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Default Extension="png" ContentType="image/png"/>
  <Override PartName="/ppt/diagrams/drawing3.xml" ContentType="application/vnd.ms-office.drawingml.diagramDrawing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57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diagrams/colors1.xml" ContentType="application/vnd.openxmlformats-officedocument.drawingml.diagramColors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notesSlides/notesSlide42.xml" ContentType="application/vnd.openxmlformats-officedocument.presentationml.notesSlide+xml"/>
  <Default Extension="wdp" ContentType="image/vnd.ms-photo"/>
  <Override PartName="/ppt/slides/slide148.xml" ContentType="application/vnd.openxmlformats-officedocument.presentationml.slide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Default Extension="vml" ContentType="application/vnd.openxmlformats-officedocument.vmlDrawing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theme/theme3.xml" ContentType="application/vnd.openxmlformats-officedocument.them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183"/>
  </p:notesMasterIdLst>
  <p:handoutMasterIdLst>
    <p:handoutMasterId r:id="rId184"/>
  </p:handoutMasterIdLst>
  <p:sldIdLst>
    <p:sldId id="697" r:id="rId2"/>
    <p:sldId id="698" r:id="rId3"/>
    <p:sldId id="699" r:id="rId4"/>
    <p:sldId id="700" r:id="rId5"/>
    <p:sldId id="708" r:id="rId6"/>
    <p:sldId id="892" r:id="rId7"/>
    <p:sldId id="894" r:id="rId8"/>
    <p:sldId id="897" r:id="rId9"/>
    <p:sldId id="898" r:id="rId10"/>
    <p:sldId id="899" r:id="rId11"/>
    <p:sldId id="900" r:id="rId12"/>
    <p:sldId id="901" r:id="rId13"/>
    <p:sldId id="902" r:id="rId14"/>
    <p:sldId id="886" r:id="rId15"/>
    <p:sldId id="812" r:id="rId16"/>
    <p:sldId id="887" r:id="rId17"/>
    <p:sldId id="908" r:id="rId18"/>
    <p:sldId id="706" r:id="rId19"/>
    <p:sldId id="785" r:id="rId20"/>
    <p:sldId id="783" r:id="rId21"/>
    <p:sldId id="780" r:id="rId22"/>
    <p:sldId id="786" r:id="rId23"/>
    <p:sldId id="774" r:id="rId24"/>
    <p:sldId id="775" r:id="rId25"/>
    <p:sldId id="776" r:id="rId26"/>
    <p:sldId id="777" r:id="rId27"/>
    <p:sldId id="778" r:id="rId28"/>
    <p:sldId id="779" r:id="rId29"/>
    <p:sldId id="712" r:id="rId30"/>
    <p:sldId id="711" r:id="rId31"/>
    <p:sldId id="781" r:id="rId32"/>
    <p:sldId id="817" r:id="rId33"/>
    <p:sldId id="884" r:id="rId34"/>
    <p:sldId id="748" r:id="rId35"/>
    <p:sldId id="749" r:id="rId36"/>
    <p:sldId id="750" r:id="rId37"/>
    <p:sldId id="715" r:id="rId38"/>
    <p:sldId id="806" r:id="rId39"/>
    <p:sldId id="808" r:id="rId40"/>
    <p:sldId id="716" r:id="rId41"/>
    <p:sldId id="831" r:id="rId42"/>
    <p:sldId id="765" r:id="rId43"/>
    <p:sldId id="832" r:id="rId44"/>
    <p:sldId id="767" r:id="rId45"/>
    <p:sldId id="835" r:id="rId46"/>
    <p:sldId id="836" r:id="rId47"/>
    <p:sldId id="837" r:id="rId48"/>
    <p:sldId id="838" r:id="rId49"/>
    <p:sldId id="896" r:id="rId50"/>
    <p:sldId id="839" r:id="rId51"/>
    <p:sldId id="840" r:id="rId52"/>
    <p:sldId id="841" r:id="rId53"/>
    <p:sldId id="842" r:id="rId54"/>
    <p:sldId id="904" r:id="rId55"/>
    <p:sldId id="843" r:id="rId56"/>
    <p:sldId id="844" r:id="rId57"/>
    <p:sldId id="845" r:id="rId58"/>
    <p:sldId id="846" r:id="rId59"/>
    <p:sldId id="847" r:id="rId60"/>
    <p:sldId id="848" r:id="rId61"/>
    <p:sldId id="849" r:id="rId62"/>
    <p:sldId id="850" r:id="rId63"/>
    <p:sldId id="851" r:id="rId64"/>
    <p:sldId id="852" r:id="rId65"/>
    <p:sldId id="853" r:id="rId66"/>
    <p:sldId id="854" r:id="rId67"/>
    <p:sldId id="855" r:id="rId68"/>
    <p:sldId id="856" r:id="rId69"/>
    <p:sldId id="857" r:id="rId70"/>
    <p:sldId id="858" r:id="rId71"/>
    <p:sldId id="859" r:id="rId72"/>
    <p:sldId id="860" r:id="rId73"/>
    <p:sldId id="862" r:id="rId74"/>
    <p:sldId id="863" r:id="rId75"/>
    <p:sldId id="864" r:id="rId76"/>
    <p:sldId id="873" r:id="rId77"/>
    <p:sldId id="866" r:id="rId78"/>
    <p:sldId id="883" r:id="rId79"/>
    <p:sldId id="867" r:id="rId80"/>
    <p:sldId id="868" r:id="rId81"/>
    <p:sldId id="872" r:id="rId82"/>
    <p:sldId id="719" r:id="rId83"/>
    <p:sldId id="815" r:id="rId84"/>
    <p:sldId id="721" r:id="rId85"/>
    <p:sldId id="757" r:id="rId86"/>
    <p:sldId id="758" r:id="rId87"/>
    <p:sldId id="759" r:id="rId88"/>
    <p:sldId id="760" r:id="rId89"/>
    <p:sldId id="761" r:id="rId90"/>
    <p:sldId id="722" r:id="rId91"/>
    <p:sldId id="818" r:id="rId92"/>
    <p:sldId id="723" r:id="rId93"/>
    <p:sldId id="824" r:id="rId94"/>
    <p:sldId id="825" r:id="rId95"/>
    <p:sldId id="826" r:id="rId96"/>
    <p:sldId id="829" r:id="rId97"/>
    <p:sldId id="830" r:id="rId98"/>
    <p:sldId id="725" r:id="rId99"/>
    <p:sldId id="726" r:id="rId100"/>
    <p:sldId id="874" r:id="rId101"/>
    <p:sldId id="875" r:id="rId102"/>
    <p:sldId id="876" r:id="rId103"/>
    <p:sldId id="879" r:id="rId104"/>
    <p:sldId id="881" r:id="rId105"/>
    <p:sldId id="880" r:id="rId106"/>
    <p:sldId id="877" r:id="rId107"/>
    <p:sldId id="905" r:id="rId108"/>
    <p:sldId id="906" r:id="rId109"/>
    <p:sldId id="907" r:id="rId110"/>
    <p:sldId id="771" r:id="rId111"/>
    <p:sldId id="782" r:id="rId112"/>
    <p:sldId id="816" r:id="rId113"/>
    <p:sldId id="772" r:id="rId114"/>
    <p:sldId id="727" r:id="rId115"/>
    <p:sldId id="728" r:id="rId116"/>
    <p:sldId id="729" r:id="rId117"/>
    <p:sldId id="730" r:id="rId118"/>
    <p:sldId id="731" r:id="rId119"/>
    <p:sldId id="732" r:id="rId120"/>
    <p:sldId id="733" r:id="rId121"/>
    <p:sldId id="735" r:id="rId122"/>
    <p:sldId id="736" r:id="rId123"/>
    <p:sldId id="737" r:id="rId124"/>
    <p:sldId id="885" r:id="rId125"/>
    <p:sldId id="734" r:id="rId126"/>
    <p:sldId id="738" r:id="rId127"/>
    <p:sldId id="739" r:id="rId128"/>
    <p:sldId id="747" r:id="rId129"/>
    <p:sldId id="740" r:id="rId130"/>
    <p:sldId id="742" r:id="rId131"/>
    <p:sldId id="741" r:id="rId132"/>
    <p:sldId id="819" r:id="rId133"/>
    <p:sldId id="820" r:id="rId134"/>
    <p:sldId id="821" r:id="rId135"/>
    <p:sldId id="745" r:id="rId136"/>
    <p:sldId id="756" r:id="rId137"/>
    <p:sldId id="649" r:id="rId138"/>
    <p:sldId id="650" r:id="rId139"/>
    <p:sldId id="627" r:id="rId140"/>
    <p:sldId id="633" r:id="rId141"/>
    <p:sldId id="634" r:id="rId142"/>
    <p:sldId id="624" r:id="rId143"/>
    <p:sldId id="635" r:id="rId144"/>
    <p:sldId id="628" r:id="rId145"/>
    <p:sldId id="636" r:id="rId146"/>
    <p:sldId id="629" r:id="rId147"/>
    <p:sldId id="637" r:id="rId148"/>
    <p:sldId id="630" r:id="rId149"/>
    <p:sldId id="638" r:id="rId150"/>
    <p:sldId id="631" r:id="rId151"/>
    <p:sldId id="639" r:id="rId152"/>
    <p:sldId id="632" r:id="rId153"/>
    <p:sldId id="642" r:id="rId154"/>
    <p:sldId id="641" r:id="rId155"/>
    <p:sldId id="544" r:id="rId156"/>
    <p:sldId id="586" r:id="rId157"/>
    <p:sldId id="589" r:id="rId158"/>
    <p:sldId id="645" r:id="rId159"/>
    <p:sldId id="646" r:id="rId160"/>
    <p:sldId id="895" r:id="rId161"/>
    <p:sldId id="592" r:id="rId162"/>
    <p:sldId id="593" r:id="rId163"/>
    <p:sldId id="595" r:id="rId164"/>
    <p:sldId id="596" r:id="rId165"/>
    <p:sldId id="598" r:id="rId166"/>
    <p:sldId id="599" r:id="rId167"/>
    <p:sldId id="600" r:id="rId168"/>
    <p:sldId id="602" r:id="rId169"/>
    <p:sldId id="604" r:id="rId170"/>
    <p:sldId id="606" r:id="rId171"/>
    <p:sldId id="687" r:id="rId172"/>
    <p:sldId id="686" r:id="rId173"/>
    <p:sldId id="688" r:id="rId174"/>
    <p:sldId id="689" r:id="rId175"/>
    <p:sldId id="690" r:id="rId176"/>
    <p:sldId id="890" r:id="rId177"/>
    <p:sldId id="891" r:id="rId178"/>
    <p:sldId id="647" r:id="rId179"/>
    <p:sldId id="648" r:id="rId180"/>
    <p:sldId id="888" r:id="rId181"/>
    <p:sldId id="889" r:id="rId182"/>
  </p:sldIdLst>
  <p:sldSz cx="9144000" cy="6858000" type="screen4x3"/>
  <p:notesSz cx="6797675" cy="99282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699FF"/>
    <a:srgbClr val="99CCFF"/>
    <a:srgbClr val="ABD376"/>
    <a:srgbClr val="000000"/>
    <a:srgbClr val="663300"/>
    <a:srgbClr val="000099"/>
    <a:srgbClr val="FFC000"/>
    <a:srgbClr val="FFCC00"/>
    <a:srgbClr val="FFCCFF"/>
    <a:srgbClr val="9966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ไม่มีลักษณะ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ลักษณะชุดรูปแบบ 1 - เน้น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611" autoAdjust="0"/>
    <p:restoredTop sz="97458" autoAdjust="0"/>
  </p:normalViewPr>
  <p:slideViewPr>
    <p:cSldViewPr>
      <p:cViewPr>
        <p:scale>
          <a:sx n="74" d="100"/>
          <a:sy n="74" d="100"/>
        </p:scale>
        <p:origin x="-84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BEDABA-1B0B-474A-8D79-058F20D1302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th-TH"/>
        </a:p>
      </dgm:t>
    </dgm:pt>
    <dgm:pt modelId="{F6070EB5-CA9E-482B-8F68-0BFF554A542F}">
      <dgm:prSet phldrT="[Text]" custT="1"/>
      <dgm:spPr/>
      <dgm:t>
        <a:bodyPr/>
        <a:lstStyle/>
        <a:p>
          <a:r>
            <a:rPr lang="th-TH" sz="3200" b="1" dirty="0" smtClean="0">
              <a:latin typeface="TH SarabunPSK" pitchFamily="34" charset="-34"/>
              <a:cs typeface="TH SarabunPSK" pitchFamily="34" charset="-34"/>
            </a:rPr>
            <a:t>ลักษณะสำคัญขององค์การ</a:t>
          </a:r>
          <a:endParaRPr lang="th-TH" sz="3200" b="1" dirty="0">
            <a:latin typeface="TH SarabunPSK" pitchFamily="34" charset="-34"/>
            <a:cs typeface="TH SarabunPSK" pitchFamily="34" charset="-34"/>
          </a:endParaRPr>
        </a:p>
      </dgm:t>
    </dgm:pt>
    <dgm:pt modelId="{CDE99A8C-48ED-413F-AC27-60C4D1049CD6}" type="parTrans" cxnId="{6E0EC15A-1B84-4787-8381-93EE440B82E7}">
      <dgm:prSet/>
      <dgm:spPr/>
      <dgm:t>
        <a:bodyPr/>
        <a:lstStyle/>
        <a:p>
          <a:endParaRPr lang="th-TH"/>
        </a:p>
      </dgm:t>
    </dgm:pt>
    <dgm:pt modelId="{C56A8FF2-DFBF-40A2-B007-BECA0B0E408B}" type="sibTrans" cxnId="{6E0EC15A-1B84-4787-8381-93EE440B82E7}">
      <dgm:prSet/>
      <dgm:spPr/>
      <dgm:t>
        <a:bodyPr/>
        <a:lstStyle/>
        <a:p>
          <a:endParaRPr lang="th-TH"/>
        </a:p>
      </dgm:t>
    </dgm:pt>
    <dgm:pt modelId="{DFEBA0D9-843B-4078-B9AE-4BD4E4B2D074}">
      <dgm:prSet phldrT="[Text]" custT="1"/>
      <dgm:spPr/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๑. ลักษณะองค์การ</a:t>
          </a:r>
          <a:endParaRPr lang="th-TH" sz="2800" b="1" dirty="0">
            <a:latin typeface="TH SarabunPSK" pitchFamily="34" charset="-34"/>
            <a:cs typeface="TH SarabunPSK" pitchFamily="34" charset="-34"/>
          </a:endParaRPr>
        </a:p>
      </dgm:t>
    </dgm:pt>
    <dgm:pt modelId="{F3F2413F-3B0C-455C-838E-884B8004B465}" type="parTrans" cxnId="{4FF9EE22-5E33-423D-AD82-BD6518C9435A}">
      <dgm:prSet/>
      <dgm:spPr/>
      <dgm:t>
        <a:bodyPr/>
        <a:lstStyle/>
        <a:p>
          <a:endParaRPr lang="th-TH"/>
        </a:p>
      </dgm:t>
    </dgm:pt>
    <dgm:pt modelId="{C084D506-EA08-4627-8E94-0F7293FFF608}" type="sibTrans" cxnId="{4FF9EE22-5E33-423D-AD82-BD6518C9435A}">
      <dgm:prSet/>
      <dgm:spPr/>
      <dgm:t>
        <a:bodyPr/>
        <a:lstStyle/>
        <a:p>
          <a:endParaRPr lang="th-TH"/>
        </a:p>
      </dgm:t>
    </dgm:pt>
    <dgm:pt modelId="{E329DF1E-2959-4207-A636-EE220C22C82E}">
      <dgm:prSet phldrT="[Text]" custT="1"/>
      <dgm:spPr/>
      <dgm:t>
        <a:bodyPr/>
        <a:lstStyle/>
        <a:p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ก. สภาพแวดล้อมด้านการแข่งขัน</a:t>
          </a:r>
          <a:endParaRPr lang="th-TH" sz="2400" dirty="0">
            <a:latin typeface="TH SarabunPSK" pitchFamily="34" charset="-34"/>
            <a:cs typeface="TH SarabunPSK" pitchFamily="34" charset="-34"/>
          </a:endParaRPr>
        </a:p>
      </dgm:t>
    </dgm:pt>
    <dgm:pt modelId="{8A0F55C6-2739-4A4B-A080-60AC22A40514}" type="parTrans" cxnId="{3568B672-69AD-4B2A-9FFE-4CA9CD3832F9}">
      <dgm:prSet/>
      <dgm:spPr/>
      <dgm:t>
        <a:bodyPr/>
        <a:lstStyle/>
        <a:p>
          <a:endParaRPr lang="th-TH"/>
        </a:p>
      </dgm:t>
    </dgm:pt>
    <dgm:pt modelId="{C2808443-A33C-433A-9B5C-64D46C0702D6}" type="sibTrans" cxnId="{3568B672-69AD-4B2A-9FFE-4CA9CD3832F9}">
      <dgm:prSet/>
      <dgm:spPr/>
      <dgm:t>
        <a:bodyPr/>
        <a:lstStyle/>
        <a:p>
          <a:endParaRPr lang="th-TH"/>
        </a:p>
      </dgm:t>
    </dgm:pt>
    <dgm:pt modelId="{C726B9EF-8144-4398-953C-FD0DE544213E}">
      <dgm:prSet phldrT="[Text]" custT="1"/>
      <dgm:spPr/>
      <dgm:t>
        <a:bodyPr/>
        <a:lstStyle/>
        <a:p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ข. </a:t>
          </a:r>
          <a:br>
            <a:rPr lang="th-TH" sz="2400" dirty="0" smtClean="0">
              <a:latin typeface="TH SarabunPSK" pitchFamily="34" charset="-34"/>
              <a:cs typeface="TH SarabunPSK" pitchFamily="34" charset="-34"/>
            </a:rPr>
          </a:br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บริบท</a:t>
          </a:r>
          <a:br>
            <a:rPr lang="th-TH" sz="2400" dirty="0" smtClean="0">
              <a:latin typeface="TH SarabunPSK" pitchFamily="34" charset="-34"/>
              <a:cs typeface="TH SarabunPSK" pitchFamily="34" charset="-34"/>
            </a:rPr>
          </a:br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เชิงยุทธศาสตร์</a:t>
          </a:r>
          <a:endParaRPr lang="th-TH" sz="2400" dirty="0">
            <a:latin typeface="TH SarabunPSK" pitchFamily="34" charset="-34"/>
            <a:cs typeface="TH SarabunPSK" pitchFamily="34" charset="-34"/>
          </a:endParaRPr>
        </a:p>
      </dgm:t>
    </dgm:pt>
    <dgm:pt modelId="{8BD0C86B-E17E-4772-BE39-92552BAC883B}" type="parTrans" cxnId="{8F942632-5F58-40F2-849D-1A05C94D632F}">
      <dgm:prSet/>
      <dgm:spPr/>
      <dgm:t>
        <a:bodyPr/>
        <a:lstStyle/>
        <a:p>
          <a:endParaRPr lang="th-TH"/>
        </a:p>
      </dgm:t>
    </dgm:pt>
    <dgm:pt modelId="{3EB5E626-64BB-4DCE-8DF6-97C438A86FFC}" type="sibTrans" cxnId="{8F942632-5F58-40F2-849D-1A05C94D632F}">
      <dgm:prSet/>
      <dgm:spPr/>
      <dgm:t>
        <a:bodyPr/>
        <a:lstStyle/>
        <a:p>
          <a:endParaRPr lang="th-TH"/>
        </a:p>
      </dgm:t>
    </dgm:pt>
    <dgm:pt modelId="{E2D391AD-C92D-41AA-A7DF-E60725D4DA63}">
      <dgm:prSet phldrT="[Text]" custT="1"/>
      <dgm:spPr/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๒. สภาวการณ์ขององค์การ</a:t>
          </a:r>
          <a:endParaRPr lang="th-TH" sz="2800" b="1" dirty="0">
            <a:latin typeface="TH SarabunPSK" pitchFamily="34" charset="-34"/>
            <a:cs typeface="TH SarabunPSK" pitchFamily="34" charset="-34"/>
          </a:endParaRPr>
        </a:p>
      </dgm:t>
    </dgm:pt>
    <dgm:pt modelId="{95223A6D-E16A-41D4-B8E0-A3E3822C707D}" type="parTrans" cxnId="{B2C67F3E-A1AE-4048-AA5C-4F835A617376}">
      <dgm:prSet/>
      <dgm:spPr/>
      <dgm:t>
        <a:bodyPr/>
        <a:lstStyle/>
        <a:p>
          <a:endParaRPr lang="th-TH"/>
        </a:p>
      </dgm:t>
    </dgm:pt>
    <dgm:pt modelId="{AFC829E9-E9A2-430B-AF7E-17D0059867A4}" type="sibTrans" cxnId="{B2C67F3E-A1AE-4048-AA5C-4F835A617376}">
      <dgm:prSet/>
      <dgm:spPr/>
      <dgm:t>
        <a:bodyPr/>
        <a:lstStyle/>
        <a:p>
          <a:endParaRPr lang="th-TH"/>
        </a:p>
      </dgm:t>
    </dgm:pt>
    <dgm:pt modelId="{C6C94278-A74B-49D8-B658-AAF9515E87DE}">
      <dgm:prSet phldrT="[Text]" custT="1"/>
      <dgm:spPr/>
      <dgm:t>
        <a:bodyPr/>
        <a:lstStyle/>
        <a:p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ก. สภาพแวดล้อมของส่วนราชการ</a:t>
          </a:r>
          <a:endParaRPr lang="th-TH" sz="2400" dirty="0">
            <a:latin typeface="TH SarabunPSK" pitchFamily="34" charset="-34"/>
            <a:cs typeface="TH SarabunPSK" pitchFamily="34" charset="-34"/>
          </a:endParaRPr>
        </a:p>
      </dgm:t>
    </dgm:pt>
    <dgm:pt modelId="{8BA51818-8BC9-40A5-A4A5-74C86FA542D0}" type="parTrans" cxnId="{561DF34A-0F58-48F3-AF90-47B5E0B9639F}">
      <dgm:prSet/>
      <dgm:spPr/>
      <dgm:t>
        <a:bodyPr/>
        <a:lstStyle/>
        <a:p>
          <a:endParaRPr lang="th-TH"/>
        </a:p>
      </dgm:t>
    </dgm:pt>
    <dgm:pt modelId="{5CD64BB3-F21A-484B-B520-060D36C69E2D}" type="sibTrans" cxnId="{561DF34A-0F58-48F3-AF90-47B5E0B9639F}">
      <dgm:prSet/>
      <dgm:spPr/>
      <dgm:t>
        <a:bodyPr/>
        <a:lstStyle/>
        <a:p>
          <a:endParaRPr lang="th-TH"/>
        </a:p>
      </dgm:t>
    </dgm:pt>
    <dgm:pt modelId="{3B9C45FB-4217-478C-93EF-EC9287014F6E}">
      <dgm:prSet phldrT="[Text]" custT="1"/>
      <dgm:spPr/>
      <dgm:t>
        <a:bodyPr/>
        <a:lstStyle/>
        <a:p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ข. ความสัมพันธ์ระดับองค์การ</a:t>
          </a:r>
          <a:endParaRPr lang="th-TH" sz="2400" dirty="0">
            <a:latin typeface="TH SarabunPSK" pitchFamily="34" charset="-34"/>
            <a:cs typeface="TH SarabunPSK" pitchFamily="34" charset="-34"/>
          </a:endParaRPr>
        </a:p>
      </dgm:t>
    </dgm:pt>
    <dgm:pt modelId="{F4E16EFF-6654-4274-A2B3-76B080E0BDEF}" type="parTrans" cxnId="{E4D3D33A-8337-4908-9BC8-9F45BD7572FF}">
      <dgm:prSet/>
      <dgm:spPr/>
      <dgm:t>
        <a:bodyPr/>
        <a:lstStyle/>
        <a:p>
          <a:endParaRPr lang="th-TH"/>
        </a:p>
      </dgm:t>
    </dgm:pt>
    <dgm:pt modelId="{3B28F3C6-AE25-4CBE-9D3A-FC1C9AD895E3}" type="sibTrans" cxnId="{E4D3D33A-8337-4908-9BC8-9F45BD7572FF}">
      <dgm:prSet/>
      <dgm:spPr/>
      <dgm:t>
        <a:bodyPr/>
        <a:lstStyle/>
        <a:p>
          <a:endParaRPr lang="th-TH"/>
        </a:p>
      </dgm:t>
    </dgm:pt>
    <dgm:pt modelId="{4C1E1084-32D2-4E02-9EB9-611C3F186991}">
      <dgm:prSet phldrT="[Text]" custT="1"/>
      <dgm:spPr/>
      <dgm:t>
        <a:bodyPr/>
        <a:lstStyle/>
        <a:p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ค. </a:t>
          </a:r>
          <a:br>
            <a:rPr lang="th-TH" sz="2400" dirty="0" smtClean="0">
              <a:latin typeface="TH SarabunPSK" pitchFamily="34" charset="-34"/>
              <a:cs typeface="TH SarabunPSK" pitchFamily="34" charset="-34"/>
            </a:rPr>
          </a:br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ระบบการปรับปรุงผล</a:t>
          </a:r>
          <a:br>
            <a:rPr lang="th-TH" sz="2400" dirty="0" smtClean="0">
              <a:latin typeface="TH SarabunPSK" pitchFamily="34" charset="-34"/>
              <a:cs typeface="TH SarabunPSK" pitchFamily="34" charset="-34"/>
            </a:rPr>
          </a:br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การดำเนินงาน</a:t>
          </a:r>
          <a:endParaRPr lang="th-TH" sz="2400" dirty="0">
            <a:latin typeface="TH SarabunPSK" pitchFamily="34" charset="-34"/>
            <a:cs typeface="TH SarabunPSK" pitchFamily="34" charset="-34"/>
          </a:endParaRPr>
        </a:p>
      </dgm:t>
    </dgm:pt>
    <dgm:pt modelId="{0B84DA3A-2CCD-4D2A-81BD-92C57FDD931C}" type="parTrans" cxnId="{CCBBBD24-4E80-43C8-8423-1EFC9E979BBD}">
      <dgm:prSet/>
      <dgm:spPr/>
      <dgm:t>
        <a:bodyPr/>
        <a:lstStyle/>
        <a:p>
          <a:endParaRPr lang="th-TH"/>
        </a:p>
      </dgm:t>
    </dgm:pt>
    <dgm:pt modelId="{5DA6EF31-4C2E-4A81-ABCB-B0B7E4F4FDA8}" type="sibTrans" cxnId="{CCBBBD24-4E80-43C8-8423-1EFC9E979BBD}">
      <dgm:prSet/>
      <dgm:spPr/>
      <dgm:t>
        <a:bodyPr/>
        <a:lstStyle/>
        <a:p>
          <a:endParaRPr lang="th-TH"/>
        </a:p>
      </dgm:t>
    </dgm:pt>
    <dgm:pt modelId="{AD76DA09-1E2F-4F55-B28B-AD00E3BFA7DD}" type="pres">
      <dgm:prSet presAssocID="{1EBEDABA-1B0B-474A-8D79-058F20D1302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985763BB-57B2-4B9D-B9BD-B46E6F11CF5C}" type="pres">
      <dgm:prSet presAssocID="{F6070EB5-CA9E-482B-8F68-0BFF554A542F}" presName="hierRoot1" presStyleCnt="0"/>
      <dgm:spPr/>
    </dgm:pt>
    <dgm:pt modelId="{9F76A3D3-F325-4BA4-92BD-9951429E96F5}" type="pres">
      <dgm:prSet presAssocID="{F6070EB5-CA9E-482B-8F68-0BFF554A542F}" presName="composite" presStyleCnt="0"/>
      <dgm:spPr/>
    </dgm:pt>
    <dgm:pt modelId="{D97F7449-B42F-4EC7-8068-B3D0A3A884EE}" type="pres">
      <dgm:prSet presAssocID="{F6070EB5-CA9E-482B-8F68-0BFF554A542F}" presName="background" presStyleLbl="node0" presStyleIdx="0" presStyleCnt="1"/>
      <dgm:spPr/>
    </dgm:pt>
    <dgm:pt modelId="{CBFB9018-3110-4513-9364-A79F7919BA37}" type="pres">
      <dgm:prSet presAssocID="{F6070EB5-CA9E-482B-8F68-0BFF554A542F}" presName="text" presStyleLbl="fgAcc0" presStyleIdx="0" presStyleCnt="1" custScaleX="277046" custLinFactY="-10472" custLinFactNeighborX="14682" custLinFactNeighborY="-1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78794DB-EE55-4E2E-86D1-D9A42465ECE5}" type="pres">
      <dgm:prSet presAssocID="{F6070EB5-CA9E-482B-8F68-0BFF554A542F}" presName="hierChild2" presStyleCnt="0"/>
      <dgm:spPr/>
    </dgm:pt>
    <dgm:pt modelId="{8BA476EF-8756-418C-AC90-AA6E7B62C73A}" type="pres">
      <dgm:prSet presAssocID="{F3F2413F-3B0C-455C-838E-884B8004B465}" presName="Name10" presStyleLbl="parChTrans1D2" presStyleIdx="0" presStyleCnt="2"/>
      <dgm:spPr/>
      <dgm:t>
        <a:bodyPr/>
        <a:lstStyle/>
        <a:p>
          <a:endParaRPr lang="th-TH"/>
        </a:p>
      </dgm:t>
    </dgm:pt>
    <dgm:pt modelId="{782F3D64-87B4-4CC2-BA7E-4283F4F4D153}" type="pres">
      <dgm:prSet presAssocID="{DFEBA0D9-843B-4078-B9AE-4BD4E4B2D074}" presName="hierRoot2" presStyleCnt="0"/>
      <dgm:spPr/>
    </dgm:pt>
    <dgm:pt modelId="{3F05F8D7-285E-4133-9037-36F9007EBA52}" type="pres">
      <dgm:prSet presAssocID="{DFEBA0D9-843B-4078-B9AE-4BD4E4B2D074}" presName="composite2" presStyleCnt="0"/>
      <dgm:spPr/>
    </dgm:pt>
    <dgm:pt modelId="{4DD9C967-9096-448B-8192-6691729283F8}" type="pres">
      <dgm:prSet presAssocID="{DFEBA0D9-843B-4078-B9AE-4BD4E4B2D074}" presName="background2" presStyleLbl="node2" presStyleIdx="0" presStyleCnt="2"/>
      <dgm:spPr/>
    </dgm:pt>
    <dgm:pt modelId="{0ADF3F88-AACD-497D-BD0F-176984AD5780}" type="pres">
      <dgm:prSet presAssocID="{DFEBA0D9-843B-4078-B9AE-4BD4E4B2D074}" presName="text2" presStyleLbl="fgAcc2" presStyleIdx="0" presStyleCnt="2" custScaleX="172454" custLinFactNeighborX="-471" custLinFactNeighborY="-6402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7125927-E92F-44DD-B74E-17421194EEB7}" type="pres">
      <dgm:prSet presAssocID="{DFEBA0D9-843B-4078-B9AE-4BD4E4B2D074}" presName="hierChild3" presStyleCnt="0"/>
      <dgm:spPr/>
    </dgm:pt>
    <dgm:pt modelId="{6BA9E1A3-2C1F-4B37-A9BD-C040CF0FE2FA}" type="pres">
      <dgm:prSet presAssocID="{8BA51818-8BC9-40A5-A4A5-74C86FA542D0}" presName="Name17" presStyleLbl="parChTrans1D3" presStyleIdx="0" presStyleCnt="5"/>
      <dgm:spPr/>
      <dgm:t>
        <a:bodyPr/>
        <a:lstStyle/>
        <a:p>
          <a:endParaRPr lang="th-TH"/>
        </a:p>
      </dgm:t>
    </dgm:pt>
    <dgm:pt modelId="{8D8411F8-8C20-49E0-847C-1F7882A6148C}" type="pres">
      <dgm:prSet presAssocID="{C6C94278-A74B-49D8-B658-AAF9515E87DE}" presName="hierRoot3" presStyleCnt="0"/>
      <dgm:spPr/>
    </dgm:pt>
    <dgm:pt modelId="{91183C3B-D7CD-4E2C-8944-248B156CDD2A}" type="pres">
      <dgm:prSet presAssocID="{C6C94278-A74B-49D8-B658-AAF9515E87DE}" presName="composite3" presStyleCnt="0"/>
      <dgm:spPr/>
    </dgm:pt>
    <dgm:pt modelId="{E1097B31-8098-4F3F-9523-8272B9488B83}" type="pres">
      <dgm:prSet presAssocID="{C6C94278-A74B-49D8-B658-AAF9515E87DE}" presName="background3" presStyleLbl="node3" presStyleIdx="0" presStyleCnt="5"/>
      <dgm:spPr/>
    </dgm:pt>
    <dgm:pt modelId="{7E68243E-56F6-44E2-AF76-FBCC92CDEE61}" type="pres">
      <dgm:prSet presAssocID="{C6C94278-A74B-49D8-B658-AAF9515E87DE}" presName="text3" presStyleLbl="fgAcc3" presStyleIdx="0" presStyleCnt="5" custScaleY="136332" custLinFactNeighborX="6410" custLinFactNeighborY="-3881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C2BE8461-7ABC-4B86-9BD1-F55598041E81}" type="pres">
      <dgm:prSet presAssocID="{C6C94278-A74B-49D8-B658-AAF9515E87DE}" presName="hierChild4" presStyleCnt="0"/>
      <dgm:spPr/>
    </dgm:pt>
    <dgm:pt modelId="{9F24DDE2-E3D8-43F0-955D-65956286230A}" type="pres">
      <dgm:prSet presAssocID="{F4E16EFF-6654-4274-A2B3-76B080E0BDEF}" presName="Name17" presStyleLbl="parChTrans1D3" presStyleIdx="1" presStyleCnt="5"/>
      <dgm:spPr/>
      <dgm:t>
        <a:bodyPr/>
        <a:lstStyle/>
        <a:p>
          <a:endParaRPr lang="th-TH"/>
        </a:p>
      </dgm:t>
    </dgm:pt>
    <dgm:pt modelId="{783AA6AB-0080-42BE-A98D-A18FA6683AD4}" type="pres">
      <dgm:prSet presAssocID="{3B9C45FB-4217-478C-93EF-EC9287014F6E}" presName="hierRoot3" presStyleCnt="0"/>
      <dgm:spPr/>
    </dgm:pt>
    <dgm:pt modelId="{21A5D643-13A2-4C55-B021-6BFF4056DF22}" type="pres">
      <dgm:prSet presAssocID="{3B9C45FB-4217-478C-93EF-EC9287014F6E}" presName="composite3" presStyleCnt="0"/>
      <dgm:spPr/>
    </dgm:pt>
    <dgm:pt modelId="{0BE19EA3-3FC3-441C-8876-3D1A23CC6388}" type="pres">
      <dgm:prSet presAssocID="{3B9C45FB-4217-478C-93EF-EC9287014F6E}" presName="background3" presStyleLbl="node3" presStyleIdx="1" presStyleCnt="5"/>
      <dgm:spPr/>
    </dgm:pt>
    <dgm:pt modelId="{1C381413-0BB7-45EB-B5F0-91446351B002}" type="pres">
      <dgm:prSet presAssocID="{3B9C45FB-4217-478C-93EF-EC9287014F6E}" presName="text3" presStyleLbl="fgAcc3" presStyleIdx="1" presStyleCnt="5" custScaleY="136332" custLinFactNeighborX="6410" custLinFactNeighborY="-3881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484D8CE9-E54A-4891-B421-D100C4BD0348}" type="pres">
      <dgm:prSet presAssocID="{3B9C45FB-4217-478C-93EF-EC9287014F6E}" presName="hierChild4" presStyleCnt="0"/>
      <dgm:spPr/>
    </dgm:pt>
    <dgm:pt modelId="{5B228132-567E-492F-A049-E4737F35A82B}" type="pres">
      <dgm:prSet presAssocID="{95223A6D-E16A-41D4-B8E0-A3E3822C707D}" presName="Name10" presStyleLbl="parChTrans1D2" presStyleIdx="1" presStyleCnt="2"/>
      <dgm:spPr/>
      <dgm:t>
        <a:bodyPr/>
        <a:lstStyle/>
        <a:p>
          <a:endParaRPr lang="th-TH"/>
        </a:p>
      </dgm:t>
    </dgm:pt>
    <dgm:pt modelId="{0C1F2283-54FA-4B97-97AF-A2C3E89FF458}" type="pres">
      <dgm:prSet presAssocID="{E2D391AD-C92D-41AA-A7DF-E60725D4DA63}" presName="hierRoot2" presStyleCnt="0"/>
      <dgm:spPr/>
    </dgm:pt>
    <dgm:pt modelId="{0892D98C-11B3-4D73-8901-91132BD943F0}" type="pres">
      <dgm:prSet presAssocID="{E2D391AD-C92D-41AA-A7DF-E60725D4DA63}" presName="composite2" presStyleCnt="0"/>
      <dgm:spPr/>
    </dgm:pt>
    <dgm:pt modelId="{48908122-BFE2-4D2C-AF4B-A86E63A055E1}" type="pres">
      <dgm:prSet presAssocID="{E2D391AD-C92D-41AA-A7DF-E60725D4DA63}" presName="background2" presStyleLbl="node2" presStyleIdx="1" presStyleCnt="2"/>
      <dgm:spPr/>
    </dgm:pt>
    <dgm:pt modelId="{7057BCB0-AEA9-450D-8943-AD3B9A026A05}" type="pres">
      <dgm:prSet presAssocID="{E2D391AD-C92D-41AA-A7DF-E60725D4DA63}" presName="text2" presStyleLbl="fgAcc2" presStyleIdx="1" presStyleCnt="2" custScaleX="227345" custLinFactNeighborX="-471" custLinFactNeighborY="-6402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67426183-6E25-4C93-B732-B73AD94BFA94}" type="pres">
      <dgm:prSet presAssocID="{E2D391AD-C92D-41AA-A7DF-E60725D4DA63}" presName="hierChild3" presStyleCnt="0"/>
      <dgm:spPr/>
    </dgm:pt>
    <dgm:pt modelId="{DA88A72E-E796-40DF-A129-96DD113948ED}" type="pres">
      <dgm:prSet presAssocID="{8A0F55C6-2739-4A4B-A080-60AC22A40514}" presName="Name17" presStyleLbl="parChTrans1D3" presStyleIdx="2" presStyleCnt="5"/>
      <dgm:spPr/>
      <dgm:t>
        <a:bodyPr/>
        <a:lstStyle/>
        <a:p>
          <a:endParaRPr lang="th-TH"/>
        </a:p>
      </dgm:t>
    </dgm:pt>
    <dgm:pt modelId="{B20DF3FC-F13B-441D-89C9-38374923C06E}" type="pres">
      <dgm:prSet presAssocID="{E329DF1E-2959-4207-A636-EE220C22C82E}" presName="hierRoot3" presStyleCnt="0"/>
      <dgm:spPr/>
    </dgm:pt>
    <dgm:pt modelId="{962199B9-2598-41B1-ADC4-37974F42C7BE}" type="pres">
      <dgm:prSet presAssocID="{E329DF1E-2959-4207-A636-EE220C22C82E}" presName="composite3" presStyleCnt="0"/>
      <dgm:spPr/>
    </dgm:pt>
    <dgm:pt modelId="{D1F3E1C0-BED8-447B-AF79-5B1746B757B3}" type="pres">
      <dgm:prSet presAssocID="{E329DF1E-2959-4207-A636-EE220C22C82E}" presName="background3" presStyleLbl="node3" presStyleIdx="2" presStyleCnt="5"/>
      <dgm:spPr/>
    </dgm:pt>
    <dgm:pt modelId="{1FB7DB95-665C-4EF9-873C-7C23D90AA050}" type="pres">
      <dgm:prSet presAssocID="{E329DF1E-2959-4207-A636-EE220C22C82E}" presName="text3" presStyleLbl="fgAcc3" presStyleIdx="2" presStyleCnt="5" custScaleY="136332" custLinFactNeighborX="6410" custLinFactNeighborY="-3881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7EEF29E-1C23-4674-872D-B772E7D32570}" type="pres">
      <dgm:prSet presAssocID="{E329DF1E-2959-4207-A636-EE220C22C82E}" presName="hierChild4" presStyleCnt="0"/>
      <dgm:spPr/>
    </dgm:pt>
    <dgm:pt modelId="{417ECA1B-67D3-4D55-A8BA-2FA6F7FE25F9}" type="pres">
      <dgm:prSet presAssocID="{8BD0C86B-E17E-4772-BE39-92552BAC883B}" presName="Name17" presStyleLbl="parChTrans1D3" presStyleIdx="3" presStyleCnt="5"/>
      <dgm:spPr/>
      <dgm:t>
        <a:bodyPr/>
        <a:lstStyle/>
        <a:p>
          <a:endParaRPr lang="th-TH"/>
        </a:p>
      </dgm:t>
    </dgm:pt>
    <dgm:pt modelId="{70300511-FEEB-47D8-9E9E-31871AB4A855}" type="pres">
      <dgm:prSet presAssocID="{C726B9EF-8144-4398-953C-FD0DE544213E}" presName="hierRoot3" presStyleCnt="0"/>
      <dgm:spPr/>
    </dgm:pt>
    <dgm:pt modelId="{081516BC-45FE-4E16-9BC3-20BE5FE2B64F}" type="pres">
      <dgm:prSet presAssocID="{C726B9EF-8144-4398-953C-FD0DE544213E}" presName="composite3" presStyleCnt="0"/>
      <dgm:spPr/>
    </dgm:pt>
    <dgm:pt modelId="{F2152E96-8FCA-4C19-8950-C9F922A0ECD3}" type="pres">
      <dgm:prSet presAssocID="{C726B9EF-8144-4398-953C-FD0DE544213E}" presName="background3" presStyleLbl="node3" presStyleIdx="3" presStyleCnt="5"/>
      <dgm:spPr/>
    </dgm:pt>
    <dgm:pt modelId="{44B7FD06-DDEE-4374-9FA4-9489C4327114}" type="pres">
      <dgm:prSet presAssocID="{C726B9EF-8144-4398-953C-FD0DE544213E}" presName="text3" presStyleLbl="fgAcc3" presStyleIdx="3" presStyleCnt="5" custScaleY="136332" custLinFactNeighborX="200" custLinFactNeighborY="-3881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1C30F39E-CB47-43AE-8EBB-6D24822BAE99}" type="pres">
      <dgm:prSet presAssocID="{C726B9EF-8144-4398-953C-FD0DE544213E}" presName="hierChild4" presStyleCnt="0"/>
      <dgm:spPr/>
    </dgm:pt>
    <dgm:pt modelId="{D8EF42FC-9A92-4FF1-884A-F46F6EE1F144}" type="pres">
      <dgm:prSet presAssocID="{0B84DA3A-2CCD-4D2A-81BD-92C57FDD931C}" presName="Name17" presStyleLbl="parChTrans1D3" presStyleIdx="4" presStyleCnt="5"/>
      <dgm:spPr/>
      <dgm:t>
        <a:bodyPr/>
        <a:lstStyle/>
        <a:p>
          <a:endParaRPr lang="th-TH"/>
        </a:p>
      </dgm:t>
    </dgm:pt>
    <dgm:pt modelId="{C82338FD-40CD-4305-A0C1-873AC8F6641B}" type="pres">
      <dgm:prSet presAssocID="{4C1E1084-32D2-4E02-9EB9-611C3F186991}" presName="hierRoot3" presStyleCnt="0"/>
      <dgm:spPr/>
    </dgm:pt>
    <dgm:pt modelId="{BE602EB1-1669-4E27-89F9-459DFF0556EF}" type="pres">
      <dgm:prSet presAssocID="{4C1E1084-32D2-4E02-9EB9-611C3F186991}" presName="composite3" presStyleCnt="0"/>
      <dgm:spPr/>
    </dgm:pt>
    <dgm:pt modelId="{E5F66BAD-7E69-4467-BCB8-0D926C02BD06}" type="pres">
      <dgm:prSet presAssocID="{4C1E1084-32D2-4E02-9EB9-611C3F186991}" presName="background3" presStyleLbl="node3" presStyleIdx="4" presStyleCnt="5"/>
      <dgm:spPr/>
    </dgm:pt>
    <dgm:pt modelId="{C1D4E790-7C1C-4AB1-9E73-6730A1B564D5}" type="pres">
      <dgm:prSet presAssocID="{4C1E1084-32D2-4E02-9EB9-611C3F186991}" presName="text3" presStyleLbl="fgAcc3" presStyleIdx="4" presStyleCnt="5" custScaleY="136332" custLinFactNeighborX="-1739" custLinFactNeighborY="-37387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E2ACDEA-C6A1-4230-9E6C-C5A42865E16D}" type="pres">
      <dgm:prSet presAssocID="{4C1E1084-32D2-4E02-9EB9-611C3F186991}" presName="hierChild4" presStyleCnt="0"/>
      <dgm:spPr/>
    </dgm:pt>
  </dgm:ptLst>
  <dgm:cxnLst>
    <dgm:cxn modelId="{6E0EC15A-1B84-4787-8381-93EE440B82E7}" srcId="{1EBEDABA-1B0B-474A-8D79-058F20D13024}" destId="{F6070EB5-CA9E-482B-8F68-0BFF554A542F}" srcOrd="0" destOrd="0" parTransId="{CDE99A8C-48ED-413F-AC27-60C4D1049CD6}" sibTransId="{C56A8FF2-DFBF-40A2-B007-BECA0B0E408B}"/>
    <dgm:cxn modelId="{3568B672-69AD-4B2A-9FFE-4CA9CD3832F9}" srcId="{E2D391AD-C92D-41AA-A7DF-E60725D4DA63}" destId="{E329DF1E-2959-4207-A636-EE220C22C82E}" srcOrd="0" destOrd="0" parTransId="{8A0F55C6-2739-4A4B-A080-60AC22A40514}" sibTransId="{C2808443-A33C-433A-9B5C-64D46C0702D6}"/>
    <dgm:cxn modelId="{21E919AE-A2C7-4E4C-BCF5-EECFA6AE1680}" type="presOf" srcId="{1EBEDABA-1B0B-474A-8D79-058F20D13024}" destId="{AD76DA09-1E2F-4F55-B28B-AD00E3BFA7DD}" srcOrd="0" destOrd="0" presId="urn:microsoft.com/office/officeart/2005/8/layout/hierarchy1"/>
    <dgm:cxn modelId="{7016BD9F-5726-4D0A-A401-38014C010E85}" type="presOf" srcId="{0B84DA3A-2CCD-4D2A-81BD-92C57FDD931C}" destId="{D8EF42FC-9A92-4FF1-884A-F46F6EE1F144}" srcOrd="0" destOrd="0" presId="urn:microsoft.com/office/officeart/2005/8/layout/hierarchy1"/>
    <dgm:cxn modelId="{4C0AB5C1-7BAC-4715-89F8-89D652DCB565}" type="presOf" srcId="{3B9C45FB-4217-478C-93EF-EC9287014F6E}" destId="{1C381413-0BB7-45EB-B5F0-91446351B002}" srcOrd="0" destOrd="0" presId="urn:microsoft.com/office/officeart/2005/8/layout/hierarchy1"/>
    <dgm:cxn modelId="{E4D3D33A-8337-4908-9BC8-9F45BD7572FF}" srcId="{DFEBA0D9-843B-4078-B9AE-4BD4E4B2D074}" destId="{3B9C45FB-4217-478C-93EF-EC9287014F6E}" srcOrd="1" destOrd="0" parTransId="{F4E16EFF-6654-4274-A2B3-76B080E0BDEF}" sibTransId="{3B28F3C6-AE25-4CBE-9D3A-FC1C9AD895E3}"/>
    <dgm:cxn modelId="{CCBBBD24-4E80-43C8-8423-1EFC9E979BBD}" srcId="{E2D391AD-C92D-41AA-A7DF-E60725D4DA63}" destId="{4C1E1084-32D2-4E02-9EB9-611C3F186991}" srcOrd="2" destOrd="0" parTransId="{0B84DA3A-2CCD-4D2A-81BD-92C57FDD931C}" sibTransId="{5DA6EF31-4C2E-4A81-ABCB-B0B7E4F4FDA8}"/>
    <dgm:cxn modelId="{B5E2012F-BC9C-4E61-914F-1F6FCF9D535E}" type="presOf" srcId="{8BD0C86B-E17E-4772-BE39-92552BAC883B}" destId="{417ECA1B-67D3-4D55-A8BA-2FA6F7FE25F9}" srcOrd="0" destOrd="0" presId="urn:microsoft.com/office/officeart/2005/8/layout/hierarchy1"/>
    <dgm:cxn modelId="{4FF9EE22-5E33-423D-AD82-BD6518C9435A}" srcId="{F6070EB5-CA9E-482B-8F68-0BFF554A542F}" destId="{DFEBA0D9-843B-4078-B9AE-4BD4E4B2D074}" srcOrd="0" destOrd="0" parTransId="{F3F2413F-3B0C-455C-838E-884B8004B465}" sibTransId="{C084D506-EA08-4627-8E94-0F7293FFF608}"/>
    <dgm:cxn modelId="{4A1CFCF4-389E-47E1-816B-72702DB7B273}" type="presOf" srcId="{F6070EB5-CA9E-482B-8F68-0BFF554A542F}" destId="{CBFB9018-3110-4513-9364-A79F7919BA37}" srcOrd="0" destOrd="0" presId="urn:microsoft.com/office/officeart/2005/8/layout/hierarchy1"/>
    <dgm:cxn modelId="{B2C67F3E-A1AE-4048-AA5C-4F835A617376}" srcId="{F6070EB5-CA9E-482B-8F68-0BFF554A542F}" destId="{E2D391AD-C92D-41AA-A7DF-E60725D4DA63}" srcOrd="1" destOrd="0" parTransId="{95223A6D-E16A-41D4-B8E0-A3E3822C707D}" sibTransId="{AFC829E9-E9A2-430B-AF7E-17D0059867A4}"/>
    <dgm:cxn modelId="{65006560-6FE0-4570-8F89-630B4E340B9D}" type="presOf" srcId="{C6C94278-A74B-49D8-B658-AAF9515E87DE}" destId="{7E68243E-56F6-44E2-AF76-FBCC92CDEE61}" srcOrd="0" destOrd="0" presId="urn:microsoft.com/office/officeart/2005/8/layout/hierarchy1"/>
    <dgm:cxn modelId="{30009EF9-7E4B-4740-9617-23C0F2C8112D}" type="presOf" srcId="{C726B9EF-8144-4398-953C-FD0DE544213E}" destId="{44B7FD06-DDEE-4374-9FA4-9489C4327114}" srcOrd="0" destOrd="0" presId="urn:microsoft.com/office/officeart/2005/8/layout/hierarchy1"/>
    <dgm:cxn modelId="{561DF34A-0F58-48F3-AF90-47B5E0B9639F}" srcId="{DFEBA0D9-843B-4078-B9AE-4BD4E4B2D074}" destId="{C6C94278-A74B-49D8-B658-AAF9515E87DE}" srcOrd="0" destOrd="0" parTransId="{8BA51818-8BC9-40A5-A4A5-74C86FA542D0}" sibTransId="{5CD64BB3-F21A-484B-B520-060D36C69E2D}"/>
    <dgm:cxn modelId="{8F942632-5F58-40F2-849D-1A05C94D632F}" srcId="{E2D391AD-C92D-41AA-A7DF-E60725D4DA63}" destId="{C726B9EF-8144-4398-953C-FD0DE544213E}" srcOrd="1" destOrd="0" parTransId="{8BD0C86B-E17E-4772-BE39-92552BAC883B}" sibTransId="{3EB5E626-64BB-4DCE-8DF6-97C438A86FFC}"/>
    <dgm:cxn modelId="{482F6A15-2991-4ECB-9A22-E3B438AF2B70}" type="presOf" srcId="{4C1E1084-32D2-4E02-9EB9-611C3F186991}" destId="{C1D4E790-7C1C-4AB1-9E73-6730A1B564D5}" srcOrd="0" destOrd="0" presId="urn:microsoft.com/office/officeart/2005/8/layout/hierarchy1"/>
    <dgm:cxn modelId="{938B81CF-714C-4D67-A95C-CD870C9AA178}" type="presOf" srcId="{E329DF1E-2959-4207-A636-EE220C22C82E}" destId="{1FB7DB95-665C-4EF9-873C-7C23D90AA050}" srcOrd="0" destOrd="0" presId="urn:microsoft.com/office/officeart/2005/8/layout/hierarchy1"/>
    <dgm:cxn modelId="{A429DAF3-3B06-49EF-8CFD-714993C9DD27}" type="presOf" srcId="{8A0F55C6-2739-4A4B-A080-60AC22A40514}" destId="{DA88A72E-E796-40DF-A129-96DD113948ED}" srcOrd="0" destOrd="0" presId="urn:microsoft.com/office/officeart/2005/8/layout/hierarchy1"/>
    <dgm:cxn modelId="{356AC83D-F2DC-4B0F-A7B8-8AE3ADDCF888}" type="presOf" srcId="{DFEBA0D9-843B-4078-B9AE-4BD4E4B2D074}" destId="{0ADF3F88-AACD-497D-BD0F-176984AD5780}" srcOrd="0" destOrd="0" presId="urn:microsoft.com/office/officeart/2005/8/layout/hierarchy1"/>
    <dgm:cxn modelId="{D604FB5E-8868-4DFA-BBCF-5FDA53BDDC7D}" type="presOf" srcId="{E2D391AD-C92D-41AA-A7DF-E60725D4DA63}" destId="{7057BCB0-AEA9-450D-8943-AD3B9A026A05}" srcOrd="0" destOrd="0" presId="urn:microsoft.com/office/officeart/2005/8/layout/hierarchy1"/>
    <dgm:cxn modelId="{2E31B495-4030-48D5-9A10-E0C107DE2E11}" type="presOf" srcId="{95223A6D-E16A-41D4-B8E0-A3E3822C707D}" destId="{5B228132-567E-492F-A049-E4737F35A82B}" srcOrd="0" destOrd="0" presId="urn:microsoft.com/office/officeart/2005/8/layout/hierarchy1"/>
    <dgm:cxn modelId="{2CE92820-A395-458C-A629-CEDE8B83AB9E}" type="presOf" srcId="{8BA51818-8BC9-40A5-A4A5-74C86FA542D0}" destId="{6BA9E1A3-2C1F-4B37-A9BD-C040CF0FE2FA}" srcOrd="0" destOrd="0" presId="urn:microsoft.com/office/officeart/2005/8/layout/hierarchy1"/>
    <dgm:cxn modelId="{51199072-859E-49DC-9B83-9921F968F060}" type="presOf" srcId="{F4E16EFF-6654-4274-A2B3-76B080E0BDEF}" destId="{9F24DDE2-E3D8-43F0-955D-65956286230A}" srcOrd="0" destOrd="0" presId="urn:microsoft.com/office/officeart/2005/8/layout/hierarchy1"/>
    <dgm:cxn modelId="{C5FB131B-74DC-48C6-A527-283660AA9B52}" type="presOf" srcId="{F3F2413F-3B0C-455C-838E-884B8004B465}" destId="{8BA476EF-8756-418C-AC90-AA6E7B62C73A}" srcOrd="0" destOrd="0" presId="urn:microsoft.com/office/officeart/2005/8/layout/hierarchy1"/>
    <dgm:cxn modelId="{43B7386C-95F6-49A1-9CF7-48DEC801C27D}" type="presParOf" srcId="{AD76DA09-1E2F-4F55-B28B-AD00E3BFA7DD}" destId="{985763BB-57B2-4B9D-B9BD-B46E6F11CF5C}" srcOrd="0" destOrd="0" presId="urn:microsoft.com/office/officeart/2005/8/layout/hierarchy1"/>
    <dgm:cxn modelId="{154A5CB6-BAB1-42CE-BDE0-3296210B0120}" type="presParOf" srcId="{985763BB-57B2-4B9D-B9BD-B46E6F11CF5C}" destId="{9F76A3D3-F325-4BA4-92BD-9951429E96F5}" srcOrd="0" destOrd="0" presId="urn:microsoft.com/office/officeart/2005/8/layout/hierarchy1"/>
    <dgm:cxn modelId="{46A31102-B294-4FDC-9154-64BE12BA3B9D}" type="presParOf" srcId="{9F76A3D3-F325-4BA4-92BD-9951429E96F5}" destId="{D97F7449-B42F-4EC7-8068-B3D0A3A884EE}" srcOrd="0" destOrd="0" presId="urn:microsoft.com/office/officeart/2005/8/layout/hierarchy1"/>
    <dgm:cxn modelId="{70B53017-7A1A-4F2C-833A-709B1E4634B0}" type="presParOf" srcId="{9F76A3D3-F325-4BA4-92BD-9951429E96F5}" destId="{CBFB9018-3110-4513-9364-A79F7919BA37}" srcOrd="1" destOrd="0" presId="urn:microsoft.com/office/officeart/2005/8/layout/hierarchy1"/>
    <dgm:cxn modelId="{BAACAF50-BCE3-4855-8D8F-6BA17D979D40}" type="presParOf" srcId="{985763BB-57B2-4B9D-B9BD-B46E6F11CF5C}" destId="{B78794DB-EE55-4E2E-86D1-D9A42465ECE5}" srcOrd="1" destOrd="0" presId="urn:microsoft.com/office/officeart/2005/8/layout/hierarchy1"/>
    <dgm:cxn modelId="{87403A2A-A717-4E75-852F-DE1C7196DB94}" type="presParOf" srcId="{B78794DB-EE55-4E2E-86D1-D9A42465ECE5}" destId="{8BA476EF-8756-418C-AC90-AA6E7B62C73A}" srcOrd="0" destOrd="0" presId="urn:microsoft.com/office/officeart/2005/8/layout/hierarchy1"/>
    <dgm:cxn modelId="{BCF8B223-7990-4BE4-8654-AE193065F29A}" type="presParOf" srcId="{B78794DB-EE55-4E2E-86D1-D9A42465ECE5}" destId="{782F3D64-87B4-4CC2-BA7E-4283F4F4D153}" srcOrd="1" destOrd="0" presId="urn:microsoft.com/office/officeart/2005/8/layout/hierarchy1"/>
    <dgm:cxn modelId="{99003F9F-BC6F-467D-A5D7-C2D725381C27}" type="presParOf" srcId="{782F3D64-87B4-4CC2-BA7E-4283F4F4D153}" destId="{3F05F8D7-285E-4133-9037-36F9007EBA52}" srcOrd="0" destOrd="0" presId="urn:microsoft.com/office/officeart/2005/8/layout/hierarchy1"/>
    <dgm:cxn modelId="{98F63304-B1CE-496B-8DCB-8737F1A91B29}" type="presParOf" srcId="{3F05F8D7-285E-4133-9037-36F9007EBA52}" destId="{4DD9C967-9096-448B-8192-6691729283F8}" srcOrd="0" destOrd="0" presId="urn:microsoft.com/office/officeart/2005/8/layout/hierarchy1"/>
    <dgm:cxn modelId="{BC4732D9-A620-43B6-B50D-3F331BDFF7A3}" type="presParOf" srcId="{3F05F8D7-285E-4133-9037-36F9007EBA52}" destId="{0ADF3F88-AACD-497D-BD0F-176984AD5780}" srcOrd="1" destOrd="0" presId="urn:microsoft.com/office/officeart/2005/8/layout/hierarchy1"/>
    <dgm:cxn modelId="{4E43026C-CC01-447B-B939-FFDC6CE90901}" type="presParOf" srcId="{782F3D64-87B4-4CC2-BA7E-4283F4F4D153}" destId="{57125927-E92F-44DD-B74E-17421194EEB7}" srcOrd="1" destOrd="0" presId="urn:microsoft.com/office/officeart/2005/8/layout/hierarchy1"/>
    <dgm:cxn modelId="{B71FE31A-66C5-456A-A2C0-DB1388DE97B5}" type="presParOf" srcId="{57125927-E92F-44DD-B74E-17421194EEB7}" destId="{6BA9E1A3-2C1F-4B37-A9BD-C040CF0FE2FA}" srcOrd="0" destOrd="0" presId="urn:microsoft.com/office/officeart/2005/8/layout/hierarchy1"/>
    <dgm:cxn modelId="{3E20A93C-8027-4EA3-83B9-AAB24876CD4E}" type="presParOf" srcId="{57125927-E92F-44DD-B74E-17421194EEB7}" destId="{8D8411F8-8C20-49E0-847C-1F7882A6148C}" srcOrd="1" destOrd="0" presId="urn:microsoft.com/office/officeart/2005/8/layout/hierarchy1"/>
    <dgm:cxn modelId="{1FD1286E-A7CA-4F26-88EA-7C18015B1B55}" type="presParOf" srcId="{8D8411F8-8C20-49E0-847C-1F7882A6148C}" destId="{91183C3B-D7CD-4E2C-8944-248B156CDD2A}" srcOrd="0" destOrd="0" presId="urn:microsoft.com/office/officeart/2005/8/layout/hierarchy1"/>
    <dgm:cxn modelId="{07A4BECC-2B3B-4C74-960D-12DF2294E118}" type="presParOf" srcId="{91183C3B-D7CD-4E2C-8944-248B156CDD2A}" destId="{E1097B31-8098-4F3F-9523-8272B9488B83}" srcOrd="0" destOrd="0" presId="urn:microsoft.com/office/officeart/2005/8/layout/hierarchy1"/>
    <dgm:cxn modelId="{0C40CF38-F444-4286-85DD-C1A763D61359}" type="presParOf" srcId="{91183C3B-D7CD-4E2C-8944-248B156CDD2A}" destId="{7E68243E-56F6-44E2-AF76-FBCC92CDEE61}" srcOrd="1" destOrd="0" presId="urn:microsoft.com/office/officeart/2005/8/layout/hierarchy1"/>
    <dgm:cxn modelId="{E6830AC2-FA5C-427A-BE50-71103079A4E6}" type="presParOf" srcId="{8D8411F8-8C20-49E0-847C-1F7882A6148C}" destId="{C2BE8461-7ABC-4B86-9BD1-F55598041E81}" srcOrd="1" destOrd="0" presId="urn:microsoft.com/office/officeart/2005/8/layout/hierarchy1"/>
    <dgm:cxn modelId="{7B272362-6E3B-40FB-8759-5E4DF8EA8779}" type="presParOf" srcId="{57125927-E92F-44DD-B74E-17421194EEB7}" destId="{9F24DDE2-E3D8-43F0-955D-65956286230A}" srcOrd="2" destOrd="0" presId="urn:microsoft.com/office/officeart/2005/8/layout/hierarchy1"/>
    <dgm:cxn modelId="{1D8392E3-9E8F-4A19-97F2-E403961C7CF3}" type="presParOf" srcId="{57125927-E92F-44DD-B74E-17421194EEB7}" destId="{783AA6AB-0080-42BE-A98D-A18FA6683AD4}" srcOrd="3" destOrd="0" presId="urn:microsoft.com/office/officeart/2005/8/layout/hierarchy1"/>
    <dgm:cxn modelId="{9AEEC16C-18BB-42A2-86FF-47CCACBC3348}" type="presParOf" srcId="{783AA6AB-0080-42BE-A98D-A18FA6683AD4}" destId="{21A5D643-13A2-4C55-B021-6BFF4056DF22}" srcOrd="0" destOrd="0" presId="urn:microsoft.com/office/officeart/2005/8/layout/hierarchy1"/>
    <dgm:cxn modelId="{3CBDE156-2DCB-48F8-A215-353DF0D16F64}" type="presParOf" srcId="{21A5D643-13A2-4C55-B021-6BFF4056DF22}" destId="{0BE19EA3-3FC3-441C-8876-3D1A23CC6388}" srcOrd="0" destOrd="0" presId="urn:microsoft.com/office/officeart/2005/8/layout/hierarchy1"/>
    <dgm:cxn modelId="{DC17892D-520D-45E7-BDDB-650A8CA58A25}" type="presParOf" srcId="{21A5D643-13A2-4C55-B021-6BFF4056DF22}" destId="{1C381413-0BB7-45EB-B5F0-91446351B002}" srcOrd="1" destOrd="0" presId="urn:microsoft.com/office/officeart/2005/8/layout/hierarchy1"/>
    <dgm:cxn modelId="{6315A712-A774-4227-B82D-96A3ED807406}" type="presParOf" srcId="{783AA6AB-0080-42BE-A98D-A18FA6683AD4}" destId="{484D8CE9-E54A-4891-B421-D100C4BD0348}" srcOrd="1" destOrd="0" presId="urn:microsoft.com/office/officeart/2005/8/layout/hierarchy1"/>
    <dgm:cxn modelId="{03851B32-71B0-4DB8-A67F-8B3E9CBC015E}" type="presParOf" srcId="{B78794DB-EE55-4E2E-86D1-D9A42465ECE5}" destId="{5B228132-567E-492F-A049-E4737F35A82B}" srcOrd="2" destOrd="0" presId="urn:microsoft.com/office/officeart/2005/8/layout/hierarchy1"/>
    <dgm:cxn modelId="{150DA2E8-6CE3-4F6C-9120-9F539EBA2ADF}" type="presParOf" srcId="{B78794DB-EE55-4E2E-86D1-D9A42465ECE5}" destId="{0C1F2283-54FA-4B97-97AF-A2C3E89FF458}" srcOrd="3" destOrd="0" presId="urn:microsoft.com/office/officeart/2005/8/layout/hierarchy1"/>
    <dgm:cxn modelId="{005241C3-1B97-4546-80CF-A916BDC69B14}" type="presParOf" srcId="{0C1F2283-54FA-4B97-97AF-A2C3E89FF458}" destId="{0892D98C-11B3-4D73-8901-91132BD943F0}" srcOrd="0" destOrd="0" presId="urn:microsoft.com/office/officeart/2005/8/layout/hierarchy1"/>
    <dgm:cxn modelId="{1E626683-26D2-464C-92DE-A05E32711F49}" type="presParOf" srcId="{0892D98C-11B3-4D73-8901-91132BD943F0}" destId="{48908122-BFE2-4D2C-AF4B-A86E63A055E1}" srcOrd="0" destOrd="0" presId="urn:microsoft.com/office/officeart/2005/8/layout/hierarchy1"/>
    <dgm:cxn modelId="{B015CF7C-39C1-43FF-9497-75D6D3862128}" type="presParOf" srcId="{0892D98C-11B3-4D73-8901-91132BD943F0}" destId="{7057BCB0-AEA9-450D-8943-AD3B9A026A05}" srcOrd="1" destOrd="0" presId="urn:microsoft.com/office/officeart/2005/8/layout/hierarchy1"/>
    <dgm:cxn modelId="{6E43D8C6-478F-4546-8969-822DB572D37D}" type="presParOf" srcId="{0C1F2283-54FA-4B97-97AF-A2C3E89FF458}" destId="{67426183-6E25-4C93-B732-B73AD94BFA94}" srcOrd="1" destOrd="0" presId="urn:microsoft.com/office/officeart/2005/8/layout/hierarchy1"/>
    <dgm:cxn modelId="{50227E3A-DDF6-4334-A503-F112EA0E91BC}" type="presParOf" srcId="{67426183-6E25-4C93-B732-B73AD94BFA94}" destId="{DA88A72E-E796-40DF-A129-96DD113948ED}" srcOrd="0" destOrd="0" presId="urn:microsoft.com/office/officeart/2005/8/layout/hierarchy1"/>
    <dgm:cxn modelId="{5924EA25-2453-4D4A-97B4-0A43EDE1AEE7}" type="presParOf" srcId="{67426183-6E25-4C93-B732-B73AD94BFA94}" destId="{B20DF3FC-F13B-441D-89C9-38374923C06E}" srcOrd="1" destOrd="0" presId="urn:microsoft.com/office/officeart/2005/8/layout/hierarchy1"/>
    <dgm:cxn modelId="{64118547-291B-4CBB-A093-DCCC89F2A23F}" type="presParOf" srcId="{B20DF3FC-F13B-441D-89C9-38374923C06E}" destId="{962199B9-2598-41B1-ADC4-37974F42C7BE}" srcOrd="0" destOrd="0" presId="urn:microsoft.com/office/officeart/2005/8/layout/hierarchy1"/>
    <dgm:cxn modelId="{335F9763-AE31-4B00-BD1A-CF50D71FCE63}" type="presParOf" srcId="{962199B9-2598-41B1-ADC4-37974F42C7BE}" destId="{D1F3E1C0-BED8-447B-AF79-5B1746B757B3}" srcOrd="0" destOrd="0" presId="urn:microsoft.com/office/officeart/2005/8/layout/hierarchy1"/>
    <dgm:cxn modelId="{B69506D4-8842-4E62-B328-74E485DDD6E1}" type="presParOf" srcId="{962199B9-2598-41B1-ADC4-37974F42C7BE}" destId="{1FB7DB95-665C-4EF9-873C-7C23D90AA050}" srcOrd="1" destOrd="0" presId="urn:microsoft.com/office/officeart/2005/8/layout/hierarchy1"/>
    <dgm:cxn modelId="{830F425D-DF2E-40F8-BEDD-BB5F40A61538}" type="presParOf" srcId="{B20DF3FC-F13B-441D-89C9-38374923C06E}" destId="{57EEF29E-1C23-4674-872D-B772E7D32570}" srcOrd="1" destOrd="0" presId="urn:microsoft.com/office/officeart/2005/8/layout/hierarchy1"/>
    <dgm:cxn modelId="{73F3D781-6BC5-40A6-B8EC-2406B8C1EC1E}" type="presParOf" srcId="{67426183-6E25-4C93-B732-B73AD94BFA94}" destId="{417ECA1B-67D3-4D55-A8BA-2FA6F7FE25F9}" srcOrd="2" destOrd="0" presId="urn:microsoft.com/office/officeart/2005/8/layout/hierarchy1"/>
    <dgm:cxn modelId="{74FBFEBC-0E6B-4272-8636-731F4EBE4A7C}" type="presParOf" srcId="{67426183-6E25-4C93-B732-B73AD94BFA94}" destId="{70300511-FEEB-47D8-9E9E-31871AB4A855}" srcOrd="3" destOrd="0" presId="urn:microsoft.com/office/officeart/2005/8/layout/hierarchy1"/>
    <dgm:cxn modelId="{BA8B1BFD-BF1C-4EB4-90F3-3A47EF215FC4}" type="presParOf" srcId="{70300511-FEEB-47D8-9E9E-31871AB4A855}" destId="{081516BC-45FE-4E16-9BC3-20BE5FE2B64F}" srcOrd="0" destOrd="0" presId="urn:microsoft.com/office/officeart/2005/8/layout/hierarchy1"/>
    <dgm:cxn modelId="{49A4352D-7F0A-4F87-8477-F73EEB7EAE48}" type="presParOf" srcId="{081516BC-45FE-4E16-9BC3-20BE5FE2B64F}" destId="{F2152E96-8FCA-4C19-8950-C9F922A0ECD3}" srcOrd="0" destOrd="0" presId="urn:microsoft.com/office/officeart/2005/8/layout/hierarchy1"/>
    <dgm:cxn modelId="{E8D7341F-B671-422F-AEFE-A82E9DE8A388}" type="presParOf" srcId="{081516BC-45FE-4E16-9BC3-20BE5FE2B64F}" destId="{44B7FD06-DDEE-4374-9FA4-9489C4327114}" srcOrd="1" destOrd="0" presId="urn:microsoft.com/office/officeart/2005/8/layout/hierarchy1"/>
    <dgm:cxn modelId="{0666272F-78AB-40CA-9879-BF62E6619E1A}" type="presParOf" srcId="{70300511-FEEB-47D8-9E9E-31871AB4A855}" destId="{1C30F39E-CB47-43AE-8EBB-6D24822BAE99}" srcOrd="1" destOrd="0" presId="urn:microsoft.com/office/officeart/2005/8/layout/hierarchy1"/>
    <dgm:cxn modelId="{75766AC3-BCC3-4373-BAE7-AE9F8942A724}" type="presParOf" srcId="{67426183-6E25-4C93-B732-B73AD94BFA94}" destId="{D8EF42FC-9A92-4FF1-884A-F46F6EE1F144}" srcOrd="4" destOrd="0" presId="urn:microsoft.com/office/officeart/2005/8/layout/hierarchy1"/>
    <dgm:cxn modelId="{63833F22-6108-48CE-8DE4-E162CBBABA01}" type="presParOf" srcId="{67426183-6E25-4C93-B732-B73AD94BFA94}" destId="{C82338FD-40CD-4305-A0C1-873AC8F6641B}" srcOrd="5" destOrd="0" presId="urn:microsoft.com/office/officeart/2005/8/layout/hierarchy1"/>
    <dgm:cxn modelId="{B3F94A1B-6191-42CF-93BD-F222FC94FF31}" type="presParOf" srcId="{C82338FD-40CD-4305-A0C1-873AC8F6641B}" destId="{BE602EB1-1669-4E27-89F9-459DFF0556EF}" srcOrd="0" destOrd="0" presId="urn:microsoft.com/office/officeart/2005/8/layout/hierarchy1"/>
    <dgm:cxn modelId="{B68ACB1D-D7C8-468A-8526-9A479917A7E5}" type="presParOf" srcId="{BE602EB1-1669-4E27-89F9-459DFF0556EF}" destId="{E5F66BAD-7E69-4467-BCB8-0D926C02BD06}" srcOrd="0" destOrd="0" presId="urn:microsoft.com/office/officeart/2005/8/layout/hierarchy1"/>
    <dgm:cxn modelId="{29F99332-C28C-4DC5-A4B6-B8F2AF7F74D7}" type="presParOf" srcId="{BE602EB1-1669-4E27-89F9-459DFF0556EF}" destId="{C1D4E790-7C1C-4AB1-9E73-6730A1B564D5}" srcOrd="1" destOrd="0" presId="urn:microsoft.com/office/officeart/2005/8/layout/hierarchy1"/>
    <dgm:cxn modelId="{C04960E6-F7A6-44C4-85A4-C807F923D4A0}" type="presParOf" srcId="{C82338FD-40CD-4305-A0C1-873AC8F6641B}" destId="{5E2ACDEA-C6A1-4230-9E6C-C5A42865E16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BEDABA-1B0B-474A-8D79-058F20D1302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th-TH"/>
        </a:p>
      </dgm:t>
    </dgm:pt>
    <dgm:pt modelId="{F6070EB5-CA9E-482B-8F68-0BFF554A542F}">
      <dgm:prSet phldrT="[Text]" custT="1"/>
      <dgm:spPr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th-TH" sz="3200" b="1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ลักษณะสำคัญขององค์การ</a:t>
          </a:r>
          <a:endParaRPr lang="th-TH" sz="3200" b="1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CDE99A8C-48ED-413F-AC27-60C4D1049CD6}" type="parTrans" cxnId="{6E0EC15A-1B84-4787-8381-93EE440B82E7}">
      <dgm:prSet/>
      <dgm:spPr/>
      <dgm:t>
        <a:bodyPr/>
        <a:lstStyle/>
        <a:p>
          <a:endParaRPr lang="th-TH"/>
        </a:p>
      </dgm:t>
    </dgm:pt>
    <dgm:pt modelId="{C56A8FF2-DFBF-40A2-B007-BECA0B0E408B}" type="sibTrans" cxnId="{6E0EC15A-1B84-4787-8381-93EE440B82E7}">
      <dgm:prSet/>
      <dgm:spPr/>
      <dgm:t>
        <a:bodyPr/>
        <a:lstStyle/>
        <a:p>
          <a:endParaRPr lang="th-TH"/>
        </a:p>
      </dgm:t>
    </dgm:pt>
    <dgm:pt modelId="{DFEBA0D9-843B-4078-B9AE-4BD4E4B2D074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th-TH" sz="2800" b="1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๑. ลักษณะองค์การ</a:t>
          </a:r>
          <a:endParaRPr lang="th-TH" sz="2800" b="1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F3F2413F-3B0C-455C-838E-884B8004B465}" type="parTrans" cxnId="{4FF9EE22-5E33-423D-AD82-BD6518C9435A}">
      <dgm:prSet/>
      <dgm:spPr/>
      <dgm:t>
        <a:bodyPr/>
        <a:lstStyle/>
        <a:p>
          <a:endParaRPr lang="th-TH"/>
        </a:p>
      </dgm:t>
    </dgm:pt>
    <dgm:pt modelId="{C084D506-EA08-4627-8E94-0F7293FFF608}" type="sibTrans" cxnId="{4FF9EE22-5E33-423D-AD82-BD6518C9435A}">
      <dgm:prSet/>
      <dgm:spPr/>
      <dgm:t>
        <a:bodyPr/>
        <a:lstStyle/>
        <a:p>
          <a:endParaRPr lang="th-TH"/>
        </a:p>
      </dgm:t>
    </dgm:pt>
    <dgm:pt modelId="{E329DF1E-2959-4207-A636-EE220C22C82E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th-TH" sz="24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ก. สภาพแวดล้อมด้านการแข่งขัน</a:t>
          </a:r>
          <a:endParaRPr lang="th-TH" sz="24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8A0F55C6-2739-4A4B-A080-60AC22A40514}" type="parTrans" cxnId="{3568B672-69AD-4B2A-9FFE-4CA9CD3832F9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th-TH"/>
        </a:p>
      </dgm:t>
    </dgm:pt>
    <dgm:pt modelId="{C2808443-A33C-433A-9B5C-64D46C0702D6}" type="sibTrans" cxnId="{3568B672-69AD-4B2A-9FFE-4CA9CD3832F9}">
      <dgm:prSet/>
      <dgm:spPr/>
      <dgm:t>
        <a:bodyPr/>
        <a:lstStyle/>
        <a:p>
          <a:endParaRPr lang="th-TH"/>
        </a:p>
      </dgm:t>
    </dgm:pt>
    <dgm:pt modelId="{C726B9EF-8144-4398-953C-FD0DE544213E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th-TH" sz="24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ข. </a:t>
          </a:r>
          <a:br>
            <a:rPr lang="th-TH" sz="24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24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บริบท</a:t>
          </a:r>
          <a:br>
            <a:rPr lang="th-TH" sz="24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24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เชิงยุทธศาสตร์</a:t>
          </a:r>
          <a:endParaRPr lang="th-TH" sz="24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8BD0C86B-E17E-4772-BE39-92552BAC883B}" type="parTrans" cxnId="{8F942632-5F58-40F2-849D-1A05C94D632F}">
      <dgm:prSet/>
      <dgm:spPr/>
      <dgm:t>
        <a:bodyPr/>
        <a:lstStyle/>
        <a:p>
          <a:endParaRPr lang="th-TH"/>
        </a:p>
      </dgm:t>
    </dgm:pt>
    <dgm:pt modelId="{3EB5E626-64BB-4DCE-8DF6-97C438A86FFC}" type="sibTrans" cxnId="{8F942632-5F58-40F2-849D-1A05C94D632F}">
      <dgm:prSet/>
      <dgm:spPr/>
      <dgm:t>
        <a:bodyPr/>
        <a:lstStyle/>
        <a:p>
          <a:endParaRPr lang="th-TH"/>
        </a:p>
      </dgm:t>
    </dgm:pt>
    <dgm:pt modelId="{E2D391AD-C92D-41AA-A7DF-E60725D4DA63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th-TH" sz="2800" b="1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๒. สภาวการณ์ขององค์การ</a:t>
          </a:r>
          <a:endParaRPr lang="th-TH" sz="2800" b="1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95223A6D-E16A-41D4-B8E0-A3E3822C707D}" type="parTrans" cxnId="{B2C67F3E-A1AE-4048-AA5C-4F835A617376}">
      <dgm:prSet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th-TH"/>
        </a:p>
      </dgm:t>
    </dgm:pt>
    <dgm:pt modelId="{AFC829E9-E9A2-430B-AF7E-17D0059867A4}" type="sibTrans" cxnId="{B2C67F3E-A1AE-4048-AA5C-4F835A617376}">
      <dgm:prSet/>
      <dgm:spPr/>
      <dgm:t>
        <a:bodyPr/>
        <a:lstStyle/>
        <a:p>
          <a:endParaRPr lang="th-TH"/>
        </a:p>
      </dgm:t>
    </dgm:pt>
    <dgm:pt modelId="{C6C94278-A74B-49D8-B658-AAF9515E87DE}">
      <dgm:prSet phldrT="[Text]" custT="1"/>
      <dgm:spPr/>
      <dgm:t>
        <a:bodyPr/>
        <a:lstStyle/>
        <a:p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ก. สภาพแวดล้อมของส่วนราชการ</a:t>
          </a:r>
          <a:endParaRPr lang="th-TH" sz="2400" dirty="0">
            <a:latin typeface="TH SarabunPSK" pitchFamily="34" charset="-34"/>
            <a:cs typeface="TH SarabunPSK" pitchFamily="34" charset="-34"/>
          </a:endParaRPr>
        </a:p>
      </dgm:t>
    </dgm:pt>
    <dgm:pt modelId="{8BA51818-8BC9-40A5-A4A5-74C86FA542D0}" type="parTrans" cxnId="{561DF34A-0F58-48F3-AF90-47B5E0B9639F}">
      <dgm:prSet/>
      <dgm:spPr/>
      <dgm:t>
        <a:bodyPr/>
        <a:lstStyle/>
        <a:p>
          <a:endParaRPr lang="th-TH"/>
        </a:p>
      </dgm:t>
    </dgm:pt>
    <dgm:pt modelId="{5CD64BB3-F21A-484B-B520-060D36C69E2D}" type="sibTrans" cxnId="{561DF34A-0F58-48F3-AF90-47B5E0B9639F}">
      <dgm:prSet/>
      <dgm:spPr/>
      <dgm:t>
        <a:bodyPr/>
        <a:lstStyle/>
        <a:p>
          <a:endParaRPr lang="th-TH"/>
        </a:p>
      </dgm:t>
    </dgm:pt>
    <dgm:pt modelId="{3B9C45FB-4217-478C-93EF-EC9287014F6E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th-TH" sz="24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ข. ความสัมพันธ์ระดับองค์การ((((((((((((</a:t>
          </a:r>
          <a:endParaRPr lang="th-TH" sz="24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F4E16EFF-6654-4274-A2B3-76B080E0BDEF}" type="parTrans" cxnId="{E4D3D33A-8337-4908-9BC8-9F45BD7572FF}">
      <dgm:prSet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th-TH"/>
        </a:p>
      </dgm:t>
    </dgm:pt>
    <dgm:pt modelId="{3B28F3C6-AE25-4CBE-9D3A-FC1C9AD895E3}" type="sibTrans" cxnId="{E4D3D33A-8337-4908-9BC8-9F45BD7572FF}">
      <dgm:prSet/>
      <dgm:spPr/>
      <dgm:t>
        <a:bodyPr/>
        <a:lstStyle/>
        <a:p>
          <a:endParaRPr lang="th-TH"/>
        </a:p>
      </dgm:t>
    </dgm:pt>
    <dgm:pt modelId="{4C1E1084-32D2-4E02-9EB9-611C3F186991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th-TH" sz="24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ค. </a:t>
          </a:r>
          <a:br>
            <a:rPr lang="th-TH" sz="24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24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ระบบการปรับปรุงผล</a:t>
          </a:r>
          <a:br>
            <a:rPr lang="th-TH" sz="24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24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การดำเนินงาน</a:t>
          </a:r>
          <a:endParaRPr lang="th-TH" sz="24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0B84DA3A-2CCD-4D2A-81BD-92C57FDD931C}" type="parTrans" cxnId="{CCBBBD24-4E80-43C8-8423-1EFC9E979BBD}">
      <dgm:prSet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th-TH"/>
        </a:p>
      </dgm:t>
    </dgm:pt>
    <dgm:pt modelId="{5DA6EF31-4C2E-4A81-ABCB-B0B7E4F4FDA8}" type="sibTrans" cxnId="{CCBBBD24-4E80-43C8-8423-1EFC9E979BBD}">
      <dgm:prSet/>
      <dgm:spPr/>
      <dgm:t>
        <a:bodyPr/>
        <a:lstStyle/>
        <a:p>
          <a:endParaRPr lang="th-TH"/>
        </a:p>
      </dgm:t>
    </dgm:pt>
    <dgm:pt modelId="{AD76DA09-1E2F-4F55-B28B-AD00E3BFA7DD}" type="pres">
      <dgm:prSet presAssocID="{1EBEDABA-1B0B-474A-8D79-058F20D1302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985763BB-57B2-4B9D-B9BD-B46E6F11CF5C}" type="pres">
      <dgm:prSet presAssocID="{F6070EB5-CA9E-482B-8F68-0BFF554A542F}" presName="hierRoot1" presStyleCnt="0"/>
      <dgm:spPr/>
    </dgm:pt>
    <dgm:pt modelId="{9F76A3D3-F325-4BA4-92BD-9951429E96F5}" type="pres">
      <dgm:prSet presAssocID="{F6070EB5-CA9E-482B-8F68-0BFF554A542F}" presName="composite" presStyleCnt="0"/>
      <dgm:spPr/>
    </dgm:pt>
    <dgm:pt modelId="{D97F7449-B42F-4EC7-8068-B3D0A3A884EE}" type="pres">
      <dgm:prSet presAssocID="{F6070EB5-CA9E-482B-8F68-0BFF554A542F}" presName="background" presStyleLbl="node0" presStyleIdx="0" presStyleCnt="1"/>
      <dgm:spPr>
        <a:solidFill>
          <a:schemeClr val="accent1">
            <a:lumMod val="20000"/>
            <a:lumOff val="80000"/>
          </a:schemeClr>
        </a:solidFill>
      </dgm:spPr>
    </dgm:pt>
    <dgm:pt modelId="{CBFB9018-3110-4513-9364-A79F7919BA37}" type="pres">
      <dgm:prSet presAssocID="{F6070EB5-CA9E-482B-8F68-0BFF554A542F}" presName="text" presStyleLbl="fgAcc0" presStyleIdx="0" presStyleCnt="1" custScaleX="277046" custLinFactY="-10472" custLinFactNeighborX="14682" custLinFactNeighborY="-1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78794DB-EE55-4E2E-86D1-D9A42465ECE5}" type="pres">
      <dgm:prSet presAssocID="{F6070EB5-CA9E-482B-8F68-0BFF554A542F}" presName="hierChild2" presStyleCnt="0"/>
      <dgm:spPr/>
    </dgm:pt>
    <dgm:pt modelId="{8BA476EF-8756-418C-AC90-AA6E7B62C73A}" type="pres">
      <dgm:prSet presAssocID="{F3F2413F-3B0C-455C-838E-884B8004B465}" presName="Name10" presStyleLbl="parChTrans1D2" presStyleIdx="0" presStyleCnt="2"/>
      <dgm:spPr/>
      <dgm:t>
        <a:bodyPr/>
        <a:lstStyle/>
        <a:p>
          <a:endParaRPr lang="th-TH"/>
        </a:p>
      </dgm:t>
    </dgm:pt>
    <dgm:pt modelId="{782F3D64-87B4-4CC2-BA7E-4283F4F4D153}" type="pres">
      <dgm:prSet presAssocID="{DFEBA0D9-843B-4078-B9AE-4BD4E4B2D074}" presName="hierRoot2" presStyleCnt="0"/>
      <dgm:spPr/>
    </dgm:pt>
    <dgm:pt modelId="{3F05F8D7-285E-4133-9037-36F9007EBA52}" type="pres">
      <dgm:prSet presAssocID="{DFEBA0D9-843B-4078-B9AE-4BD4E4B2D074}" presName="composite2" presStyleCnt="0"/>
      <dgm:spPr/>
    </dgm:pt>
    <dgm:pt modelId="{4DD9C967-9096-448B-8192-6691729283F8}" type="pres">
      <dgm:prSet presAssocID="{DFEBA0D9-843B-4078-B9AE-4BD4E4B2D074}" presName="background2" presStyleLbl="node2" presStyleIdx="0" presStyleCnt="2"/>
      <dgm:spPr>
        <a:solidFill>
          <a:schemeClr val="accent1">
            <a:lumMod val="20000"/>
            <a:lumOff val="80000"/>
          </a:schemeClr>
        </a:solidFill>
      </dgm:spPr>
    </dgm:pt>
    <dgm:pt modelId="{0ADF3F88-AACD-497D-BD0F-176984AD5780}" type="pres">
      <dgm:prSet presAssocID="{DFEBA0D9-843B-4078-B9AE-4BD4E4B2D074}" presName="text2" presStyleLbl="fgAcc2" presStyleIdx="0" presStyleCnt="2" custScaleX="172454" custLinFactNeighborX="-471" custLinFactNeighborY="-6402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7125927-E92F-44DD-B74E-17421194EEB7}" type="pres">
      <dgm:prSet presAssocID="{DFEBA0D9-843B-4078-B9AE-4BD4E4B2D074}" presName="hierChild3" presStyleCnt="0"/>
      <dgm:spPr/>
    </dgm:pt>
    <dgm:pt modelId="{6BA9E1A3-2C1F-4B37-A9BD-C040CF0FE2FA}" type="pres">
      <dgm:prSet presAssocID="{8BA51818-8BC9-40A5-A4A5-74C86FA542D0}" presName="Name17" presStyleLbl="parChTrans1D3" presStyleIdx="0" presStyleCnt="5"/>
      <dgm:spPr/>
      <dgm:t>
        <a:bodyPr/>
        <a:lstStyle/>
        <a:p>
          <a:endParaRPr lang="th-TH"/>
        </a:p>
      </dgm:t>
    </dgm:pt>
    <dgm:pt modelId="{8D8411F8-8C20-49E0-847C-1F7882A6148C}" type="pres">
      <dgm:prSet presAssocID="{C6C94278-A74B-49D8-B658-AAF9515E87DE}" presName="hierRoot3" presStyleCnt="0"/>
      <dgm:spPr/>
    </dgm:pt>
    <dgm:pt modelId="{91183C3B-D7CD-4E2C-8944-248B156CDD2A}" type="pres">
      <dgm:prSet presAssocID="{C6C94278-A74B-49D8-B658-AAF9515E87DE}" presName="composite3" presStyleCnt="0"/>
      <dgm:spPr/>
    </dgm:pt>
    <dgm:pt modelId="{E1097B31-8098-4F3F-9523-8272B9488B83}" type="pres">
      <dgm:prSet presAssocID="{C6C94278-A74B-49D8-B658-AAF9515E87DE}" presName="background3" presStyleLbl="node3" presStyleIdx="0" presStyleCnt="5"/>
      <dgm:spPr/>
    </dgm:pt>
    <dgm:pt modelId="{7E68243E-56F6-44E2-AF76-FBCC92CDEE61}" type="pres">
      <dgm:prSet presAssocID="{C6C94278-A74B-49D8-B658-AAF9515E87DE}" presName="text3" presStyleLbl="fgAcc3" presStyleIdx="0" presStyleCnt="5" custScaleY="136332" custLinFactNeighborX="6410" custLinFactNeighborY="-3881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C2BE8461-7ABC-4B86-9BD1-F55598041E81}" type="pres">
      <dgm:prSet presAssocID="{C6C94278-A74B-49D8-B658-AAF9515E87DE}" presName="hierChild4" presStyleCnt="0"/>
      <dgm:spPr/>
    </dgm:pt>
    <dgm:pt modelId="{9F24DDE2-E3D8-43F0-955D-65956286230A}" type="pres">
      <dgm:prSet presAssocID="{F4E16EFF-6654-4274-A2B3-76B080E0BDEF}" presName="Name17" presStyleLbl="parChTrans1D3" presStyleIdx="1" presStyleCnt="5"/>
      <dgm:spPr/>
      <dgm:t>
        <a:bodyPr/>
        <a:lstStyle/>
        <a:p>
          <a:endParaRPr lang="th-TH"/>
        </a:p>
      </dgm:t>
    </dgm:pt>
    <dgm:pt modelId="{783AA6AB-0080-42BE-A98D-A18FA6683AD4}" type="pres">
      <dgm:prSet presAssocID="{3B9C45FB-4217-478C-93EF-EC9287014F6E}" presName="hierRoot3" presStyleCnt="0"/>
      <dgm:spPr/>
    </dgm:pt>
    <dgm:pt modelId="{21A5D643-13A2-4C55-B021-6BFF4056DF22}" type="pres">
      <dgm:prSet presAssocID="{3B9C45FB-4217-478C-93EF-EC9287014F6E}" presName="composite3" presStyleCnt="0"/>
      <dgm:spPr/>
    </dgm:pt>
    <dgm:pt modelId="{0BE19EA3-3FC3-441C-8876-3D1A23CC6388}" type="pres">
      <dgm:prSet presAssocID="{3B9C45FB-4217-478C-93EF-EC9287014F6E}" presName="background3" presStyleLbl="node3" presStyleIdx="1" presStyleCnt="5"/>
      <dgm:spPr>
        <a:solidFill>
          <a:schemeClr val="accent1">
            <a:lumMod val="20000"/>
            <a:lumOff val="80000"/>
          </a:schemeClr>
        </a:solidFill>
      </dgm:spPr>
    </dgm:pt>
    <dgm:pt modelId="{1C381413-0BB7-45EB-B5F0-91446351B002}" type="pres">
      <dgm:prSet presAssocID="{3B9C45FB-4217-478C-93EF-EC9287014F6E}" presName="text3" presStyleLbl="fgAcc3" presStyleIdx="1" presStyleCnt="5" custScaleY="136332" custLinFactNeighborX="6410" custLinFactNeighborY="-3881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484D8CE9-E54A-4891-B421-D100C4BD0348}" type="pres">
      <dgm:prSet presAssocID="{3B9C45FB-4217-478C-93EF-EC9287014F6E}" presName="hierChild4" presStyleCnt="0"/>
      <dgm:spPr/>
    </dgm:pt>
    <dgm:pt modelId="{5B228132-567E-492F-A049-E4737F35A82B}" type="pres">
      <dgm:prSet presAssocID="{95223A6D-E16A-41D4-B8E0-A3E3822C707D}" presName="Name10" presStyleLbl="parChTrans1D2" presStyleIdx="1" presStyleCnt="2"/>
      <dgm:spPr/>
      <dgm:t>
        <a:bodyPr/>
        <a:lstStyle/>
        <a:p>
          <a:endParaRPr lang="th-TH"/>
        </a:p>
      </dgm:t>
    </dgm:pt>
    <dgm:pt modelId="{0C1F2283-54FA-4B97-97AF-A2C3E89FF458}" type="pres">
      <dgm:prSet presAssocID="{E2D391AD-C92D-41AA-A7DF-E60725D4DA63}" presName="hierRoot2" presStyleCnt="0"/>
      <dgm:spPr/>
    </dgm:pt>
    <dgm:pt modelId="{0892D98C-11B3-4D73-8901-91132BD943F0}" type="pres">
      <dgm:prSet presAssocID="{E2D391AD-C92D-41AA-A7DF-E60725D4DA63}" presName="composite2" presStyleCnt="0"/>
      <dgm:spPr/>
    </dgm:pt>
    <dgm:pt modelId="{48908122-BFE2-4D2C-AF4B-A86E63A055E1}" type="pres">
      <dgm:prSet presAssocID="{E2D391AD-C92D-41AA-A7DF-E60725D4DA63}" presName="background2" presStyleLbl="node2" presStyleIdx="1" presStyleCnt="2"/>
      <dgm:spPr>
        <a:solidFill>
          <a:schemeClr val="accent1">
            <a:lumMod val="20000"/>
            <a:lumOff val="80000"/>
          </a:schemeClr>
        </a:solidFill>
      </dgm:spPr>
    </dgm:pt>
    <dgm:pt modelId="{7057BCB0-AEA9-450D-8943-AD3B9A026A05}" type="pres">
      <dgm:prSet presAssocID="{E2D391AD-C92D-41AA-A7DF-E60725D4DA63}" presName="text2" presStyleLbl="fgAcc2" presStyleIdx="1" presStyleCnt="2" custScaleX="227345" custLinFactNeighborX="-471" custLinFactNeighborY="-6402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67426183-6E25-4C93-B732-B73AD94BFA94}" type="pres">
      <dgm:prSet presAssocID="{E2D391AD-C92D-41AA-A7DF-E60725D4DA63}" presName="hierChild3" presStyleCnt="0"/>
      <dgm:spPr/>
    </dgm:pt>
    <dgm:pt modelId="{DA88A72E-E796-40DF-A129-96DD113948ED}" type="pres">
      <dgm:prSet presAssocID="{8A0F55C6-2739-4A4B-A080-60AC22A40514}" presName="Name17" presStyleLbl="parChTrans1D3" presStyleIdx="2" presStyleCnt="5"/>
      <dgm:spPr/>
      <dgm:t>
        <a:bodyPr/>
        <a:lstStyle/>
        <a:p>
          <a:endParaRPr lang="th-TH"/>
        </a:p>
      </dgm:t>
    </dgm:pt>
    <dgm:pt modelId="{B20DF3FC-F13B-441D-89C9-38374923C06E}" type="pres">
      <dgm:prSet presAssocID="{E329DF1E-2959-4207-A636-EE220C22C82E}" presName="hierRoot3" presStyleCnt="0"/>
      <dgm:spPr/>
    </dgm:pt>
    <dgm:pt modelId="{962199B9-2598-41B1-ADC4-37974F42C7BE}" type="pres">
      <dgm:prSet presAssocID="{E329DF1E-2959-4207-A636-EE220C22C82E}" presName="composite3" presStyleCnt="0"/>
      <dgm:spPr/>
    </dgm:pt>
    <dgm:pt modelId="{D1F3E1C0-BED8-447B-AF79-5B1746B757B3}" type="pres">
      <dgm:prSet presAssocID="{E329DF1E-2959-4207-A636-EE220C22C82E}" presName="background3" presStyleLbl="node3" presStyleIdx="2" presStyleCnt="5"/>
      <dgm:spPr>
        <a:solidFill>
          <a:schemeClr val="accent1">
            <a:lumMod val="20000"/>
            <a:lumOff val="80000"/>
          </a:schemeClr>
        </a:solidFill>
      </dgm:spPr>
    </dgm:pt>
    <dgm:pt modelId="{1FB7DB95-665C-4EF9-873C-7C23D90AA050}" type="pres">
      <dgm:prSet presAssocID="{E329DF1E-2959-4207-A636-EE220C22C82E}" presName="text3" presStyleLbl="fgAcc3" presStyleIdx="2" presStyleCnt="5" custScaleY="136332" custLinFactNeighborX="6410" custLinFactNeighborY="-3881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7EEF29E-1C23-4674-872D-B772E7D32570}" type="pres">
      <dgm:prSet presAssocID="{E329DF1E-2959-4207-A636-EE220C22C82E}" presName="hierChild4" presStyleCnt="0"/>
      <dgm:spPr/>
    </dgm:pt>
    <dgm:pt modelId="{417ECA1B-67D3-4D55-A8BA-2FA6F7FE25F9}" type="pres">
      <dgm:prSet presAssocID="{8BD0C86B-E17E-4772-BE39-92552BAC883B}" presName="Name17" presStyleLbl="parChTrans1D3" presStyleIdx="3" presStyleCnt="5"/>
      <dgm:spPr/>
      <dgm:t>
        <a:bodyPr/>
        <a:lstStyle/>
        <a:p>
          <a:endParaRPr lang="th-TH"/>
        </a:p>
      </dgm:t>
    </dgm:pt>
    <dgm:pt modelId="{70300511-FEEB-47D8-9E9E-31871AB4A855}" type="pres">
      <dgm:prSet presAssocID="{C726B9EF-8144-4398-953C-FD0DE544213E}" presName="hierRoot3" presStyleCnt="0"/>
      <dgm:spPr/>
    </dgm:pt>
    <dgm:pt modelId="{081516BC-45FE-4E16-9BC3-20BE5FE2B64F}" type="pres">
      <dgm:prSet presAssocID="{C726B9EF-8144-4398-953C-FD0DE544213E}" presName="composite3" presStyleCnt="0"/>
      <dgm:spPr/>
    </dgm:pt>
    <dgm:pt modelId="{F2152E96-8FCA-4C19-8950-C9F922A0ECD3}" type="pres">
      <dgm:prSet presAssocID="{C726B9EF-8144-4398-953C-FD0DE544213E}" presName="background3" presStyleLbl="node3" presStyleIdx="3" presStyleCnt="5"/>
      <dgm:spPr>
        <a:solidFill>
          <a:schemeClr val="accent1">
            <a:lumMod val="20000"/>
            <a:lumOff val="80000"/>
          </a:schemeClr>
        </a:solidFill>
      </dgm:spPr>
    </dgm:pt>
    <dgm:pt modelId="{44B7FD06-DDEE-4374-9FA4-9489C4327114}" type="pres">
      <dgm:prSet presAssocID="{C726B9EF-8144-4398-953C-FD0DE544213E}" presName="text3" presStyleLbl="fgAcc3" presStyleIdx="3" presStyleCnt="5" custScaleY="136332" custLinFactNeighborX="200" custLinFactNeighborY="-3881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1C30F39E-CB47-43AE-8EBB-6D24822BAE99}" type="pres">
      <dgm:prSet presAssocID="{C726B9EF-8144-4398-953C-FD0DE544213E}" presName="hierChild4" presStyleCnt="0"/>
      <dgm:spPr/>
    </dgm:pt>
    <dgm:pt modelId="{D8EF42FC-9A92-4FF1-884A-F46F6EE1F144}" type="pres">
      <dgm:prSet presAssocID="{0B84DA3A-2CCD-4D2A-81BD-92C57FDD931C}" presName="Name17" presStyleLbl="parChTrans1D3" presStyleIdx="4" presStyleCnt="5"/>
      <dgm:spPr/>
      <dgm:t>
        <a:bodyPr/>
        <a:lstStyle/>
        <a:p>
          <a:endParaRPr lang="th-TH"/>
        </a:p>
      </dgm:t>
    </dgm:pt>
    <dgm:pt modelId="{C82338FD-40CD-4305-A0C1-873AC8F6641B}" type="pres">
      <dgm:prSet presAssocID="{4C1E1084-32D2-4E02-9EB9-611C3F186991}" presName="hierRoot3" presStyleCnt="0"/>
      <dgm:spPr/>
    </dgm:pt>
    <dgm:pt modelId="{BE602EB1-1669-4E27-89F9-459DFF0556EF}" type="pres">
      <dgm:prSet presAssocID="{4C1E1084-32D2-4E02-9EB9-611C3F186991}" presName="composite3" presStyleCnt="0"/>
      <dgm:spPr/>
    </dgm:pt>
    <dgm:pt modelId="{E5F66BAD-7E69-4467-BCB8-0D926C02BD06}" type="pres">
      <dgm:prSet presAssocID="{4C1E1084-32D2-4E02-9EB9-611C3F186991}" presName="background3" presStyleLbl="node3" presStyleIdx="4" presStyleCnt="5"/>
      <dgm:spPr>
        <a:solidFill>
          <a:schemeClr val="accent1">
            <a:lumMod val="20000"/>
            <a:lumOff val="80000"/>
          </a:schemeClr>
        </a:solidFill>
      </dgm:spPr>
    </dgm:pt>
    <dgm:pt modelId="{C1D4E790-7C1C-4AB1-9E73-6730A1B564D5}" type="pres">
      <dgm:prSet presAssocID="{4C1E1084-32D2-4E02-9EB9-611C3F186991}" presName="text3" presStyleLbl="fgAcc3" presStyleIdx="4" presStyleCnt="5" custScaleY="136332" custLinFactNeighborX="-1739" custLinFactNeighborY="-37387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E2ACDEA-C6A1-4230-9E6C-C5A42865E16D}" type="pres">
      <dgm:prSet presAssocID="{4C1E1084-32D2-4E02-9EB9-611C3F186991}" presName="hierChild4" presStyleCnt="0"/>
      <dgm:spPr/>
    </dgm:pt>
  </dgm:ptLst>
  <dgm:cxnLst>
    <dgm:cxn modelId="{6E0EC15A-1B84-4787-8381-93EE440B82E7}" srcId="{1EBEDABA-1B0B-474A-8D79-058F20D13024}" destId="{F6070EB5-CA9E-482B-8F68-0BFF554A542F}" srcOrd="0" destOrd="0" parTransId="{CDE99A8C-48ED-413F-AC27-60C4D1049CD6}" sibTransId="{C56A8FF2-DFBF-40A2-B007-BECA0B0E408B}"/>
    <dgm:cxn modelId="{3568B672-69AD-4B2A-9FFE-4CA9CD3832F9}" srcId="{E2D391AD-C92D-41AA-A7DF-E60725D4DA63}" destId="{E329DF1E-2959-4207-A636-EE220C22C82E}" srcOrd="0" destOrd="0" parTransId="{8A0F55C6-2739-4A4B-A080-60AC22A40514}" sibTransId="{C2808443-A33C-433A-9B5C-64D46C0702D6}"/>
    <dgm:cxn modelId="{C3DE55D7-1C5E-49D1-B553-3ED4BC2D4729}" type="presOf" srcId="{DFEBA0D9-843B-4078-B9AE-4BD4E4B2D074}" destId="{0ADF3F88-AACD-497D-BD0F-176984AD5780}" srcOrd="0" destOrd="0" presId="urn:microsoft.com/office/officeart/2005/8/layout/hierarchy1"/>
    <dgm:cxn modelId="{CFF4F633-2F3E-46E6-9824-82B7C6040265}" type="presOf" srcId="{0B84DA3A-2CCD-4D2A-81BD-92C57FDD931C}" destId="{D8EF42FC-9A92-4FF1-884A-F46F6EE1F144}" srcOrd="0" destOrd="0" presId="urn:microsoft.com/office/officeart/2005/8/layout/hierarchy1"/>
    <dgm:cxn modelId="{6BF4837E-9899-4FBB-A05A-26707861C540}" type="presOf" srcId="{F3F2413F-3B0C-455C-838E-884B8004B465}" destId="{8BA476EF-8756-418C-AC90-AA6E7B62C73A}" srcOrd="0" destOrd="0" presId="urn:microsoft.com/office/officeart/2005/8/layout/hierarchy1"/>
    <dgm:cxn modelId="{062C8AEE-8939-455C-A14F-4EABFC1023AA}" type="presOf" srcId="{E2D391AD-C92D-41AA-A7DF-E60725D4DA63}" destId="{7057BCB0-AEA9-450D-8943-AD3B9A026A05}" srcOrd="0" destOrd="0" presId="urn:microsoft.com/office/officeart/2005/8/layout/hierarchy1"/>
    <dgm:cxn modelId="{85F0A56F-CD86-41FF-AB9F-A2EF6C9ED829}" type="presOf" srcId="{8BD0C86B-E17E-4772-BE39-92552BAC883B}" destId="{417ECA1B-67D3-4D55-A8BA-2FA6F7FE25F9}" srcOrd="0" destOrd="0" presId="urn:microsoft.com/office/officeart/2005/8/layout/hierarchy1"/>
    <dgm:cxn modelId="{DCB5A34A-E96F-4F6D-9255-E76D546A9FC1}" type="presOf" srcId="{95223A6D-E16A-41D4-B8E0-A3E3822C707D}" destId="{5B228132-567E-492F-A049-E4737F35A82B}" srcOrd="0" destOrd="0" presId="urn:microsoft.com/office/officeart/2005/8/layout/hierarchy1"/>
    <dgm:cxn modelId="{E4D3D33A-8337-4908-9BC8-9F45BD7572FF}" srcId="{DFEBA0D9-843B-4078-B9AE-4BD4E4B2D074}" destId="{3B9C45FB-4217-478C-93EF-EC9287014F6E}" srcOrd="1" destOrd="0" parTransId="{F4E16EFF-6654-4274-A2B3-76B080E0BDEF}" sibTransId="{3B28F3C6-AE25-4CBE-9D3A-FC1C9AD895E3}"/>
    <dgm:cxn modelId="{CCBBBD24-4E80-43C8-8423-1EFC9E979BBD}" srcId="{E2D391AD-C92D-41AA-A7DF-E60725D4DA63}" destId="{4C1E1084-32D2-4E02-9EB9-611C3F186991}" srcOrd="2" destOrd="0" parTransId="{0B84DA3A-2CCD-4D2A-81BD-92C57FDD931C}" sibTransId="{5DA6EF31-4C2E-4A81-ABCB-B0B7E4F4FDA8}"/>
    <dgm:cxn modelId="{59C53FD9-EFE6-4B07-9117-D54D4FE8AC6E}" type="presOf" srcId="{F6070EB5-CA9E-482B-8F68-0BFF554A542F}" destId="{CBFB9018-3110-4513-9364-A79F7919BA37}" srcOrd="0" destOrd="0" presId="urn:microsoft.com/office/officeart/2005/8/layout/hierarchy1"/>
    <dgm:cxn modelId="{F4255958-16AF-4E25-91A6-FE41A47AFC23}" type="presOf" srcId="{F4E16EFF-6654-4274-A2B3-76B080E0BDEF}" destId="{9F24DDE2-E3D8-43F0-955D-65956286230A}" srcOrd="0" destOrd="0" presId="urn:microsoft.com/office/officeart/2005/8/layout/hierarchy1"/>
    <dgm:cxn modelId="{4FF9EE22-5E33-423D-AD82-BD6518C9435A}" srcId="{F6070EB5-CA9E-482B-8F68-0BFF554A542F}" destId="{DFEBA0D9-843B-4078-B9AE-4BD4E4B2D074}" srcOrd="0" destOrd="0" parTransId="{F3F2413F-3B0C-455C-838E-884B8004B465}" sibTransId="{C084D506-EA08-4627-8E94-0F7293FFF608}"/>
    <dgm:cxn modelId="{B2C67F3E-A1AE-4048-AA5C-4F835A617376}" srcId="{F6070EB5-CA9E-482B-8F68-0BFF554A542F}" destId="{E2D391AD-C92D-41AA-A7DF-E60725D4DA63}" srcOrd="1" destOrd="0" parTransId="{95223A6D-E16A-41D4-B8E0-A3E3822C707D}" sibTransId="{AFC829E9-E9A2-430B-AF7E-17D0059867A4}"/>
    <dgm:cxn modelId="{41A5B533-1E1E-4233-99AE-8BE5BFC761EC}" type="presOf" srcId="{C6C94278-A74B-49D8-B658-AAF9515E87DE}" destId="{7E68243E-56F6-44E2-AF76-FBCC92CDEE61}" srcOrd="0" destOrd="0" presId="urn:microsoft.com/office/officeart/2005/8/layout/hierarchy1"/>
    <dgm:cxn modelId="{561DF34A-0F58-48F3-AF90-47B5E0B9639F}" srcId="{DFEBA0D9-843B-4078-B9AE-4BD4E4B2D074}" destId="{C6C94278-A74B-49D8-B658-AAF9515E87DE}" srcOrd="0" destOrd="0" parTransId="{8BA51818-8BC9-40A5-A4A5-74C86FA542D0}" sibTransId="{5CD64BB3-F21A-484B-B520-060D36C69E2D}"/>
    <dgm:cxn modelId="{8F942632-5F58-40F2-849D-1A05C94D632F}" srcId="{E2D391AD-C92D-41AA-A7DF-E60725D4DA63}" destId="{C726B9EF-8144-4398-953C-FD0DE544213E}" srcOrd="1" destOrd="0" parTransId="{8BD0C86B-E17E-4772-BE39-92552BAC883B}" sibTransId="{3EB5E626-64BB-4DCE-8DF6-97C438A86FFC}"/>
    <dgm:cxn modelId="{12BDC282-97AB-4CF8-888C-4169CFC4E182}" type="presOf" srcId="{3B9C45FB-4217-478C-93EF-EC9287014F6E}" destId="{1C381413-0BB7-45EB-B5F0-91446351B002}" srcOrd="0" destOrd="0" presId="urn:microsoft.com/office/officeart/2005/8/layout/hierarchy1"/>
    <dgm:cxn modelId="{F104E4BF-722F-4AD0-8AE5-094E81640EF4}" type="presOf" srcId="{4C1E1084-32D2-4E02-9EB9-611C3F186991}" destId="{C1D4E790-7C1C-4AB1-9E73-6730A1B564D5}" srcOrd="0" destOrd="0" presId="urn:microsoft.com/office/officeart/2005/8/layout/hierarchy1"/>
    <dgm:cxn modelId="{E8ADF700-796E-4FD2-9292-07CE9CF67688}" type="presOf" srcId="{1EBEDABA-1B0B-474A-8D79-058F20D13024}" destId="{AD76DA09-1E2F-4F55-B28B-AD00E3BFA7DD}" srcOrd="0" destOrd="0" presId="urn:microsoft.com/office/officeart/2005/8/layout/hierarchy1"/>
    <dgm:cxn modelId="{B5FBBD26-9375-40F4-8700-04B95C972801}" type="presOf" srcId="{E329DF1E-2959-4207-A636-EE220C22C82E}" destId="{1FB7DB95-665C-4EF9-873C-7C23D90AA050}" srcOrd="0" destOrd="0" presId="urn:microsoft.com/office/officeart/2005/8/layout/hierarchy1"/>
    <dgm:cxn modelId="{E9F9522E-E9A7-44A9-9B44-8214953EAD09}" type="presOf" srcId="{8A0F55C6-2739-4A4B-A080-60AC22A40514}" destId="{DA88A72E-E796-40DF-A129-96DD113948ED}" srcOrd="0" destOrd="0" presId="urn:microsoft.com/office/officeart/2005/8/layout/hierarchy1"/>
    <dgm:cxn modelId="{3B94B8DC-D774-444B-8837-F2A77AC10B72}" type="presOf" srcId="{8BA51818-8BC9-40A5-A4A5-74C86FA542D0}" destId="{6BA9E1A3-2C1F-4B37-A9BD-C040CF0FE2FA}" srcOrd="0" destOrd="0" presId="urn:microsoft.com/office/officeart/2005/8/layout/hierarchy1"/>
    <dgm:cxn modelId="{3390D58C-42D5-4A7B-9F10-25BB1110FFA4}" type="presOf" srcId="{C726B9EF-8144-4398-953C-FD0DE544213E}" destId="{44B7FD06-DDEE-4374-9FA4-9489C4327114}" srcOrd="0" destOrd="0" presId="urn:microsoft.com/office/officeart/2005/8/layout/hierarchy1"/>
    <dgm:cxn modelId="{808E5E2E-64A0-4219-8FFB-B6EEDDC0F163}" type="presParOf" srcId="{AD76DA09-1E2F-4F55-B28B-AD00E3BFA7DD}" destId="{985763BB-57B2-4B9D-B9BD-B46E6F11CF5C}" srcOrd="0" destOrd="0" presId="urn:microsoft.com/office/officeart/2005/8/layout/hierarchy1"/>
    <dgm:cxn modelId="{FE8D9E6A-0221-415B-AC95-579C8A817D3E}" type="presParOf" srcId="{985763BB-57B2-4B9D-B9BD-B46E6F11CF5C}" destId="{9F76A3D3-F325-4BA4-92BD-9951429E96F5}" srcOrd="0" destOrd="0" presId="urn:microsoft.com/office/officeart/2005/8/layout/hierarchy1"/>
    <dgm:cxn modelId="{67ECA9CA-3F12-4170-934C-5B71B644AD5E}" type="presParOf" srcId="{9F76A3D3-F325-4BA4-92BD-9951429E96F5}" destId="{D97F7449-B42F-4EC7-8068-B3D0A3A884EE}" srcOrd="0" destOrd="0" presId="urn:microsoft.com/office/officeart/2005/8/layout/hierarchy1"/>
    <dgm:cxn modelId="{5B650C27-4FF5-4C81-A907-AA8842EC5CD7}" type="presParOf" srcId="{9F76A3D3-F325-4BA4-92BD-9951429E96F5}" destId="{CBFB9018-3110-4513-9364-A79F7919BA37}" srcOrd="1" destOrd="0" presId="urn:microsoft.com/office/officeart/2005/8/layout/hierarchy1"/>
    <dgm:cxn modelId="{38D21C96-66FF-4F0B-8346-849CFA4B4B97}" type="presParOf" srcId="{985763BB-57B2-4B9D-B9BD-B46E6F11CF5C}" destId="{B78794DB-EE55-4E2E-86D1-D9A42465ECE5}" srcOrd="1" destOrd="0" presId="urn:microsoft.com/office/officeart/2005/8/layout/hierarchy1"/>
    <dgm:cxn modelId="{37EDA349-98FF-461F-98CC-7B5633FCE170}" type="presParOf" srcId="{B78794DB-EE55-4E2E-86D1-D9A42465ECE5}" destId="{8BA476EF-8756-418C-AC90-AA6E7B62C73A}" srcOrd="0" destOrd="0" presId="urn:microsoft.com/office/officeart/2005/8/layout/hierarchy1"/>
    <dgm:cxn modelId="{5E686B08-16B9-4852-BBCD-3A1B1987EF53}" type="presParOf" srcId="{B78794DB-EE55-4E2E-86D1-D9A42465ECE5}" destId="{782F3D64-87B4-4CC2-BA7E-4283F4F4D153}" srcOrd="1" destOrd="0" presId="urn:microsoft.com/office/officeart/2005/8/layout/hierarchy1"/>
    <dgm:cxn modelId="{729BE72B-9FAE-47E9-B4E3-73DDEC336E0F}" type="presParOf" srcId="{782F3D64-87B4-4CC2-BA7E-4283F4F4D153}" destId="{3F05F8D7-285E-4133-9037-36F9007EBA52}" srcOrd="0" destOrd="0" presId="urn:microsoft.com/office/officeart/2005/8/layout/hierarchy1"/>
    <dgm:cxn modelId="{A5232D7B-AF76-4870-88A1-823DBD1C8700}" type="presParOf" srcId="{3F05F8D7-285E-4133-9037-36F9007EBA52}" destId="{4DD9C967-9096-448B-8192-6691729283F8}" srcOrd="0" destOrd="0" presId="urn:microsoft.com/office/officeart/2005/8/layout/hierarchy1"/>
    <dgm:cxn modelId="{BBAFDBCC-3668-42DA-BC9E-A8C061386CE1}" type="presParOf" srcId="{3F05F8D7-285E-4133-9037-36F9007EBA52}" destId="{0ADF3F88-AACD-497D-BD0F-176984AD5780}" srcOrd="1" destOrd="0" presId="urn:microsoft.com/office/officeart/2005/8/layout/hierarchy1"/>
    <dgm:cxn modelId="{AB8F1165-4AFF-4B45-A88A-7B881F14D2A5}" type="presParOf" srcId="{782F3D64-87B4-4CC2-BA7E-4283F4F4D153}" destId="{57125927-E92F-44DD-B74E-17421194EEB7}" srcOrd="1" destOrd="0" presId="urn:microsoft.com/office/officeart/2005/8/layout/hierarchy1"/>
    <dgm:cxn modelId="{3D1A1419-D522-47CB-9548-1906F4F90DD5}" type="presParOf" srcId="{57125927-E92F-44DD-B74E-17421194EEB7}" destId="{6BA9E1A3-2C1F-4B37-A9BD-C040CF0FE2FA}" srcOrd="0" destOrd="0" presId="urn:microsoft.com/office/officeart/2005/8/layout/hierarchy1"/>
    <dgm:cxn modelId="{38E98A24-0BA3-4611-BFA9-D0716035022B}" type="presParOf" srcId="{57125927-E92F-44DD-B74E-17421194EEB7}" destId="{8D8411F8-8C20-49E0-847C-1F7882A6148C}" srcOrd="1" destOrd="0" presId="urn:microsoft.com/office/officeart/2005/8/layout/hierarchy1"/>
    <dgm:cxn modelId="{EE8FDA66-AEE5-43A0-939F-2D4FDA7B7BE6}" type="presParOf" srcId="{8D8411F8-8C20-49E0-847C-1F7882A6148C}" destId="{91183C3B-D7CD-4E2C-8944-248B156CDD2A}" srcOrd="0" destOrd="0" presId="urn:microsoft.com/office/officeart/2005/8/layout/hierarchy1"/>
    <dgm:cxn modelId="{F82E5C2A-6F31-46B5-BB45-9AC7F69B2C86}" type="presParOf" srcId="{91183C3B-D7CD-4E2C-8944-248B156CDD2A}" destId="{E1097B31-8098-4F3F-9523-8272B9488B83}" srcOrd="0" destOrd="0" presId="urn:microsoft.com/office/officeart/2005/8/layout/hierarchy1"/>
    <dgm:cxn modelId="{C012600A-6DF6-49EA-8C29-9FA3D6F29DC9}" type="presParOf" srcId="{91183C3B-D7CD-4E2C-8944-248B156CDD2A}" destId="{7E68243E-56F6-44E2-AF76-FBCC92CDEE61}" srcOrd="1" destOrd="0" presId="urn:microsoft.com/office/officeart/2005/8/layout/hierarchy1"/>
    <dgm:cxn modelId="{1BE02F25-AF6C-488C-A0BD-F1CE3401470E}" type="presParOf" srcId="{8D8411F8-8C20-49E0-847C-1F7882A6148C}" destId="{C2BE8461-7ABC-4B86-9BD1-F55598041E81}" srcOrd="1" destOrd="0" presId="urn:microsoft.com/office/officeart/2005/8/layout/hierarchy1"/>
    <dgm:cxn modelId="{3CD8CB3F-3203-4B0F-B1B5-6283C786E5DC}" type="presParOf" srcId="{57125927-E92F-44DD-B74E-17421194EEB7}" destId="{9F24DDE2-E3D8-43F0-955D-65956286230A}" srcOrd="2" destOrd="0" presId="urn:microsoft.com/office/officeart/2005/8/layout/hierarchy1"/>
    <dgm:cxn modelId="{09E418C2-41B6-44AD-8F48-9B8677EBD4E1}" type="presParOf" srcId="{57125927-E92F-44DD-B74E-17421194EEB7}" destId="{783AA6AB-0080-42BE-A98D-A18FA6683AD4}" srcOrd="3" destOrd="0" presId="urn:microsoft.com/office/officeart/2005/8/layout/hierarchy1"/>
    <dgm:cxn modelId="{CBBBA2F3-2BFB-4A39-BBC4-38C89862D9DA}" type="presParOf" srcId="{783AA6AB-0080-42BE-A98D-A18FA6683AD4}" destId="{21A5D643-13A2-4C55-B021-6BFF4056DF22}" srcOrd="0" destOrd="0" presId="urn:microsoft.com/office/officeart/2005/8/layout/hierarchy1"/>
    <dgm:cxn modelId="{E5A1556A-B183-4252-A28B-AB76A8234EA3}" type="presParOf" srcId="{21A5D643-13A2-4C55-B021-6BFF4056DF22}" destId="{0BE19EA3-3FC3-441C-8876-3D1A23CC6388}" srcOrd="0" destOrd="0" presId="urn:microsoft.com/office/officeart/2005/8/layout/hierarchy1"/>
    <dgm:cxn modelId="{BBE2839E-0437-4E90-9B8B-F361F5C0D65D}" type="presParOf" srcId="{21A5D643-13A2-4C55-B021-6BFF4056DF22}" destId="{1C381413-0BB7-45EB-B5F0-91446351B002}" srcOrd="1" destOrd="0" presId="urn:microsoft.com/office/officeart/2005/8/layout/hierarchy1"/>
    <dgm:cxn modelId="{C39C6395-B4D6-4BA0-9727-50F57C6A88EA}" type="presParOf" srcId="{783AA6AB-0080-42BE-A98D-A18FA6683AD4}" destId="{484D8CE9-E54A-4891-B421-D100C4BD0348}" srcOrd="1" destOrd="0" presId="urn:microsoft.com/office/officeart/2005/8/layout/hierarchy1"/>
    <dgm:cxn modelId="{A9D4D227-CB49-4355-8611-24041E898E5E}" type="presParOf" srcId="{B78794DB-EE55-4E2E-86D1-D9A42465ECE5}" destId="{5B228132-567E-492F-A049-E4737F35A82B}" srcOrd="2" destOrd="0" presId="urn:microsoft.com/office/officeart/2005/8/layout/hierarchy1"/>
    <dgm:cxn modelId="{E6E577A4-3A4E-40F0-8DEE-42635C71DE60}" type="presParOf" srcId="{B78794DB-EE55-4E2E-86D1-D9A42465ECE5}" destId="{0C1F2283-54FA-4B97-97AF-A2C3E89FF458}" srcOrd="3" destOrd="0" presId="urn:microsoft.com/office/officeart/2005/8/layout/hierarchy1"/>
    <dgm:cxn modelId="{F2384846-3DCC-465D-A775-DD2509BADC52}" type="presParOf" srcId="{0C1F2283-54FA-4B97-97AF-A2C3E89FF458}" destId="{0892D98C-11B3-4D73-8901-91132BD943F0}" srcOrd="0" destOrd="0" presId="urn:microsoft.com/office/officeart/2005/8/layout/hierarchy1"/>
    <dgm:cxn modelId="{38BEF978-A905-41B2-8762-0BCA9BB39F8E}" type="presParOf" srcId="{0892D98C-11B3-4D73-8901-91132BD943F0}" destId="{48908122-BFE2-4D2C-AF4B-A86E63A055E1}" srcOrd="0" destOrd="0" presId="urn:microsoft.com/office/officeart/2005/8/layout/hierarchy1"/>
    <dgm:cxn modelId="{9E1F5DCD-EA6F-4C65-9CFE-71756AB556BD}" type="presParOf" srcId="{0892D98C-11B3-4D73-8901-91132BD943F0}" destId="{7057BCB0-AEA9-450D-8943-AD3B9A026A05}" srcOrd="1" destOrd="0" presId="urn:microsoft.com/office/officeart/2005/8/layout/hierarchy1"/>
    <dgm:cxn modelId="{4D333308-0679-4804-A1A6-A42C46EEF057}" type="presParOf" srcId="{0C1F2283-54FA-4B97-97AF-A2C3E89FF458}" destId="{67426183-6E25-4C93-B732-B73AD94BFA94}" srcOrd="1" destOrd="0" presId="urn:microsoft.com/office/officeart/2005/8/layout/hierarchy1"/>
    <dgm:cxn modelId="{2EB1FB92-11E2-4AE9-88C2-C317A3E6FA28}" type="presParOf" srcId="{67426183-6E25-4C93-B732-B73AD94BFA94}" destId="{DA88A72E-E796-40DF-A129-96DD113948ED}" srcOrd="0" destOrd="0" presId="urn:microsoft.com/office/officeart/2005/8/layout/hierarchy1"/>
    <dgm:cxn modelId="{0F6BE4B2-E65D-4641-B5E7-2632A9A1F2CC}" type="presParOf" srcId="{67426183-6E25-4C93-B732-B73AD94BFA94}" destId="{B20DF3FC-F13B-441D-89C9-38374923C06E}" srcOrd="1" destOrd="0" presId="urn:microsoft.com/office/officeart/2005/8/layout/hierarchy1"/>
    <dgm:cxn modelId="{DF5101BE-FC84-4461-A8BE-788FBC67D360}" type="presParOf" srcId="{B20DF3FC-F13B-441D-89C9-38374923C06E}" destId="{962199B9-2598-41B1-ADC4-37974F42C7BE}" srcOrd="0" destOrd="0" presId="urn:microsoft.com/office/officeart/2005/8/layout/hierarchy1"/>
    <dgm:cxn modelId="{5D3DCF43-983F-4C5D-93E9-CA7513260EE7}" type="presParOf" srcId="{962199B9-2598-41B1-ADC4-37974F42C7BE}" destId="{D1F3E1C0-BED8-447B-AF79-5B1746B757B3}" srcOrd="0" destOrd="0" presId="urn:microsoft.com/office/officeart/2005/8/layout/hierarchy1"/>
    <dgm:cxn modelId="{F8F1EEE6-BFE5-4590-B70F-56B31282CB76}" type="presParOf" srcId="{962199B9-2598-41B1-ADC4-37974F42C7BE}" destId="{1FB7DB95-665C-4EF9-873C-7C23D90AA050}" srcOrd="1" destOrd="0" presId="urn:microsoft.com/office/officeart/2005/8/layout/hierarchy1"/>
    <dgm:cxn modelId="{8687426D-ACA8-47BC-AD2B-81461557D411}" type="presParOf" srcId="{B20DF3FC-F13B-441D-89C9-38374923C06E}" destId="{57EEF29E-1C23-4674-872D-B772E7D32570}" srcOrd="1" destOrd="0" presId="urn:microsoft.com/office/officeart/2005/8/layout/hierarchy1"/>
    <dgm:cxn modelId="{61E670F4-1047-43DB-BF37-9F577264BF36}" type="presParOf" srcId="{67426183-6E25-4C93-B732-B73AD94BFA94}" destId="{417ECA1B-67D3-4D55-A8BA-2FA6F7FE25F9}" srcOrd="2" destOrd="0" presId="urn:microsoft.com/office/officeart/2005/8/layout/hierarchy1"/>
    <dgm:cxn modelId="{123CB429-BF93-4E2D-9872-9C845F5B4140}" type="presParOf" srcId="{67426183-6E25-4C93-B732-B73AD94BFA94}" destId="{70300511-FEEB-47D8-9E9E-31871AB4A855}" srcOrd="3" destOrd="0" presId="urn:microsoft.com/office/officeart/2005/8/layout/hierarchy1"/>
    <dgm:cxn modelId="{6D619276-A073-4697-A626-2CD9ADB01045}" type="presParOf" srcId="{70300511-FEEB-47D8-9E9E-31871AB4A855}" destId="{081516BC-45FE-4E16-9BC3-20BE5FE2B64F}" srcOrd="0" destOrd="0" presId="urn:microsoft.com/office/officeart/2005/8/layout/hierarchy1"/>
    <dgm:cxn modelId="{2A239E62-6837-4CB2-8481-4533E98B0EF5}" type="presParOf" srcId="{081516BC-45FE-4E16-9BC3-20BE5FE2B64F}" destId="{F2152E96-8FCA-4C19-8950-C9F922A0ECD3}" srcOrd="0" destOrd="0" presId="urn:microsoft.com/office/officeart/2005/8/layout/hierarchy1"/>
    <dgm:cxn modelId="{A6F68AE3-5A89-43BF-ACCF-8FF9CB5CF8E7}" type="presParOf" srcId="{081516BC-45FE-4E16-9BC3-20BE5FE2B64F}" destId="{44B7FD06-DDEE-4374-9FA4-9489C4327114}" srcOrd="1" destOrd="0" presId="urn:microsoft.com/office/officeart/2005/8/layout/hierarchy1"/>
    <dgm:cxn modelId="{DD85BF5E-C2D7-47B6-A402-C521F65A607A}" type="presParOf" srcId="{70300511-FEEB-47D8-9E9E-31871AB4A855}" destId="{1C30F39E-CB47-43AE-8EBB-6D24822BAE99}" srcOrd="1" destOrd="0" presId="urn:microsoft.com/office/officeart/2005/8/layout/hierarchy1"/>
    <dgm:cxn modelId="{87ADCE9A-D085-48BD-A5B4-B76CD3470E7B}" type="presParOf" srcId="{67426183-6E25-4C93-B732-B73AD94BFA94}" destId="{D8EF42FC-9A92-4FF1-884A-F46F6EE1F144}" srcOrd="4" destOrd="0" presId="urn:microsoft.com/office/officeart/2005/8/layout/hierarchy1"/>
    <dgm:cxn modelId="{3091741E-4635-4663-84E0-8C1D54902B81}" type="presParOf" srcId="{67426183-6E25-4C93-B732-B73AD94BFA94}" destId="{C82338FD-40CD-4305-A0C1-873AC8F6641B}" srcOrd="5" destOrd="0" presId="urn:microsoft.com/office/officeart/2005/8/layout/hierarchy1"/>
    <dgm:cxn modelId="{C5F542AF-460F-4422-97AB-E60EEB7D571A}" type="presParOf" srcId="{C82338FD-40CD-4305-A0C1-873AC8F6641B}" destId="{BE602EB1-1669-4E27-89F9-459DFF0556EF}" srcOrd="0" destOrd="0" presId="urn:microsoft.com/office/officeart/2005/8/layout/hierarchy1"/>
    <dgm:cxn modelId="{8E677BF2-B1A3-4D2C-A048-09A201B47B32}" type="presParOf" srcId="{BE602EB1-1669-4E27-89F9-459DFF0556EF}" destId="{E5F66BAD-7E69-4467-BCB8-0D926C02BD06}" srcOrd="0" destOrd="0" presId="urn:microsoft.com/office/officeart/2005/8/layout/hierarchy1"/>
    <dgm:cxn modelId="{879339E4-BD5E-405F-B100-9ABBB5771EBA}" type="presParOf" srcId="{BE602EB1-1669-4E27-89F9-459DFF0556EF}" destId="{C1D4E790-7C1C-4AB1-9E73-6730A1B564D5}" srcOrd="1" destOrd="0" presId="urn:microsoft.com/office/officeart/2005/8/layout/hierarchy1"/>
    <dgm:cxn modelId="{0E8C2932-98FA-4052-BEEB-DF113F7A0C47}" type="presParOf" srcId="{C82338FD-40CD-4305-A0C1-873AC8F6641B}" destId="{5E2ACDEA-C6A1-4230-9E6C-C5A42865E16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BEDABA-1B0B-474A-8D79-058F20D1302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th-TH"/>
        </a:p>
      </dgm:t>
    </dgm:pt>
    <dgm:pt modelId="{F6070EB5-CA9E-482B-8F68-0BFF554A542F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th-TH" sz="3200" b="1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ลักษณะสำคัญขององค์การ</a:t>
          </a:r>
          <a:endParaRPr lang="th-TH" sz="3200" b="1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CDE99A8C-48ED-413F-AC27-60C4D1049CD6}" type="parTrans" cxnId="{6E0EC15A-1B84-4787-8381-93EE440B82E7}">
      <dgm:prSet/>
      <dgm:spPr/>
      <dgm:t>
        <a:bodyPr/>
        <a:lstStyle/>
        <a:p>
          <a:endParaRPr lang="th-TH"/>
        </a:p>
      </dgm:t>
    </dgm:pt>
    <dgm:pt modelId="{C56A8FF2-DFBF-40A2-B007-BECA0B0E408B}" type="sibTrans" cxnId="{6E0EC15A-1B84-4787-8381-93EE440B82E7}">
      <dgm:prSet/>
      <dgm:spPr/>
      <dgm:t>
        <a:bodyPr/>
        <a:lstStyle/>
        <a:p>
          <a:endParaRPr lang="th-TH"/>
        </a:p>
      </dgm:t>
    </dgm:pt>
    <dgm:pt modelId="{DFEBA0D9-843B-4078-B9AE-4BD4E4B2D074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th-TH" sz="2800" b="1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๑. ลักษณะองค์การ</a:t>
          </a:r>
          <a:endParaRPr lang="th-TH" sz="2800" b="1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F3F2413F-3B0C-455C-838E-884B8004B465}" type="parTrans" cxnId="{4FF9EE22-5E33-423D-AD82-BD6518C9435A}">
      <dgm:prSet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th-TH"/>
        </a:p>
      </dgm:t>
    </dgm:pt>
    <dgm:pt modelId="{C084D506-EA08-4627-8E94-0F7293FFF608}" type="sibTrans" cxnId="{4FF9EE22-5E33-423D-AD82-BD6518C9435A}">
      <dgm:prSet/>
      <dgm:spPr/>
      <dgm:t>
        <a:bodyPr/>
        <a:lstStyle/>
        <a:p>
          <a:endParaRPr lang="th-TH"/>
        </a:p>
      </dgm:t>
    </dgm:pt>
    <dgm:pt modelId="{E329DF1E-2959-4207-A636-EE220C22C82E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ก. สภาพแวดล้อมด้านการแข่งขัน</a:t>
          </a:r>
          <a:endParaRPr lang="th-TH" sz="2400" dirty="0">
            <a:latin typeface="TH SarabunPSK" pitchFamily="34" charset="-34"/>
            <a:cs typeface="TH SarabunPSK" pitchFamily="34" charset="-34"/>
          </a:endParaRPr>
        </a:p>
      </dgm:t>
    </dgm:pt>
    <dgm:pt modelId="{8A0F55C6-2739-4A4B-A080-60AC22A40514}" type="parTrans" cxnId="{3568B672-69AD-4B2A-9FFE-4CA9CD3832F9}">
      <dgm:prSet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th-TH"/>
        </a:p>
      </dgm:t>
    </dgm:pt>
    <dgm:pt modelId="{C2808443-A33C-433A-9B5C-64D46C0702D6}" type="sibTrans" cxnId="{3568B672-69AD-4B2A-9FFE-4CA9CD3832F9}">
      <dgm:prSet/>
      <dgm:spPr/>
      <dgm:t>
        <a:bodyPr/>
        <a:lstStyle/>
        <a:p>
          <a:endParaRPr lang="th-TH"/>
        </a:p>
      </dgm:t>
    </dgm:pt>
    <dgm:pt modelId="{C726B9EF-8144-4398-953C-FD0DE544213E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ข. </a:t>
          </a:r>
          <a:br>
            <a:rPr lang="th-TH" sz="2400" dirty="0" smtClean="0">
              <a:latin typeface="TH SarabunPSK" pitchFamily="34" charset="-34"/>
              <a:cs typeface="TH SarabunPSK" pitchFamily="34" charset="-34"/>
            </a:rPr>
          </a:br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บริบท</a:t>
          </a:r>
          <a:br>
            <a:rPr lang="th-TH" sz="2400" dirty="0" smtClean="0">
              <a:latin typeface="TH SarabunPSK" pitchFamily="34" charset="-34"/>
              <a:cs typeface="TH SarabunPSK" pitchFamily="34" charset="-34"/>
            </a:rPr>
          </a:br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เชิงยุทธศาสตร์</a:t>
          </a:r>
          <a:endParaRPr lang="th-TH" sz="2400" dirty="0">
            <a:latin typeface="TH SarabunPSK" pitchFamily="34" charset="-34"/>
            <a:cs typeface="TH SarabunPSK" pitchFamily="34" charset="-34"/>
          </a:endParaRPr>
        </a:p>
      </dgm:t>
    </dgm:pt>
    <dgm:pt modelId="{8BD0C86B-E17E-4772-BE39-92552BAC883B}" type="parTrans" cxnId="{8F942632-5F58-40F2-849D-1A05C94D632F}">
      <dgm:prSet/>
      <dgm:spPr/>
      <dgm:t>
        <a:bodyPr/>
        <a:lstStyle/>
        <a:p>
          <a:endParaRPr lang="th-TH"/>
        </a:p>
      </dgm:t>
    </dgm:pt>
    <dgm:pt modelId="{3EB5E626-64BB-4DCE-8DF6-97C438A86FFC}" type="sibTrans" cxnId="{8F942632-5F58-40F2-849D-1A05C94D632F}">
      <dgm:prSet/>
      <dgm:spPr/>
      <dgm:t>
        <a:bodyPr/>
        <a:lstStyle/>
        <a:p>
          <a:endParaRPr lang="th-TH"/>
        </a:p>
      </dgm:t>
    </dgm:pt>
    <dgm:pt modelId="{E2D391AD-C92D-41AA-A7DF-E60725D4DA63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th-TH" sz="2800" b="1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๒. สภาวการณ์ขององค์การ</a:t>
          </a:r>
          <a:endParaRPr lang="th-TH" sz="2800" b="1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95223A6D-E16A-41D4-B8E0-A3E3822C707D}" type="parTrans" cxnId="{B2C67F3E-A1AE-4048-AA5C-4F835A617376}">
      <dgm:prSet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th-TH"/>
        </a:p>
      </dgm:t>
    </dgm:pt>
    <dgm:pt modelId="{AFC829E9-E9A2-430B-AF7E-17D0059867A4}" type="sibTrans" cxnId="{B2C67F3E-A1AE-4048-AA5C-4F835A617376}">
      <dgm:prSet/>
      <dgm:spPr/>
      <dgm:t>
        <a:bodyPr/>
        <a:lstStyle/>
        <a:p>
          <a:endParaRPr lang="th-TH"/>
        </a:p>
      </dgm:t>
    </dgm:pt>
    <dgm:pt modelId="{C6C94278-A74B-49D8-B658-AAF9515E87DE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th-TH" sz="24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ก. สภาพแวดล้อมของส่วนราชการ</a:t>
          </a:r>
          <a:endParaRPr lang="th-TH" sz="24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8BA51818-8BC9-40A5-A4A5-74C86FA542D0}" type="parTrans" cxnId="{561DF34A-0F58-48F3-AF90-47B5E0B9639F}">
      <dgm:prSet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th-TH"/>
        </a:p>
      </dgm:t>
    </dgm:pt>
    <dgm:pt modelId="{5CD64BB3-F21A-484B-B520-060D36C69E2D}" type="sibTrans" cxnId="{561DF34A-0F58-48F3-AF90-47B5E0B9639F}">
      <dgm:prSet/>
      <dgm:spPr/>
      <dgm:t>
        <a:bodyPr/>
        <a:lstStyle/>
        <a:p>
          <a:endParaRPr lang="th-TH"/>
        </a:p>
      </dgm:t>
    </dgm:pt>
    <dgm:pt modelId="{3B9C45FB-4217-478C-93EF-EC9287014F6E}">
      <dgm:prSet phldrT="[Text]" custT="1"/>
      <dgm:spPr/>
      <dgm:t>
        <a:bodyPr/>
        <a:lstStyle/>
        <a:p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ข. ความสัมพันธ์ระดับองค์การ</a:t>
          </a:r>
          <a:endParaRPr lang="th-TH" sz="2400" dirty="0">
            <a:latin typeface="TH SarabunPSK" pitchFamily="34" charset="-34"/>
            <a:cs typeface="TH SarabunPSK" pitchFamily="34" charset="-34"/>
          </a:endParaRPr>
        </a:p>
      </dgm:t>
    </dgm:pt>
    <dgm:pt modelId="{F4E16EFF-6654-4274-A2B3-76B080E0BDEF}" type="parTrans" cxnId="{E4D3D33A-8337-4908-9BC8-9F45BD7572FF}">
      <dgm:prSet/>
      <dgm:spPr/>
      <dgm:t>
        <a:bodyPr/>
        <a:lstStyle/>
        <a:p>
          <a:endParaRPr lang="th-TH"/>
        </a:p>
      </dgm:t>
    </dgm:pt>
    <dgm:pt modelId="{3B28F3C6-AE25-4CBE-9D3A-FC1C9AD895E3}" type="sibTrans" cxnId="{E4D3D33A-8337-4908-9BC8-9F45BD7572FF}">
      <dgm:prSet/>
      <dgm:spPr/>
      <dgm:t>
        <a:bodyPr/>
        <a:lstStyle/>
        <a:p>
          <a:endParaRPr lang="th-TH"/>
        </a:p>
      </dgm:t>
    </dgm:pt>
    <dgm:pt modelId="{4C1E1084-32D2-4E02-9EB9-611C3F186991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ค. </a:t>
          </a:r>
          <a:br>
            <a:rPr lang="th-TH" sz="2400" dirty="0" smtClean="0">
              <a:latin typeface="TH SarabunPSK" pitchFamily="34" charset="-34"/>
              <a:cs typeface="TH SarabunPSK" pitchFamily="34" charset="-34"/>
            </a:rPr>
          </a:br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ระบบการปรับปรุงผล</a:t>
          </a:r>
          <a:br>
            <a:rPr lang="th-TH" sz="2400" dirty="0" smtClean="0">
              <a:latin typeface="TH SarabunPSK" pitchFamily="34" charset="-34"/>
              <a:cs typeface="TH SarabunPSK" pitchFamily="34" charset="-34"/>
            </a:rPr>
          </a:br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การดำเนินงาน</a:t>
          </a:r>
          <a:endParaRPr lang="th-TH" sz="2400" dirty="0">
            <a:latin typeface="TH SarabunPSK" pitchFamily="34" charset="-34"/>
            <a:cs typeface="TH SarabunPSK" pitchFamily="34" charset="-34"/>
          </a:endParaRPr>
        </a:p>
      </dgm:t>
    </dgm:pt>
    <dgm:pt modelId="{0B84DA3A-2CCD-4D2A-81BD-92C57FDD931C}" type="parTrans" cxnId="{CCBBBD24-4E80-43C8-8423-1EFC9E979BBD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th-TH"/>
        </a:p>
      </dgm:t>
    </dgm:pt>
    <dgm:pt modelId="{5DA6EF31-4C2E-4A81-ABCB-B0B7E4F4FDA8}" type="sibTrans" cxnId="{CCBBBD24-4E80-43C8-8423-1EFC9E979BBD}">
      <dgm:prSet/>
      <dgm:spPr/>
      <dgm:t>
        <a:bodyPr/>
        <a:lstStyle/>
        <a:p>
          <a:endParaRPr lang="th-TH"/>
        </a:p>
      </dgm:t>
    </dgm:pt>
    <dgm:pt modelId="{AD76DA09-1E2F-4F55-B28B-AD00E3BFA7DD}" type="pres">
      <dgm:prSet presAssocID="{1EBEDABA-1B0B-474A-8D79-058F20D1302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985763BB-57B2-4B9D-B9BD-B46E6F11CF5C}" type="pres">
      <dgm:prSet presAssocID="{F6070EB5-CA9E-482B-8F68-0BFF554A542F}" presName="hierRoot1" presStyleCnt="0"/>
      <dgm:spPr/>
    </dgm:pt>
    <dgm:pt modelId="{9F76A3D3-F325-4BA4-92BD-9951429E96F5}" type="pres">
      <dgm:prSet presAssocID="{F6070EB5-CA9E-482B-8F68-0BFF554A542F}" presName="composite" presStyleCnt="0"/>
      <dgm:spPr/>
    </dgm:pt>
    <dgm:pt modelId="{D97F7449-B42F-4EC7-8068-B3D0A3A884EE}" type="pres">
      <dgm:prSet presAssocID="{F6070EB5-CA9E-482B-8F68-0BFF554A542F}" presName="background" presStyleLbl="node0" presStyleIdx="0" presStyleCn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</dgm:pt>
    <dgm:pt modelId="{CBFB9018-3110-4513-9364-A79F7919BA37}" type="pres">
      <dgm:prSet presAssocID="{F6070EB5-CA9E-482B-8F68-0BFF554A542F}" presName="text" presStyleLbl="fgAcc0" presStyleIdx="0" presStyleCnt="1" custScaleX="277046" custLinFactY="-10472" custLinFactNeighborX="14682" custLinFactNeighborY="-1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78794DB-EE55-4E2E-86D1-D9A42465ECE5}" type="pres">
      <dgm:prSet presAssocID="{F6070EB5-CA9E-482B-8F68-0BFF554A542F}" presName="hierChild2" presStyleCnt="0"/>
      <dgm:spPr/>
    </dgm:pt>
    <dgm:pt modelId="{8BA476EF-8756-418C-AC90-AA6E7B62C73A}" type="pres">
      <dgm:prSet presAssocID="{F3F2413F-3B0C-455C-838E-884B8004B465}" presName="Name10" presStyleLbl="parChTrans1D2" presStyleIdx="0" presStyleCnt="2"/>
      <dgm:spPr/>
      <dgm:t>
        <a:bodyPr/>
        <a:lstStyle/>
        <a:p>
          <a:endParaRPr lang="th-TH"/>
        </a:p>
      </dgm:t>
    </dgm:pt>
    <dgm:pt modelId="{782F3D64-87B4-4CC2-BA7E-4283F4F4D153}" type="pres">
      <dgm:prSet presAssocID="{DFEBA0D9-843B-4078-B9AE-4BD4E4B2D074}" presName="hierRoot2" presStyleCnt="0"/>
      <dgm:spPr/>
    </dgm:pt>
    <dgm:pt modelId="{3F05F8D7-285E-4133-9037-36F9007EBA52}" type="pres">
      <dgm:prSet presAssocID="{DFEBA0D9-843B-4078-B9AE-4BD4E4B2D074}" presName="composite2" presStyleCnt="0"/>
      <dgm:spPr/>
    </dgm:pt>
    <dgm:pt modelId="{4DD9C967-9096-448B-8192-6691729283F8}" type="pres">
      <dgm:prSet presAssocID="{DFEBA0D9-843B-4078-B9AE-4BD4E4B2D074}" presName="background2" presStyleLbl="node2" presStyleIdx="0" presStyleCnt="2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</dgm:pt>
    <dgm:pt modelId="{0ADF3F88-AACD-497D-BD0F-176984AD5780}" type="pres">
      <dgm:prSet presAssocID="{DFEBA0D9-843B-4078-B9AE-4BD4E4B2D074}" presName="text2" presStyleLbl="fgAcc2" presStyleIdx="0" presStyleCnt="2" custScaleX="172454" custLinFactNeighborX="-471" custLinFactNeighborY="-6402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7125927-E92F-44DD-B74E-17421194EEB7}" type="pres">
      <dgm:prSet presAssocID="{DFEBA0D9-843B-4078-B9AE-4BD4E4B2D074}" presName="hierChild3" presStyleCnt="0"/>
      <dgm:spPr/>
    </dgm:pt>
    <dgm:pt modelId="{6BA9E1A3-2C1F-4B37-A9BD-C040CF0FE2FA}" type="pres">
      <dgm:prSet presAssocID="{8BA51818-8BC9-40A5-A4A5-74C86FA542D0}" presName="Name17" presStyleLbl="parChTrans1D3" presStyleIdx="0" presStyleCnt="5"/>
      <dgm:spPr/>
      <dgm:t>
        <a:bodyPr/>
        <a:lstStyle/>
        <a:p>
          <a:endParaRPr lang="th-TH"/>
        </a:p>
      </dgm:t>
    </dgm:pt>
    <dgm:pt modelId="{8D8411F8-8C20-49E0-847C-1F7882A6148C}" type="pres">
      <dgm:prSet presAssocID="{C6C94278-A74B-49D8-B658-AAF9515E87DE}" presName="hierRoot3" presStyleCnt="0"/>
      <dgm:spPr/>
    </dgm:pt>
    <dgm:pt modelId="{91183C3B-D7CD-4E2C-8944-248B156CDD2A}" type="pres">
      <dgm:prSet presAssocID="{C6C94278-A74B-49D8-B658-AAF9515E87DE}" presName="composite3" presStyleCnt="0"/>
      <dgm:spPr/>
    </dgm:pt>
    <dgm:pt modelId="{E1097B31-8098-4F3F-9523-8272B9488B83}" type="pres">
      <dgm:prSet presAssocID="{C6C94278-A74B-49D8-B658-AAF9515E87DE}" presName="background3" presStyleLbl="node3" presStyleIdx="0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</dgm:pt>
    <dgm:pt modelId="{7E68243E-56F6-44E2-AF76-FBCC92CDEE61}" type="pres">
      <dgm:prSet presAssocID="{C6C94278-A74B-49D8-B658-AAF9515E87DE}" presName="text3" presStyleLbl="fgAcc3" presStyleIdx="0" presStyleCnt="5" custScaleY="136332" custLinFactNeighborX="6410" custLinFactNeighborY="-3881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C2BE8461-7ABC-4B86-9BD1-F55598041E81}" type="pres">
      <dgm:prSet presAssocID="{C6C94278-A74B-49D8-B658-AAF9515E87DE}" presName="hierChild4" presStyleCnt="0"/>
      <dgm:spPr/>
    </dgm:pt>
    <dgm:pt modelId="{9F24DDE2-E3D8-43F0-955D-65956286230A}" type="pres">
      <dgm:prSet presAssocID="{F4E16EFF-6654-4274-A2B3-76B080E0BDEF}" presName="Name17" presStyleLbl="parChTrans1D3" presStyleIdx="1" presStyleCnt="5"/>
      <dgm:spPr/>
      <dgm:t>
        <a:bodyPr/>
        <a:lstStyle/>
        <a:p>
          <a:endParaRPr lang="th-TH"/>
        </a:p>
      </dgm:t>
    </dgm:pt>
    <dgm:pt modelId="{783AA6AB-0080-42BE-A98D-A18FA6683AD4}" type="pres">
      <dgm:prSet presAssocID="{3B9C45FB-4217-478C-93EF-EC9287014F6E}" presName="hierRoot3" presStyleCnt="0"/>
      <dgm:spPr/>
    </dgm:pt>
    <dgm:pt modelId="{21A5D643-13A2-4C55-B021-6BFF4056DF22}" type="pres">
      <dgm:prSet presAssocID="{3B9C45FB-4217-478C-93EF-EC9287014F6E}" presName="composite3" presStyleCnt="0"/>
      <dgm:spPr/>
    </dgm:pt>
    <dgm:pt modelId="{0BE19EA3-3FC3-441C-8876-3D1A23CC6388}" type="pres">
      <dgm:prSet presAssocID="{3B9C45FB-4217-478C-93EF-EC9287014F6E}" presName="background3" presStyleLbl="node3" presStyleIdx="1" presStyleCnt="5"/>
      <dgm:spPr/>
    </dgm:pt>
    <dgm:pt modelId="{1C381413-0BB7-45EB-B5F0-91446351B002}" type="pres">
      <dgm:prSet presAssocID="{3B9C45FB-4217-478C-93EF-EC9287014F6E}" presName="text3" presStyleLbl="fgAcc3" presStyleIdx="1" presStyleCnt="5" custScaleY="136332" custLinFactNeighborX="6410" custLinFactNeighborY="-3881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484D8CE9-E54A-4891-B421-D100C4BD0348}" type="pres">
      <dgm:prSet presAssocID="{3B9C45FB-4217-478C-93EF-EC9287014F6E}" presName="hierChild4" presStyleCnt="0"/>
      <dgm:spPr/>
    </dgm:pt>
    <dgm:pt modelId="{5B228132-567E-492F-A049-E4737F35A82B}" type="pres">
      <dgm:prSet presAssocID="{95223A6D-E16A-41D4-B8E0-A3E3822C707D}" presName="Name10" presStyleLbl="parChTrans1D2" presStyleIdx="1" presStyleCnt="2"/>
      <dgm:spPr/>
      <dgm:t>
        <a:bodyPr/>
        <a:lstStyle/>
        <a:p>
          <a:endParaRPr lang="th-TH"/>
        </a:p>
      </dgm:t>
    </dgm:pt>
    <dgm:pt modelId="{0C1F2283-54FA-4B97-97AF-A2C3E89FF458}" type="pres">
      <dgm:prSet presAssocID="{E2D391AD-C92D-41AA-A7DF-E60725D4DA63}" presName="hierRoot2" presStyleCnt="0"/>
      <dgm:spPr/>
    </dgm:pt>
    <dgm:pt modelId="{0892D98C-11B3-4D73-8901-91132BD943F0}" type="pres">
      <dgm:prSet presAssocID="{E2D391AD-C92D-41AA-A7DF-E60725D4DA63}" presName="composite2" presStyleCnt="0"/>
      <dgm:spPr/>
    </dgm:pt>
    <dgm:pt modelId="{48908122-BFE2-4D2C-AF4B-A86E63A055E1}" type="pres">
      <dgm:prSet presAssocID="{E2D391AD-C92D-41AA-A7DF-E60725D4DA63}" presName="background2" presStyleLbl="node2" presStyleIdx="1" presStyleCnt="2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</dgm:pt>
    <dgm:pt modelId="{7057BCB0-AEA9-450D-8943-AD3B9A026A05}" type="pres">
      <dgm:prSet presAssocID="{E2D391AD-C92D-41AA-A7DF-E60725D4DA63}" presName="text2" presStyleLbl="fgAcc2" presStyleIdx="1" presStyleCnt="2" custScaleX="227345" custLinFactNeighborX="-471" custLinFactNeighborY="-6402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67426183-6E25-4C93-B732-B73AD94BFA94}" type="pres">
      <dgm:prSet presAssocID="{E2D391AD-C92D-41AA-A7DF-E60725D4DA63}" presName="hierChild3" presStyleCnt="0"/>
      <dgm:spPr/>
    </dgm:pt>
    <dgm:pt modelId="{DA88A72E-E796-40DF-A129-96DD113948ED}" type="pres">
      <dgm:prSet presAssocID="{8A0F55C6-2739-4A4B-A080-60AC22A40514}" presName="Name17" presStyleLbl="parChTrans1D3" presStyleIdx="2" presStyleCnt="5"/>
      <dgm:spPr/>
      <dgm:t>
        <a:bodyPr/>
        <a:lstStyle/>
        <a:p>
          <a:endParaRPr lang="th-TH"/>
        </a:p>
      </dgm:t>
    </dgm:pt>
    <dgm:pt modelId="{B20DF3FC-F13B-441D-89C9-38374923C06E}" type="pres">
      <dgm:prSet presAssocID="{E329DF1E-2959-4207-A636-EE220C22C82E}" presName="hierRoot3" presStyleCnt="0"/>
      <dgm:spPr/>
    </dgm:pt>
    <dgm:pt modelId="{962199B9-2598-41B1-ADC4-37974F42C7BE}" type="pres">
      <dgm:prSet presAssocID="{E329DF1E-2959-4207-A636-EE220C22C82E}" presName="composite3" presStyleCnt="0"/>
      <dgm:spPr/>
    </dgm:pt>
    <dgm:pt modelId="{D1F3E1C0-BED8-447B-AF79-5B1746B757B3}" type="pres">
      <dgm:prSet presAssocID="{E329DF1E-2959-4207-A636-EE220C22C82E}" presName="background3" presStyleLbl="node3" presStyleIdx="2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</dgm:pt>
    <dgm:pt modelId="{1FB7DB95-665C-4EF9-873C-7C23D90AA050}" type="pres">
      <dgm:prSet presAssocID="{E329DF1E-2959-4207-A636-EE220C22C82E}" presName="text3" presStyleLbl="fgAcc3" presStyleIdx="2" presStyleCnt="5" custScaleY="136332" custLinFactNeighborX="6410" custLinFactNeighborY="-3881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7EEF29E-1C23-4674-872D-B772E7D32570}" type="pres">
      <dgm:prSet presAssocID="{E329DF1E-2959-4207-A636-EE220C22C82E}" presName="hierChild4" presStyleCnt="0"/>
      <dgm:spPr/>
    </dgm:pt>
    <dgm:pt modelId="{417ECA1B-67D3-4D55-A8BA-2FA6F7FE25F9}" type="pres">
      <dgm:prSet presAssocID="{8BD0C86B-E17E-4772-BE39-92552BAC883B}" presName="Name17" presStyleLbl="parChTrans1D3" presStyleIdx="3" presStyleCnt="5"/>
      <dgm:spPr/>
      <dgm:t>
        <a:bodyPr/>
        <a:lstStyle/>
        <a:p>
          <a:endParaRPr lang="th-TH"/>
        </a:p>
      </dgm:t>
    </dgm:pt>
    <dgm:pt modelId="{70300511-FEEB-47D8-9E9E-31871AB4A855}" type="pres">
      <dgm:prSet presAssocID="{C726B9EF-8144-4398-953C-FD0DE544213E}" presName="hierRoot3" presStyleCnt="0"/>
      <dgm:spPr/>
    </dgm:pt>
    <dgm:pt modelId="{081516BC-45FE-4E16-9BC3-20BE5FE2B64F}" type="pres">
      <dgm:prSet presAssocID="{C726B9EF-8144-4398-953C-FD0DE544213E}" presName="composite3" presStyleCnt="0"/>
      <dgm:spPr/>
    </dgm:pt>
    <dgm:pt modelId="{F2152E96-8FCA-4C19-8950-C9F922A0ECD3}" type="pres">
      <dgm:prSet presAssocID="{C726B9EF-8144-4398-953C-FD0DE544213E}" presName="background3" presStyleLbl="node3" presStyleIdx="3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</dgm:pt>
    <dgm:pt modelId="{44B7FD06-DDEE-4374-9FA4-9489C4327114}" type="pres">
      <dgm:prSet presAssocID="{C726B9EF-8144-4398-953C-FD0DE544213E}" presName="text3" presStyleLbl="fgAcc3" presStyleIdx="3" presStyleCnt="5" custScaleY="136332" custLinFactNeighborX="200" custLinFactNeighborY="-3881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1C30F39E-CB47-43AE-8EBB-6D24822BAE99}" type="pres">
      <dgm:prSet presAssocID="{C726B9EF-8144-4398-953C-FD0DE544213E}" presName="hierChild4" presStyleCnt="0"/>
      <dgm:spPr/>
    </dgm:pt>
    <dgm:pt modelId="{D8EF42FC-9A92-4FF1-884A-F46F6EE1F144}" type="pres">
      <dgm:prSet presAssocID="{0B84DA3A-2CCD-4D2A-81BD-92C57FDD931C}" presName="Name17" presStyleLbl="parChTrans1D3" presStyleIdx="4" presStyleCnt="5"/>
      <dgm:spPr/>
      <dgm:t>
        <a:bodyPr/>
        <a:lstStyle/>
        <a:p>
          <a:endParaRPr lang="th-TH"/>
        </a:p>
      </dgm:t>
    </dgm:pt>
    <dgm:pt modelId="{C82338FD-40CD-4305-A0C1-873AC8F6641B}" type="pres">
      <dgm:prSet presAssocID="{4C1E1084-32D2-4E02-9EB9-611C3F186991}" presName="hierRoot3" presStyleCnt="0"/>
      <dgm:spPr/>
    </dgm:pt>
    <dgm:pt modelId="{BE602EB1-1669-4E27-89F9-459DFF0556EF}" type="pres">
      <dgm:prSet presAssocID="{4C1E1084-32D2-4E02-9EB9-611C3F186991}" presName="composite3" presStyleCnt="0"/>
      <dgm:spPr/>
    </dgm:pt>
    <dgm:pt modelId="{E5F66BAD-7E69-4467-BCB8-0D926C02BD06}" type="pres">
      <dgm:prSet presAssocID="{4C1E1084-32D2-4E02-9EB9-611C3F186991}" presName="background3" presStyleLbl="node3" presStyleIdx="4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</dgm:pt>
    <dgm:pt modelId="{C1D4E790-7C1C-4AB1-9E73-6730A1B564D5}" type="pres">
      <dgm:prSet presAssocID="{4C1E1084-32D2-4E02-9EB9-611C3F186991}" presName="text3" presStyleLbl="fgAcc3" presStyleIdx="4" presStyleCnt="5" custScaleY="136332" custLinFactNeighborX="-1739" custLinFactNeighborY="-37387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E2ACDEA-C6A1-4230-9E6C-C5A42865E16D}" type="pres">
      <dgm:prSet presAssocID="{4C1E1084-32D2-4E02-9EB9-611C3F186991}" presName="hierChild4" presStyleCnt="0"/>
      <dgm:spPr/>
    </dgm:pt>
  </dgm:ptLst>
  <dgm:cxnLst>
    <dgm:cxn modelId="{F02D9D5A-FE70-4630-A5B4-82EE9020B190}" type="presOf" srcId="{DFEBA0D9-843B-4078-B9AE-4BD4E4B2D074}" destId="{0ADF3F88-AACD-497D-BD0F-176984AD5780}" srcOrd="0" destOrd="0" presId="urn:microsoft.com/office/officeart/2005/8/layout/hierarchy1"/>
    <dgm:cxn modelId="{8E90E1A2-605A-41D2-8D10-31348E145910}" type="presOf" srcId="{4C1E1084-32D2-4E02-9EB9-611C3F186991}" destId="{C1D4E790-7C1C-4AB1-9E73-6730A1B564D5}" srcOrd="0" destOrd="0" presId="urn:microsoft.com/office/officeart/2005/8/layout/hierarchy1"/>
    <dgm:cxn modelId="{6E0EC15A-1B84-4787-8381-93EE440B82E7}" srcId="{1EBEDABA-1B0B-474A-8D79-058F20D13024}" destId="{F6070EB5-CA9E-482B-8F68-0BFF554A542F}" srcOrd="0" destOrd="0" parTransId="{CDE99A8C-48ED-413F-AC27-60C4D1049CD6}" sibTransId="{C56A8FF2-DFBF-40A2-B007-BECA0B0E408B}"/>
    <dgm:cxn modelId="{D5DC46D1-6750-43E2-B1D2-BA366892C592}" type="presOf" srcId="{95223A6D-E16A-41D4-B8E0-A3E3822C707D}" destId="{5B228132-567E-492F-A049-E4737F35A82B}" srcOrd="0" destOrd="0" presId="urn:microsoft.com/office/officeart/2005/8/layout/hierarchy1"/>
    <dgm:cxn modelId="{3568B672-69AD-4B2A-9FFE-4CA9CD3832F9}" srcId="{E2D391AD-C92D-41AA-A7DF-E60725D4DA63}" destId="{E329DF1E-2959-4207-A636-EE220C22C82E}" srcOrd="0" destOrd="0" parTransId="{8A0F55C6-2739-4A4B-A080-60AC22A40514}" sibTransId="{C2808443-A33C-433A-9B5C-64D46C0702D6}"/>
    <dgm:cxn modelId="{886166C3-5830-49DF-BA43-B4200F339E88}" type="presOf" srcId="{C6C94278-A74B-49D8-B658-AAF9515E87DE}" destId="{7E68243E-56F6-44E2-AF76-FBCC92CDEE61}" srcOrd="0" destOrd="0" presId="urn:microsoft.com/office/officeart/2005/8/layout/hierarchy1"/>
    <dgm:cxn modelId="{A2769279-25E6-4836-BA24-6268477E0338}" type="presOf" srcId="{3B9C45FB-4217-478C-93EF-EC9287014F6E}" destId="{1C381413-0BB7-45EB-B5F0-91446351B002}" srcOrd="0" destOrd="0" presId="urn:microsoft.com/office/officeart/2005/8/layout/hierarchy1"/>
    <dgm:cxn modelId="{A68BEDBD-A5CC-4A8B-98D1-A3E6899AD87C}" type="presOf" srcId="{8BA51818-8BC9-40A5-A4A5-74C86FA542D0}" destId="{6BA9E1A3-2C1F-4B37-A9BD-C040CF0FE2FA}" srcOrd="0" destOrd="0" presId="urn:microsoft.com/office/officeart/2005/8/layout/hierarchy1"/>
    <dgm:cxn modelId="{E0FCD104-F99C-4E37-A7B9-9A11A7129C27}" type="presOf" srcId="{8A0F55C6-2739-4A4B-A080-60AC22A40514}" destId="{DA88A72E-E796-40DF-A129-96DD113948ED}" srcOrd="0" destOrd="0" presId="urn:microsoft.com/office/officeart/2005/8/layout/hierarchy1"/>
    <dgm:cxn modelId="{E4D3D33A-8337-4908-9BC8-9F45BD7572FF}" srcId="{DFEBA0D9-843B-4078-B9AE-4BD4E4B2D074}" destId="{3B9C45FB-4217-478C-93EF-EC9287014F6E}" srcOrd="1" destOrd="0" parTransId="{F4E16EFF-6654-4274-A2B3-76B080E0BDEF}" sibTransId="{3B28F3C6-AE25-4CBE-9D3A-FC1C9AD895E3}"/>
    <dgm:cxn modelId="{B7A7C9B1-A76C-44AB-9F89-5E446FD10F4B}" type="presOf" srcId="{1EBEDABA-1B0B-474A-8D79-058F20D13024}" destId="{AD76DA09-1E2F-4F55-B28B-AD00E3BFA7DD}" srcOrd="0" destOrd="0" presId="urn:microsoft.com/office/officeart/2005/8/layout/hierarchy1"/>
    <dgm:cxn modelId="{CCBBBD24-4E80-43C8-8423-1EFC9E979BBD}" srcId="{E2D391AD-C92D-41AA-A7DF-E60725D4DA63}" destId="{4C1E1084-32D2-4E02-9EB9-611C3F186991}" srcOrd="2" destOrd="0" parTransId="{0B84DA3A-2CCD-4D2A-81BD-92C57FDD931C}" sibTransId="{5DA6EF31-4C2E-4A81-ABCB-B0B7E4F4FDA8}"/>
    <dgm:cxn modelId="{DBB52557-5190-4B31-8BF3-6873AE742D40}" type="presOf" srcId="{0B84DA3A-2CCD-4D2A-81BD-92C57FDD931C}" destId="{D8EF42FC-9A92-4FF1-884A-F46F6EE1F144}" srcOrd="0" destOrd="0" presId="urn:microsoft.com/office/officeart/2005/8/layout/hierarchy1"/>
    <dgm:cxn modelId="{0B32C834-7151-46C5-BDA5-213155024450}" type="presOf" srcId="{F6070EB5-CA9E-482B-8F68-0BFF554A542F}" destId="{CBFB9018-3110-4513-9364-A79F7919BA37}" srcOrd="0" destOrd="0" presId="urn:microsoft.com/office/officeart/2005/8/layout/hierarchy1"/>
    <dgm:cxn modelId="{D0CC9330-5CDD-42A7-AED6-B5C5E012B7A0}" type="presOf" srcId="{8BD0C86B-E17E-4772-BE39-92552BAC883B}" destId="{417ECA1B-67D3-4D55-A8BA-2FA6F7FE25F9}" srcOrd="0" destOrd="0" presId="urn:microsoft.com/office/officeart/2005/8/layout/hierarchy1"/>
    <dgm:cxn modelId="{35D7D157-4ECD-40AC-951C-A50B96374AC7}" type="presOf" srcId="{F4E16EFF-6654-4274-A2B3-76B080E0BDEF}" destId="{9F24DDE2-E3D8-43F0-955D-65956286230A}" srcOrd="0" destOrd="0" presId="urn:microsoft.com/office/officeart/2005/8/layout/hierarchy1"/>
    <dgm:cxn modelId="{4FF9EE22-5E33-423D-AD82-BD6518C9435A}" srcId="{F6070EB5-CA9E-482B-8F68-0BFF554A542F}" destId="{DFEBA0D9-843B-4078-B9AE-4BD4E4B2D074}" srcOrd="0" destOrd="0" parTransId="{F3F2413F-3B0C-455C-838E-884B8004B465}" sibTransId="{C084D506-EA08-4627-8E94-0F7293FFF608}"/>
    <dgm:cxn modelId="{B2C67F3E-A1AE-4048-AA5C-4F835A617376}" srcId="{F6070EB5-CA9E-482B-8F68-0BFF554A542F}" destId="{E2D391AD-C92D-41AA-A7DF-E60725D4DA63}" srcOrd="1" destOrd="0" parTransId="{95223A6D-E16A-41D4-B8E0-A3E3822C707D}" sibTransId="{AFC829E9-E9A2-430B-AF7E-17D0059867A4}"/>
    <dgm:cxn modelId="{69F226FF-A29E-411B-9FF6-ED8ACA521AF6}" type="presOf" srcId="{C726B9EF-8144-4398-953C-FD0DE544213E}" destId="{44B7FD06-DDEE-4374-9FA4-9489C4327114}" srcOrd="0" destOrd="0" presId="urn:microsoft.com/office/officeart/2005/8/layout/hierarchy1"/>
    <dgm:cxn modelId="{561DF34A-0F58-48F3-AF90-47B5E0B9639F}" srcId="{DFEBA0D9-843B-4078-B9AE-4BD4E4B2D074}" destId="{C6C94278-A74B-49D8-B658-AAF9515E87DE}" srcOrd="0" destOrd="0" parTransId="{8BA51818-8BC9-40A5-A4A5-74C86FA542D0}" sibTransId="{5CD64BB3-F21A-484B-B520-060D36C69E2D}"/>
    <dgm:cxn modelId="{8F942632-5F58-40F2-849D-1A05C94D632F}" srcId="{E2D391AD-C92D-41AA-A7DF-E60725D4DA63}" destId="{C726B9EF-8144-4398-953C-FD0DE544213E}" srcOrd="1" destOrd="0" parTransId="{8BD0C86B-E17E-4772-BE39-92552BAC883B}" sibTransId="{3EB5E626-64BB-4DCE-8DF6-97C438A86FFC}"/>
    <dgm:cxn modelId="{694E26ED-CF3B-493A-993B-6ECA80E5E97E}" type="presOf" srcId="{E2D391AD-C92D-41AA-A7DF-E60725D4DA63}" destId="{7057BCB0-AEA9-450D-8943-AD3B9A026A05}" srcOrd="0" destOrd="0" presId="urn:microsoft.com/office/officeart/2005/8/layout/hierarchy1"/>
    <dgm:cxn modelId="{FC57FD61-9F96-4384-BF03-6EDA8AE1122D}" type="presOf" srcId="{F3F2413F-3B0C-455C-838E-884B8004B465}" destId="{8BA476EF-8756-418C-AC90-AA6E7B62C73A}" srcOrd="0" destOrd="0" presId="urn:microsoft.com/office/officeart/2005/8/layout/hierarchy1"/>
    <dgm:cxn modelId="{59184662-25B9-42D8-88D7-D8BE1ED696EE}" type="presOf" srcId="{E329DF1E-2959-4207-A636-EE220C22C82E}" destId="{1FB7DB95-665C-4EF9-873C-7C23D90AA050}" srcOrd="0" destOrd="0" presId="urn:microsoft.com/office/officeart/2005/8/layout/hierarchy1"/>
    <dgm:cxn modelId="{89825746-D971-440E-BC25-19E483CB6387}" type="presParOf" srcId="{AD76DA09-1E2F-4F55-B28B-AD00E3BFA7DD}" destId="{985763BB-57B2-4B9D-B9BD-B46E6F11CF5C}" srcOrd="0" destOrd="0" presId="urn:microsoft.com/office/officeart/2005/8/layout/hierarchy1"/>
    <dgm:cxn modelId="{D0ACE78B-D371-4BAE-BD2A-6478BB9FE05F}" type="presParOf" srcId="{985763BB-57B2-4B9D-B9BD-B46E6F11CF5C}" destId="{9F76A3D3-F325-4BA4-92BD-9951429E96F5}" srcOrd="0" destOrd="0" presId="urn:microsoft.com/office/officeart/2005/8/layout/hierarchy1"/>
    <dgm:cxn modelId="{2B15278D-6324-4D3D-B58A-AC4D8824B80C}" type="presParOf" srcId="{9F76A3D3-F325-4BA4-92BD-9951429E96F5}" destId="{D97F7449-B42F-4EC7-8068-B3D0A3A884EE}" srcOrd="0" destOrd="0" presId="urn:microsoft.com/office/officeart/2005/8/layout/hierarchy1"/>
    <dgm:cxn modelId="{3EDC6753-B5C4-4D3E-8D3D-6D853C65E11C}" type="presParOf" srcId="{9F76A3D3-F325-4BA4-92BD-9951429E96F5}" destId="{CBFB9018-3110-4513-9364-A79F7919BA37}" srcOrd="1" destOrd="0" presId="urn:microsoft.com/office/officeart/2005/8/layout/hierarchy1"/>
    <dgm:cxn modelId="{D7B0C102-A0DC-4AE2-B4DC-BCECB8C7BE12}" type="presParOf" srcId="{985763BB-57B2-4B9D-B9BD-B46E6F11CF5C}" destId="{B78794DB-EE55-4E2E-86D1-D9A42465ECE5}" srcOrd="1" destOrd="0" presId="urn:microsoft.com/office/officeart/2005/8/layout/hierarchy1"/>
    <dgm:cxn modelId="{1E172F71-70EA-458F-8DD1-446262D5EB1D}" type="presParOf" srcId="{B78794DB-EE55-4E2E-86D1-D9A42465ECE5}" destId="{8BA476EF-8756-418C-AC90-AA6E7B62C73A}" srcOrd="0" destOrd="0" presId="urn:microsoft.com/office/officeart/2005/8/layout/hierarchy1"/>
    <dgm:cxn modelId="{1240DEB2-FAD5-4C6E-AABD-9F83072A9A2D}" type="presParOf" srcId="{B78794DB-EE55-4E2E-86D1-D9A42465ECE5}" destId="{782F3D64-87B4-4CC2-BA7E-4283F4F4D153}" srcOrd="1" destOrd="0" presId="urn:microsoft.com/office/officeart/2005/8/layout/hierarchy1"/>
    <dgm:cxn modelId="{478874EF-3CC2-4C09-BBEB-E664FA547324}" type="presParOf" srcId="{782F3D64-87B4-4CC2-BA7E-4283F4F4D153}" destId="{3F05F8D7-285E-4133-9037-36F9007EBA52}" srcOrd="0" destOrd="0" presId="urn:microsoft.com/office/officeart/2005/8/layout/hierarchy1"/>
    <dgm:cxn modelId="{D6DB9D96-4F7F-4BE1-8FFE-0CE9E566DB88}" type="presParOf" srcId="{3F05F8D7-285E-4133-9037-36F9007EBA52}" destId="{4DD9C967-9096-448B-8192-6691729283F8}" srcOrd="0" destOrd="0" presId="urn:microsoft.com/office/officeart/2005/8/layout/hierarchy1"/>
    <dgm:cxn modelId="{A705462F-E81A-4E29-9109-820111F874EF}" type="presParOf" srcId="{3F05F8D7-285E-4133-9037-36F9007EBA52}" destId="{0ADF3F88-AACD-497D-BD0F-176984AD5780}" srcOrd="1" destOrd="0" presId="urn:microsoft.com/office/officeart/2005/8/layout/hierarchy1"/>
    <dgm:cxn modelId="{ACC55E30-E6E4-41DA-9662-901EC2D5723D}" type="presParOf" srcId="{782F3D64-87B4-4CC2-BA7E-4283F4F4D153}" destId="{57125927-E92F-44DD-B74E-17421194EEB7}" srcOrd="1" destOrd="0" presId="urn:microsoft.com/office/officeart/2005/8/layout/hierarchy1"/>
    <dgm:cxn modelId="{FC09F6D8-ABD5-4CE0-9BA7-59D8D4659E61}" type="presParOf" srcId="{57125927-E92F-44DD-B74E-17421194EEB7}" destId="{6BA9E1A3-2C1F-4B37-A9BD-C040CF0FE2FA}" srcOrd="0" destOrd="0" presId="urn:microsoft.com/office/officeart/2005/8/layout/hierarchy1"/>
    <dgm:cxn modelId="{4DFF0E71-E28B-485F-A877-510BFACFA211}" type="presParOf" srcId="{57125927-E92F-44DD-B74E-17421194EEB7}" destId="{8D8411F8-8C20-49E0-847C-1F7882A6148C}" srcOrd="1" destOrd="0" presId="urn:microsoft.com/office/officeart/2005/8/layout/hierarchy1"/>
    <dgm:cxn modelId="{098CDFA0-3F80-4497-A4F9-8E4D70D88DD7}" type="presParOf" srcId="{8D8411F8-8C20-49E0-847C-1F7882A6148C}" destId="{91183C3B-D7CD-4E2C-8944-248B156CDD2A}" srcOrd="0" destOrd="0" presId="urn:microsoft.com/office/officeart/2005/8/layout/hierarchy1"/>
    <dgm:cxn modelId="{F4956C57-05A9-492F-9C2A-933DD40B10BD}" type="presParOf" srcId="{91183C3B-D7CD-4E2C-8944-248B156CDD2A}" destId="{E1097B31-8098-4F3F-9523-8272B9488B83}" srcOrd="0" destOrd="0" presId="urn:microsoft.com/office/officeart/2005/8/layout/hierarchy1"/>
    <dgm:cxn modelId="{D641764E-8615-42B4-906B-1A8925EA8680}" type="presParOf" srcId="{91183C3B-D7CD-4E2C-8944-248B156CDD2A}" destId="{7E68243E-56F6-44E2-AF76-FBCC92CDEE61}" srcOrd="1" destOrd="0" presId="urn:microsoft.com/office/officeart/2005/8/layout/hierarchy1"/>
    <dgm:cxn modelId="{A58A6DFC-EFCE-4840-BD57-E367A149F2C4}" type="presParOf" srcId="{8D8411F8-8C20-49E0-847C-1F7882A6148C}" destId="{C2BE8461-7ABC-4B86-9BD1-F55598041E81}" srcOrd="1" destOrd="0" presId="urn:microsoft.com/office/officeart/2005/8/layout/hierarchy1"/>
    <dgm:cxn modelId="{CDD8CE04-76F6-4DC2-BC0E-26B393C1DCA8}" type="presParOf" srcId="{57125927-E92F-44DD-B74E-17421194EEB7}" destId="{9F24DDE2-E3D8-43F0-955D-65956286230A}" srcOrd="2" destOrd="0" presId="urn:microsoft.com/office/officeart/2005/8/layout/hierarchy1"/>
    <dgm:cxn modelId="{0E2ED92A-1406-4ECE-B23F-6A36EB7F8C27}" type="presParOf" srcId="{57125927-E92F-44DD-B74E-17421194EEB7}" destId="{783AA6AB-0080-42BE-A98D-A18FA6683AD4}" srcOrd="3" destOrd="0" presId="urn:microsoft.com/office/officeart/2005/8/layout/hierarchy1"/>
    <dgm:cxn modelId="{6D7867AE-C1AA-492A-9299-8CEA54BD8D7F}" type="presParOf" srcId="{783AA6AB-0080-42BE-A98D-A18FA6683AD4}" destId="{21A5D643-13A2-4C55-B021-6BFF4056DF22}" srcOrd="0" destOrd="0" presId="urn:microsoft.com/office/officeart/2005/8/layout/hierarchy1"/>
    <dgm:cxn modelId="{26C66961-F25F-4FA5-B2CE-DD958EA5ECF7}" type="presParOf" srcId="{21A5D643-13A2-4C55-B021-6BFF4056DF22}" destId="{0BE19EA3-3FC3-441C-8876-3D1A23CC6388}" srcOrd="0" destOrd="0" presId="urn:microsoft.com/office/officeart/2005/8/layout/hierarchy1"/>
    <dgm:cxn modelId="{8E94C1C3-5836-4EA2-8D2B-5E492385B843}" type="presParOf" srcId="{21A5D643-13A2-4C55-B021-6BFF4056DF22}" destId="{1C381413-0BB7-45EB-B5F0-91446351B002}" srcOrd="1" destOrd="0" presId="urn:microsoft.com/office/officeart/2005/8/layout/hierarchy1"/>
    <dgm:cxn modelId="{931202AA-6CE0-487F-A590-6829A2CA7462}" type="presParOf" srcId="{783AA6AB-0080-42BE-A98D-A18FA6683AD4}" destId="{484D8CE9-E54A-4891-B421-D100C4BD0348}" srcOrd="1" destOrd="0" presId="urn:microsoft.com/office/officeart/2005/8/layout/hierarchy1"/>
    <dgm:cxn modelId="{C36B0AEE-A159-4351-A81A-FFE31057775E}" type="presParOf" srcId="{B78794DB-EE55-4E2E-86D1-D9A42465ECE5}" destId="{5B228132-567E-492F-A049-E4737F35A82B}" srcOrd="2" destOrd="0" presId="urn:microsoft.com/office/officeart/2005/8/layout/hierarchy1"/>
    <dgm:cxn modelId="{502495F8-9B4D-4B9E-A557-2708432E7C87}" type="presParOf" srcId="{B78794DB-EE55-4E2E-86D1-D9A42465ECE5}" destId="{0C1F2283-54FA-4B97-97AF-A2C3E89FF458}" srcOrd="3" destOrd="0" presId="urn:microsoft.com/office/officeart/2005/8/layout/hierarchy1"/>
    <dgm:cxn modelId="{052CD3B4-BAD0-4B5F-A713-B62F53B60F1D}" type="presParOf" srcId="{0C1F2283-54FA-4B97-97AF-A2C3E89FF458}" destId="{0892D98C-11B3-4D73-8901-91132BD943F0}" srcOrd="0" destOrd="0" presId="urn:microsoft.com/office/officeart/2005/8/layout/hierarchy1"/>
    <dgm:cxn modelId="{54F0A046-7F7E-47AB-9EF7-C8C30B7F844E}" type="presParOf" srcId="{0892D98C-11B3-4D73-8901-91132BD943F0}" destId="{48908122-BFE2-4D2C-AF4B-A86E63A055E1}" srcOrd="0" destOrd="0" presId="urn:microsoft.com/office/officeart/2005/8/layout/hierarchy1"/>
    <dgm:cxn modelId="{35C347D1-0E96-45EA-8286-AF6C70DA8E36}" type="presParOf" srcId="{0892D98C-11B3-4D73-8901-91132BD943F0}" destId="{7057BCB0-AEA9-450D-8943-AD3B9A026A05}" srcOrd="1" destOrd="0" presId="urn:microsoft.com/office/officeart/2005/8/layout/hierarchy1"/>
    <dgm:cxn modelId="{4B742ABD-4063-4F04-B475-550E1A97ED80}" type="presParOf" srcId="{0C1F2283-54FA-4B97-97AF-A2C3E89FF458}" destId="{67426183-6E25-4C93-B732-B73AD94BFA94}" srcOrd="1" destOrd="0" presId="urn:microsoft.com/office/officeart/2005/8/layout/hierarchy1"/>
    <dgm:cxn modelId="{423B70AA-4A5B-4F54-A022-6B833BA6F2AB}" type="presParOf" srcId="{67426183-6E25-4C93-B732-B73AD94BFA94}" destId="{DA88A72E-E796-40DF-A129-96DD113948ED}" srcOrd="0" destOrd="0" presId="urn:microsoft.com/office/officeart/2005/8/layout/hierarchy1"/>
    <dgm:cxn modelId="{8B04D679-255F-4128-AD17-86965CFF0D5A}" type="presParOf" srcId="{67426183-6E25-4C93-B732-B73AD94BFA94}" destId="{B20DF3FC-F13B-441D-89C9-38374923C06E}" srcOrd="1" destOrd="0" presId="urn:microsoft.com/office/officeart/2005/8/layout/hierarchy1"/>
    <dgm:cxn modelId="{4C0E17E5-77B1-48CE-9D5D-733B530FEE87}" type="presParOf" srcId="{B20DF3FC-F13B-441D-89C9-38374923C06E}" destId="{962199B9-2598-41B1-ADC4-37974F42C7BE}" srcOrd="0" destOrd="0" presId="urn:microsoft.com/office/officeart/2005/8/layout/hierarchy1"/>
    <dgm:cxn modelId="{CF337FFF-0670-4968-99DF-9B0B04B68B25}" type="presParOf" srcId="{962199B9-2598-41B1-ADC4-37974F42C7BE}" destId="{D1F3E1C0-BED8-447B-AF79-5B1746B757B3}" srcOrd="0" destOrd="0" presId="urn:microsoft.com/office/officeart/2005/8/layout/hierarchy1"/>
    <dgm:cxn modelId="{A75AAFEF-FB37-4F14-B05F-3C8D28D66AFD}" type="presParOf" srcId="{962199B9-2598-41B1-ADC4-37974F42C7BE}" destId="{1FB7DB95-665C-4EF9-873C-7C23D90AA050}" srcOrd="1" destOrd="0" presId="urn:microsoft.com/office/officeart/2005/8/layout/hierarchy1"/>
    <dgm:cxn modelId="{39015AEB-3161-41CB-A25A-CA060087B2D9}" type="presParOf" srcId="{B20DF3FC-F13B-441D-89C9-38374923C06E}" destId="{57EEF29E-1C23-4674-872D-B772E7D32570}" srcOrd="1" destOrd="0" presId="urn:microsoft.com/office/officeart/2005/8/layout/hierarchy1"/>
    <dgm:cxn modelId="{41299684-7498-4DFD-9BAF-22DC2EBB0598}" type="presParOf" srcId="{67426183-6E25-4C93-B732-B73AD94BFA94}" destId="{417ECA1B-67D3-4D55-A8BA-2FA6F7FE25F9}" srcOrd="2" destOrd="0" presId="urn:microsoft.com/office/officeart/2005/8/layout/hierarchy1"/>
    <dgm:cxn modelId="{AEBC899B-D569-4F04-86AE-333219F0D5BD}" type="presParOf" srcId="{67426183-6E25-4C93-B732-B73AD94BFA94}" destId="{70300511-FEEB-47D8-9E9E-31871AB4A855}" srcOrd="3" destOrd="0" presId="urn:microsoft.com/office/officeart/2005/8/layout/hierarchy1"/>
    <dgm:cxn modelId="{0DE7B0C8-360C-4BC0-AAD0-D47ECE5DCA2C}" type="presParOf" srcId="{70300511-FEEB-47D8-9E9E-31871AB4A855}" destId="{081516BC-45FE-4E16-9BC3-20BE5FE2B64F}" srcOrd="0" destOrd="0" presId="urn:microsoft.com/office/officeart/2005/8/layout/hierarchy1"/>
    <dgm:cxn modelId="{F2320B0D-7673-446E-8343-3898142A45F2}" type="presParOf" srcId="{081516BC-45FE-4E16-9BC3-20BE5FE2B64F}" destId="{F2152E96-8FCA-4C19-8950-C9F922A0ECD3}" srcOrd="0" destOrd="0" presId="urn:microsoft.com/office/officeart/2005/8/layout/hierarchy1"/>
    <dgm:cxn modelId="{48657E8E-B56B-47FF-9023-A3FC63B2E1F7}" type="presParOf" srcId="{081516BC-45FE-4E16-9BC3-20BE5FE2B64F}" destId="{44B7FD06-DDEE-4374-9FA4-9489C4327114}" srcOrd="1" destOrd="0" presId="urn:microsoft.com/office/officeart/2005/8/layout/hierarchy1"/>
    <dgm:cxn modelId="{B0CB3998-BF42-4283-9793-6DE6CD7CAD73}" type="presParOf" srcId="{70300511-FEEB-47D8-9E9E-31871AB4A855}" destId="{1C30F39E-CB47-43AE-8EBB-6D24822BAE99}" srcOrd="1" destOrd="0" presId="urn:microsoft.com/office/officeart/2005/8/layout/hierarchy1"/>
    <dgm:cxn modelId="{C68805AD-1435-423B-82FE-4587B82EC8D4}" type="presParOf" srcId="{67426183-6E25-4C93-B732-B73AD94BFA94}" destId="{D8EF42FC-9A92-4FF1-884A-F46F6EE1F144}" srcOrd="4" destOrd="0" presId="urn:microsoft.com/office/officeart/2005/8/layout/hierarchy1"/>
    <dgm:cxn modelId="{FE1408D9-11EE-4B1D-978C-924C6B8FDD0B}" type="presParOf" srcId="{67426183-6E25-4C93-B732-B73AD94BFA94}" destId="{C82338FD-40CD-4305-A0C1-873AC8F6641B}" srcOrd="5" destOrd="0" presId="urn:microsoft.com/office/officeart/2005/8/layout/hierarchy1"/>
    <dgm:cxn modelId="{0ABAEDCA-2D75-4600-B5ED-A90CAD9A0165}" type="presParOf" srcId="{C82338FD-40CD-4305-A0C1-873AC8F6641B}" destId="{BE602EB1-1669-4E27-89F9-459DFF0556EF}" srcOrd="0" destOrd="0" presId="urn:microsoft.com/office/officeart/2005/8/layout/hierarchy1"/>
    <dgm:cxn modelId="{417C599A-A11A-45D4-996A-BA1DF874C91F}" type="presParOf" srcId="{BE602EB1-1669-4E27-89F9-459DFF0556EF}" destId="{E5F66BAD-7E69-4467-BCB8-0D926C02BD06}" srcOrd="0" destOrd="0" presId="urn:microsoft.com/office/officeart/2005/8/layout/hierarchy1"/>
    <dgm:cxn modelId="{9F7D1E97-DBB4-47E1-BC94-8F40FB75DA4C}" type="presParOf" srcId="{BE602EB1-1669-4E27-89F9-459DFF0556EF}" destId="{C1D4E790-7C1C-4AB1-9E73-6730A1B564D5}" srcOrd="1" destOrd="0" presId="urn:microsoft.com/office/officeart/2005/8/layout/hierarchy1"/>
    <dgm:cxn modelId="{13C858C9-B005-4046-BFA1-A967E14FD029}" type="presParOf" srcId="{C82338FD-40CD-4305-A0C1-873AC8F6641B}" destId="{5E2ACDEA-C6A1-4230-9E6C-C5A42865E16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BEDABA-1B0B-474A-8D79-058F20D1302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th-TH"/>
        </a:p>
      </dgm:t>
    </dgm:pt>
    <dgm:pt modelId="{F6070EB5-CA9E-482B-8F68-0BFF554A542F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th-TH" sz="3200" b="1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ลักษณะสำคัญขององค์การ</a:t>
          </a:r>
          <a:endParaRPr lang="th-TH" sz="3200" b="1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CDE99A8C-48ED-413F-AC27-60C4D1049CD6}" type="parTrans" cxnId="{6E0EC15A-1B84-4787-8381-93EE440B82E7}">
      <dgm:prSet/>
      <dgm:spPr/>
      <dgm:t>
        <a:bodyPr/>
        <a:lstStyle/>
        <a:p>
          <a:endParaRPr lang="th-TH"/>
        </a:p>
      </dgm:t>
    </dgm:pt>
    <dgm:pt modelId="{C56A8FF2-DFBF-40A2-B007-BECA0B0E408B}" type="sibTrans" cxnId="{6E0EC15A-1B84-4787-8381-93EE440B82E7}">
      <dgm:prSet/>
      <dgm:spPr/>
      <dgm:t>
        <a:bodyPr/>
        <a:lstStyle/>
        <a:p>
          <a:endParaRPr lang="th-TH"/>
        </a:p>
      </dgm:t>
    </dgm:pt>
    <dgm:pt modelId="{DFEBA0D9-843B-4078-B9AE-4BD4E4B2D074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th-TH" sz="2800" b="1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๑. ลักษณะองค์การ</a:t>
          </a:r>
          <a:endParaRPr lang="th-TH" sz="2800" b="1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F3F2413F-3B0C-455C-838E-884B8004B465}" type="parTrans" cxnId="{4FF9EE22-5E33-423D-AD82-BD6518C9435A}">
      <dgm:prSet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th-TH"/>
        </a:p>
      </dgm:t>
    </dgm:pt>
    <dgm:pt modelId="{C084D506-EA08-4627-8E94-0F7293FFF608}" type="sibTrans" cxnId="{4FF9EE22-5E33-423D-AD82-BD6518C9435A}">
      <dgm:prSet/>
      <dgm:spPr/>
      <dgm:t>
        <a:bodyPr/>
        <a:lstStyle/>
        <a:p>
          <a:endParaRPr lang="th-TH"/>
        </a:p>
      </dgm:t>
    </dgm:pt>
    <dgm:pt modelId="{E329DF1E-2959-4207-A636-EE220C22C82E}">
      <dgm:prSet phldrT="[Text]" custT="1"/>
      <dgm:spPr/>
      <dgm:t>
        <a:bodyPr/>
        <a:lstStyle/>
        <a:p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ก. สภาพแวดล้อมด้านการแข่งขัน</a:t>
          </a:r>
          <a:endParaRPr lang="th-TH" sz="2400" dirty="0">
            <a:latin typeface="TH SarabunPSK" pitchFamily="34" charset="-34"/>
            <a:cs typeface="TH SarabunPSK" pitchFamily="34" charset="-34"/>
          </a:endParaRPr>
        </a:p>
      </dgm:t>
    </dgm:pt>
    <dgm:pt modelId="{8A0F55C6-2739-4A4B-A080-60AC22A40514}" type="parTrans" cxnId="{3568B672-69AD-4B2A-9FFE-4CA9CD3832F9}">
      <dgm:prSet/>
      <dgm:spPr/>
      <dgm:t>
        <a:bodyPr/>
        <a:lstStyle/>
        <a:p>
          <a:endParaRPr lang="th-TH"/>
        </a:p>
      </dgm:t>
    </dgm:pt>
    <dgm:pt modelId="{C2808443-A33C-433A-9B5C-64D46C0702D6}" type="sibTrans" cxnId="{3568B672-69AD-4B2A-9FFE-4CA9CD3832F9}">
      <dgm:prSet/>
      <dgm:spPr/>
      <dgm:t>
        <a:bodyPr/>
        <a:lstStyle/>
        <a:p>
          <a:endParaRPr lang="th-TH"/>
        </a:p>
      </dgm:t>
    </dgm:pt>
    <dgm:pt modelId="{C726B9EF-8144-4398-953C-FD0DE544213E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ข. </a:t>
          </a:r>
          <a:br>
            <a:rPr lang="th-TH" sz="2400" dirty="0" smtClean="0">
              <a:latin typeface="TH SarabunPSK" pitchFamily="34" charset="-34"/>
              <a:cs typeface="TH SarabunPSK" pitchFamily="34" charset="-34"/>
            </a:rPr>
          </a:br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บริบท</a:t>
          </a:r>
          <a:br>
            <a:rPr lang="th-TH" sz="2400" dirty="0" smtClean="0">
              <a:latin typeface="TH SarabunPSK" pitchFamily="34" charset="-34"/>
              <a:cs typeface="TH SarabunPSK" pitchFamily="34" charset="-34"/>
            </a:rPr>
          </a:br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เชิงยุทธศาสตร์</a:t>
          </a:r>
          <a:endParaRPr lang="th-TH" sz="2400" dirty="0">
            <a:latin typeface="TH SarabunPSK" pitchFamily="34" charset="-34"/>
            <a:cs typeface="TH SarabunPSK" pitchFamily="34" charset="-34"/>
          </a:endParaRPr>
        </a:p>
      </dgm:t>
    </dgm:pt>
    <dgm:pt modelId="{8BD0C86B-E17E-4772-BE39-92552BAC883B}" type="parTrans" cxnId="{8F942632-5F58-40F2-849D-1A05C94D632F}">
      <dgm:prSet/>
      <dgm:spPr/>
      <dgm:t>
        <a:bodyPr/>
        <a:lstStyle/>
        <a:p>
          <a:endParaRPr lang="th-TH"/>
        </a:p>
      </dgm:t>
    </dgm:pt>
    <dgm:pt modelId="{3EB5E626-64BB-4DCE-8DF6-97C438A86FFC}" type="sibTrans" cxnId="{8F942632-5F58-40F2-849D-1A05C94D632F}">
      <dgm:prSet/>
      <dgm:spPr/>
      <dgm:t>
        <a:bodyPr/>
        <a:lstStyle/>
        <a:p>
          <a:endParaRPr lang="th-TH"/>
        </a:p>
      </dgm:t>
    </dgm:pt>
    <dgm:pt modelId="{E2D391AD-C92D-41AA-A7DF-E60725D4DA63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th-TH" sz="2800" b="1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๒. สภาวการณ์ขององค์การ</a:t>
          </a:r>
          <a:endParaRPr lang="th-TH" sz="2800" b="1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95223A6D-E16A-41D4-B8E0-A3E3822C707D}" type="parTrans" cxnId="{B2C67F3E-A1AE-4048-AA5C-4F835A617376}">
      <dgm:prSet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th-TH"/>
        </a:p>
      </dgm:t>
    </dgm:pt>
    <dgm:pt modelId="{AFC829E9-E9A2-430B-AF7E-17D0059867A4}" type="sibTrans" cxnId="{B2C67F3E-A1AE-4048-AA5C-4F835A617376}">
      <dgm:prSet/>
      <dgm:spPr/>
      <dgm:t>
        <a:bodyPr/>
        <a:lstStyle/>
        <a:p>
          <a:endParaRPr lang="th-TH"/>
        </a:p>
      </dgm:t>
    </dgm:pt>
    <dgm:pt modelId="{C6C94278-A74B-49D8-B658-AAF9515E87DE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th-TH" sz="24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ก. สภาพแวดล้อมของส่วนราชการ</a:t>
          </a:r>
          <a:endParaRPr lang="th-TH" sz="24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8BA51818-8BC9-40A5-A4A5-74C86FA542D0}" type="parTrans" cxnId="{561DF34A-0F58-48F3-AF90-47B5E0B9639F}">
      <dgm:prSet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th-TH"/>
        </a:p>
      </dgm:t>
    </dgm:pt>
    <dgm:pt modelId="{5CD64BB3-F21A-484B-B520-060D36C69E2D}" type="sibTrans" cxnId="{561DF34A-0F58-48F3-AF90-47B5E0B9639F}">
      <dgm:prSet/>
      <dgm:spPr/>
      <dgm:t>
        <a:bodyPr/>
        <a:lstStyle/>
        <a:p>
          <a:endParaRPr lang="th-TH"/>
        </a:p>
      </dgm:t>
    </dgm:pt>
    <dgm:pt modelId="{3B9C45FB-4217-478C-93EF-EC9287014F6E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th-TH" sz="24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ข. ความสัมพันธ์ระดับองค์การ</a:t>
          </a:r>
          <a:endParaRPr lang="th-TH" sz="24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F4E16EFF-6654-4274-A2B3-76B080E0BDEF}" type="parTrans" cxnId="{E4D3D33A-8337-4908-9BC8-9F45BD7572FF}">
      <dgm:prSet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th-TH"/>
        </a:p>
      </dgm:t>
    </dgm:pt>
    <dgm:pt modelId="{3B28F3C6-AE25-4CBE-9D3A-FC1C9AD895E3}" type="sibTrans" cxnId="{E4D3D33A-8337-4908-9BC8-9F45BD7572FF}">
      <dgm:prSet/>
      <dgm:spPr/>
      <dgm:t>
        <a:bodyPr/>
        <a:lstStyle/>
        <a:p>
          <a:endParaRPr lang="th-TH"/>
        </a:p>
      </dgm:t>
    </dgm:pt>
    <dgm:pt modelId="{4C1E1084-32D2-4E02-9EB9-611C3F186991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ค. </a:t>
          </a:r>
          <a:br>
            <a:rPr lang="th-TH" sz="2400" dirty="0" smtClean="0">
              <a:latin typeface="TH SarabunPSK" pitchFamily="34" charset="-34"/>
              <a:cs typeface="TH SarabunPSK" pitchFamily="34" charset="-34"/>
            </a:rPr>
          </a:br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ระบบการปรับปรุงผล</a:t>
          </a:r>
          <a:br>
            <a:rPr lang="th-TH" sz="2400" dirty="0" smtClean="0">
              <a:latin typeface="TH SarabunPSK" pitchFamily="34" charset="-34"/>
              <a:cs typeface="TH SarabunPSK" pitchFamily="34" charset="-34"/>
            </a:rPr>
          </a:br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การดำเนินงาน</a:t>
          </a:r>
          <a:endParaRPr lang="th-TH" sz="2400" dirty="0">
            <a:latin typeface="TH SarabunPSK" pitchFamily="34" charset="-34"/>
            <a:cs typeface="TH SarabunPSK" pitchFamily="34" charset="-34"/>
          </a:endParaRPr>
        </a:p>
      </dgm:t>
    </dgm:pt>
    <dgm:pt modelId="{0B84DA3A-2CCD-4D2A-81BD-92C57FDD931C}" type="parTrans" cxnId="{CCBBBD24-4E80-43C8-8423-1EFC9E979BBD}">
      <dgm:prSet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th-TH"/>
        </a:p>
      </dgm:t>
    </dgm:pt>
    <dgm:pt modelId="{5DA6EF31-4C2E-4A81-ABCB-B0B7E4F4FDA8}" type="sibTrans" cxnId="{CCBBBD24-4E80-43C8-8423-1EFC9E979BBD}">
      <dgm:prSet/>
      <dgm:spPr/>
      <dgm:t>
        <a:bodyPr/>
        <a:lstStyle/>
        <a:p>
          <a:endParaRPr lang="th-TH"/>
        </a:p>
      </dgm:t>
    </dgm:pt>
    <dgm:pt modelId="{AD76DA09-1E2F-4F55-B28B-AD00E3BFA7DD}" type="pres">
      <dgm:prSet presAssocID="{1EBEDABA-1B0B-474A-8D79-058F20D1302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985763BB-57B2-4B9D-B9BD-B46E6F11CF5C}" type="pres">
      <dgm:prSet presAssocID="{F6070EB5-CA9E-482B-8F68-0BFF554A542F}" presName="hierRoot1" presStyleCnt="0"/>
      <dgm:spPr/>
    </dgm:pt>
    <dgm:pt modelId="{9F76A3D3-F325-4BA4-92BD-9951429E96F5}" type="pres">
      <dgm:prSet presAssocID="{F6070EB5-CA9E-482B-8F68-0BFF554A542F}" presName="composite" presStyleCnt="0"/>
      <dgm:spPr/>
    </dgm:pt>
    <dgm:pt modelId="{D97F7449-B42F-4EC7-8068-B3D0A3A884EE}" type="pres">
      <dgm:prSet presAssocID="{F6070EB5-CA9E-482B-8F68-0BFF554A542F}" presName="background" presStyleLbl="node0" presStyleIdx="0" presStyleCn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</dgm:pt>
    <dgm:pt modelId="{CBFB9018-3110-4513-9364-A79F7919BA37}" type="pres">
      <dgm:prSet presAssocID="{F6070EB5-CA9E-482B-8F68-0BFF554A542F}" presName="text" presStyleLbl="fgAcc0" presStyleIdx="0" presStyleCnt="1" custScaleX="277046" custLinFactY="-10472" custLinFactNeighborX="14682" custLinFactNeighborY="-1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78794DB-EE55-4E2E-86D1-D9A42465ECE5}" type="pres">
      <dgm:prSet presAssocID="{F6070EB5-CA9E-482B-8F68-0BFF554A542F}" presName="hierChild2" presStyleCnt="0"/>
      <dgm:spPr/>
    </dgm:pt>
    <dgm:pt modelId="{8BA476EF-8756-418C-AC90-AA6E7B62C73A}" type="pres">
      <dgm:prSet presAssocID="{F3F2413F-3B0C-455C-838E-884B8004B465}" presName="Name10" presStyleLbl="parChTrans1D2" presStyleIdx="0" presStyleCnt="2"/>
      <dgm:spPr/>
      <dgm:t>
        <a:bodyPr/>
        <a:lstStyle/>
        <a:p>
          <a:endParaRPr lang="th-TH"/>
        </a:p>
      </dgm:t>
    </dgm:pt>
    <dgm:pt modelId="{782F3D64-87B4-4CC2-BA7E-4283F4F4D153}" type="pres">
      <dgm:prSet presAssocID="{DFEBA0D9-843B-4078-B9AE-4BD4E4B2D074}" presName="hierRoot2" presStyleCnt="0"/>
      <dgm:spPr/>
    </dgm:pt>
    <dgm:pt modelId="{3F05F8D7-285E-4133-9037-36F9007EBA52}" type="pres">
      <dgm:prSet presAssocID="{DFEBA0D9-843B-4078-B9AE-4BD4E4B2D074}" presName="composite2" presStyleCnt="0"/>
      <dgm:spPr/>
    </dgm:pt>
    <dgm:pt modelId="{4DD9C967-9096-448B-8192-6691729283F8}" type="pres">
      <dgm:prSet presAssocID="{DFEBA0D9-843B-4078-B9AE-4BD4E4B2D074}" presName="background2" presStyleLbl="node2" presStyleIdx="0" presStyleCnt="2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</dgm:pt>
    <dgm:pt modelId="{0ADF3F88-AACD-497D-BD0F-176984AD5780}" type="pres">
      <dgm:prSet presAssocID="{DFEBA0D9-843B-4078-B9AE-4BD4E4B2D074}" presName="text2" presStyleLbl="fgAcc2" presStyleIdx="0" presStyleCnt="2" custScaleX="172454" custLinFactNeighborX="-471" custLinFactNeighborY="-6402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7125927-E92F-44DD-B74E-17421194EEB7}" type="pres">
      <dgm:prSet presAssocID="{DFEBA0D9-843B-4078-B9AE-4BD4E4B2D074}" presName="hierChild3" presStyleCnt="0"/>
      <dgm:spPr/>
    </dgm:pt>
    <dgm:pt modelId="{6BA9E1A3-2C1F-4B37-A9BD-C040CF0FE2FA}" type="pres">
      <dgm:prSet presAssocID="{8BA51818-8BC9-40A5-A4A5-74C86FA542D0}" presName="Name17" presStyleLbl="parChTrans1D3" presStyleIdx="0" presStyleCnt="5"/>
      <dgm:spPr/>
      <dgm:t>
        <a:bodyPr/>
        <a:lstStyle/>
        <a:p>
          <a:endParaRPr lang="th-TH"/>
        </a:p>
      </dgm:t>
    </dgm:pt>
    <dgm:pt modelId="{8D8411F8-8C20-49E0-847C-1F7882A6148C}" type="pres">
      <dgm:prSet presAssocID="{C6C94278-A74B-49D8-B658-AAF9515E87DE}" presName="hierRoot3" presStyleCnt="0"/>
      <dgm:spPr/>
    </dgm:pt>
    <dgm:pt modelId="{91183C3B-D7CD-4E2C-8944-248B156CDD2A}" type="pres">
      <dgm:prSet presAssocID="{C6C94278-A74B-49D8-B658-AAF9515E87DE}" presName="composite3" presStyleCnt="0"/>
      <dgm:spPr/>
    </dgm:pt>
    <dgm:pt modelId="{E1097B31-8098-4F3F-9523-8272B9488B83}" type="pres">
      <dgm:prSet presAssocID="{C6C94278-A74B-49D8-B658-AAF9515E87DE}" presName="background3" presStyleLbl="node3" presStyleIdx="0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</dgm:pt>
    <dgm:pt modelId="{7E68243E-56F6-44E2-AF76-FBCC92CDEE61}" type="pres">
      <dgm:prSet presAssocID="{C6C94278-A74B-49D8-B658-AAF9515E87DE}" presName="text3" presStyleLbl="fgAcc3" presStyleIdx="0" presStyleCnt="5" custScaleY="136332" custLinFactNeighborX="6410" custLinFactNeighborY="-3881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C2BE8461-7ABC-4B86-9BD1-F55598041E81}" type="pres">
      <dgm:prSet presAssocID="{C6C94278-A74B-49D8-B658-AAF9515E87DE}" presName="hierChild4" presStyleCnt="0"/>
      <dgm:spPr/>
    </dgm:pt>
    <dgm:pt modelId="{9F24DDE2-E3D8-43F0-955D-65956286230A}" type="pres">
      <dgm:prSet presAssocID="{F4E16EFF-6654-4274-A2B3-76B080E0BDEF}" presName="Name17" presStyleLbl="parChTrans1D3" presStyleIdx="1" presStyleCnt="5"/>
      <dgm:spPr/>
      <dgm:t>
        <a:bodyPr/>
        <a:lstStyle/>
        <a:p>
          <a:endParaRPr lang="th-TH"/>
        </a:p>
      </dgm:t>
    </dgm:pt>
    <dgm:pt modelId="{783AA6AB-0080-42BE-A98D-A18FA6683AD4}" type="pres">
      <dgm:prSet presAssocID="{3B9C45FB-4217-478C-93EF-EC9287014F6E}" presName="hierRoot3" presStyleCnt="0"/>
      <dgm:spPr/>
    </dgm:pt>
    <dgm:pt modelId="{21A5D643-13A2-4C55-B021-6BFF4056DF22}" type="pres">
      <dgm:prSet presAssocID="{3B9C45FB-4217-478C-93EF-EC9287014F6E}" presName="composite3" presStyleCnt="0"/>
      <dgm:spPr/>
    </dgm:pt>
    <dgm:pt modelId="{0BE19EA3-3FC3-441C-8876-3D1A23CC6388}" type="pres">
      <dgm:prSet presAssocID="{3B9C45FB-4217-478C-93EF-EC9287014F6E}" presName="background3" presStyleLbl="node3" presStyleIdx="1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</dgm:pt>
    <dgm:pt modelId="{1C381413-0BB7-45EB-B5F0-91446351B002}" type="pres">
      <dgm:prSet presAssocID="{3B9C45FB-4217-478C-93EF-EC9287014F6E}" presName="text3" presStyleLbl="fgAcc3" presStyleIdx="1" presStyleCnt="5" custScaleY="136332" custLinFactNeighborX="6410" custLinFactNeighborY="-3881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484D8CE9-E54A-4891-B421-D100C4BD0348}" type="pres">
      <dgm:prSet presAssocID="{3B9C45FB-4217-478C-93EF-EC9287014F6E}" presName="hierChild4" presStyleCnt="0"/>
      <dgm:spPr/>
    </dgm:pt>
    <dgm:pt modelId="{5B228132-567E-492F-A049-E4737F35A82B}" type="pres">
      <dgm:prSet presAssocID="{95223A6D-E16A-41D4-B8E0-A3E3822C707D}" presName="Name10" presStyleLbl="parChTrans1D2" presStyleIdx="1" presStyleCnt="2"/>
      <dgm:spPr/>
      <dgm:t>
        <a:bodyPr/>
        <a:lstStyle/>
        <a:p>
          <a:endParaRPr lang="th-TH"/>
        </a:p>
      </dgm:t>
    </dgm:pt>
    <dgm:pt modelId="{0C1F2283-54FA-4B97-97AF-A2C3E89FF458}" type="pres">
      <dgm:prSet presAssocID="{E2D391AD-C92D-41AA-A7DF-E60725D4DA63}" presName="hierRoot2" presStyleCnt="0"/>
      <dgm:spPr/>
    </dgm:pt>
    <dgm:pt modelId="{0892D98C-11B3-4D73-8901-91132BD943F0}" type="pres">
      <dgm:prSet presAssocID="{E2D391AD-C92D-41AA-A7DF-E60725D4DA63}" presName="composite2" presStyleCnt="0"/>
      <dgm:spPr/>
    </dgm:pt>
    <dgm:pt modelId="{48908122-BFE2-4D2C-AF4B-A86E63A055E1}" type="pres">
      <dgm:prSet presAssocID="{E2D391AD-C92D-41AA-A7DF-E60725D4DA63}" presName="background2" presStyleLbl="node2" presStyleIdx="1" presStyleCnt="2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</dgm:pt>
    <dgm:pt modelId="{7057BCB0-AEA9-450D-8943-AD3B9A026A05}" type="pres">
      <dgm:prSet presAssocID="{E2D391AD-C92D-41AA-A7DF-E60725D4DA63}" presName="text2" presStyleLbl="fgAcc2" presStyleIdx="1" presStyleCnt="2" custScaleX="227345" custLinFactNeighborX="-471" custLinFactNeighborY="-6402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67426183-6E25-4C93-B732-B73AD94BFA94}" type="pres">
      <dgm:prSet presAssocID="{E2D391AD-C92D-41AA-A7DF-E60725D4DA63}" presName="hierChild3" presStyleCnt="0"/>
      <dgm:spPr/>
    </dgm:pt>
    <dgm:pt modelId="{DA88A72E-E796-40DF-A129-96DD113948ED}" type="pres">
      <dgm:prSet presAssocID="{8A0F55C6-2739-4A4B-A080-60AC22A40514}" presName="Name17" presStyleLbl="parChTrans1D3" presStyleIdx="2" presStyleCnt="5"/>
      <dgm:spPr/>
      <dgm:t>
        <a:bodyPr/>
        <a:lstStyle/>
        <a:p>
          <a:endParaRPr lang="th-TH"/>
        </a:p>
      </dgm:t>
    </dgm:pt>
    <dgm:pt modelId="{B20DF3FC-F13B-441D-89C9-38374923C06E}" type="pres">
      <dgm:prSet presAssocID="{E329DF1E-2959-4207-A636-EE220C22C82E}" presName="hierRoot3" presStyleCnt="0"/>
      <dgm:spPr/>
    </dgm:pt>
    <dgm:pt modelId="{962199B9-2598-41B1-ADC4-37974F42C7BE}" type="pres">
      <dgm:prSet presAssocID="{E329DF1E-2959-4207-A636-EE220C22C82E}" presName="composite3" presStyleCnt="0"/>
      <dgm:spPr/>
    </dgm:pt>
    <dgm:pt modelId="{D1F3E1C0-BED8-447B-AF79-5B1746B757B3}" type="pres">
      <dgm:prSet presAssocID="{E329DF1E-2959-4207-A636-EE220C22C82E}" presName="background3" presStyleLbl="node3" presStyleIdx="2" presStyleCnt="5"/>
      <dgm:spPr/>
    </dgm:pt>
    <dgm:pt modelId="{1FB7DB95-665C-4EF9-873C-7C23D90AA050}" type="pres">
      <dgm:prSet presAssocID="{E329DF1E-2959-4207-A636-EE220C22C82E}" presName="text3" presStyleLbl="fgAcc3" presStyleIdx="2" presStyleCnt="5" custScaleY="136332" custLinFactNeighborX="6410" custLinFactNeighborY="-3881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7EEF29E-1C23-4674-872D-B772E7D32570}" type="pres">
      <dgm:prSet presAssocID="{E329DF1E-2959-4207-A636-EE220C22C82E}" presName="hierChild4" presStyleCnt="0"/>
      <dgm:spPr/>
    </dgm:pt>
    <dgm:pt modelId="{417ECA1B-67D3-4D55-A8BA-2FA6F7FE25F9}" type="pres">
      <dgm:prSet presAssocID="{8BD0C86B-E17E-4772-BE39-92552BAC883B}" presName="Name17" presStyleLbl="parChTrans1D3" presStyleIdx="3" presStyleCnt="5"/>
      <dgm:spPr/>
      <dgm:t>
        <a:bodyPr/>
        <a:lstStyle/>
        <a:p>
          <a:endParaRPr lang="th-TH"/>
        </a:p>
      </dgm:t>
    </dgm:pt>
    <dgm:pt modelId="{70300511-FEEB-47D8-9E9E-31871AB4A855}" type="pres">
      <dgm:prSet presAssocID="{C726B9EF-8144-4398-953C-FD0DE544213E}" presName="hierRoot3" presStyleCnt="0"/>
      <dgm:spPr/>
    </dgm:pt>
    <dgm:pt modelId="{081516BC-45FE-4E16-9BC3-20BE5FE2B64F}" type="pres">
      <dgm:prSet presAssocID="{C726B9EF-8144-4398-953C-FD0DE544213E}" presName="composite3" presStyleCnt="0"/>
      <dgm:spPr/>
    </dgm:pt>
    <dgm:pt modelId="{F2152E96-8FCA-4C19-8950-C9F922A0ECD3}" type="pres">
      <dgm:prSet presAssocID="{C726B9EF-8144-4398-953C-FD0DE544213E}" presName="background3" presStyleLbl="node3" presStyleIdx="3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</dgm:pt>
    <dgm:pt modelId="{44B7FD06-DDEE-4374-9FA4-9489C4327114}" type="pres">
      <dgm:prSet presAssocID="{C726B9EF-8144-4398-953C-FD0DE544213E}" presName="text3" presStyleLbl="fgAcc3" presStyleIdx="3" presStyleCnt="5" custScaleY="136332" custLinFactNeighborX="200" custLinFactNeighborY="-3881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1C30F39E-CB47-43AE-8EBB-6D24822BAE99}" type="pres">
      <dgm:prSet presAssocID="{C726B9EF-8144-4398-953C-FD0DE544213E}" presName="hierChild4" presStyleCnt="0"/>
      <dgm:spPr/>
    </dgm:pt>
    <dgm:pt modelId="{D8EF42FC-9A92-4FF1-884A-F46F6EE1F144}" type="pres">
      <dgm:prSet presAssocID="{0B84DA3A-2CCD-4D2A-81BD-92C57FDD931C}" presName="Name17" presStyleLbl="parChTrans1D3" presStyleIdx="4" presStyleCnt="5"/>
      <dgm:spPr/>
      <dgm:t>
        <a:bodyPr/>
        <a:lstStyle/>
        <a:p>
          <a:endParaRPr lang="th-TH"/>
        </a:p>
      </dgm:t>
    </dgm:pt>
    <dgm:pt modelId="{C82338FD-40CD-4305-A0C1-873AC8F6641B}" type="pres">
      <dgm:prSet presAssocID="{4C1E1084-32D2-4E02-9EB9-611C3F186991}" presName="hierRoot3" presStyleCnt="0"/>
      <dgm:spPr/>
    </dgm:pt>
    <dgm:pt modelId="{BE602EB1-1669-4E27-89F9-459DFF0556EF}" type="pres">
      <dgm:prSet presAssocID="{4C1E1084-32D2-4E02-9EB9-611C3F186991}" presName="composite3" presStyleCnt="0"/>
      <dgm:spPr/>
    </dgm:pt>
    <dgm:pt modelId="{E5F66BAD-7E69-4467-BCB8-0D926C02BD06}" type="pres">
      <dgm:prSet presAssocID="{4C1E1084-32D2-4E02-9EB9-611C3F186991}" presName="background3" presStyleLbl="node3" presStyleIdx="4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</dgm:pt>
    <dgm:pt modelId="{C1D4E790-7C1C-4AB1-9E73-6730A1B564D5}" type="pres">
      <dgm:prSet presAssocID="{4C1E1084-32D2-4E02-9EB9-611C3F186991}" presName="text3" presStyleLbl="fgAcc3" presStyleIdx="4" presStyleCnt="5" custScaleY="136332" custLinFactNeighborX="-1739" custLinFactNeighborY="-37387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E2ACDEA-C6A1-4230-9E6C-C5A42865E16D}" type="pres">
      <dgm:prSet presAssocID="{4C1E1084-32D2-4E02-9EB9-611C3F186991}" presName="hierChild4" presStyleCnt="0"/>
      <dgm:spPr/>
    </dgm:pt>
  </dgm:ptLst>
  <dgm:cxnLst>
    <dgm:cxn modelId="{392C027B-E360-4947-9E22-7053B1E0914A}" type="presOf" srcId="{0B84DA3A-2CCD-4D2A-81BD-92C57FDD931C}" destId="{D8EF42FC-9A92-4FF1-884A-F46F6EE1F144}" srcOrd="0" destOrd="0" presId="urn:microsoft.com/office/officeart/2005/8/layout/hierarchy1"/>
    <dgm:cxn modelId="{B3D219F6-DD8B-4F1F-8AC1-7209884EE77E}" type="presOf" srcId="{F6070EB5-CA9E-482B-8F68-0BFF554A542F}" destId="{CBFB9018-3110-4513-9364-A79F7919BA37}" srcOrd="0" destOrd="0" presId="urn:microsoft.com/office/officeart/2005/8/layout/hierarchy1"/>
    <dgm:cxn modelId="{6E0EC15A-1B84-4787-8381-93EE440B82E7}" srcId="{1EBEDABA-1B0B-474A-8D79-058F20D13024}" destId="{F6070EB5-CA9E-482B-8F68-0BFF554A542F}" srcOrd="0" destOrd="0" parTransId="{CDE99A8C-48ED-413F-AC27-60C4D1049CD6}" sibTransId="{C56A8FF2-DFBF-40A2-B007-BECA0B0E408B}"/>
    <dgm:cxn modelId="{3568B672-69AD-4B2A-9FFE-4CA9CD3832F9}" srcId="{E2D391AD-C92D-41AA-A7DF-E60725D4DA63}" destId="{E329DF1E-2959-4207-A636-EE220C22C82E}" srcOrd="0" destOrd="0" parTransId="{8A0F55C6-2739-4A4B-A080-60AC22A40514}" sibTransId="{C2808443-A33C-433A-9B5C-64D46C0702D6}"/>
    <dgm:cxn modelId="{B2F2149E-D08E-4D6E-AC77-88C29D8C93EA}" type="presOf" srcId="{95223A6D-E16A-41D4-B8E0-A3E3822C707D}" destId="{5B228132-567E-492F-A049-E4737F35A82B}" srcOrd="0" destOrd="0" presId="urn:microsoft.com/office/officeart/2005/8/layout/hierarchy1"/>
    <dgm:cxn modelId="{29F618C5-81A7-41A1-9503-04DB4D0929BD}" type="presOf" srcId="{3B9C45FB-4217-478C-93EF-EC9287014F6E}" destId="{1C381413-0BB7-45EB-B5F0-91446351B002}" srcOrd="0" destOrd="0" presId="urn:microsoft.com/office/officeart/2005/8/layout/hierarchy1"/>
    <dgm:cxn modelId="{FBD9053F-78A4-4543-8067-C89018CC3B93}" type="presOf" srcId="{F4E16EFF-6654-4274-A2B3-76B080E0BDEF}" destId="{9F24DDE2-E3D8-43F0-955D-65956286230A}" srcOrd="0" destOrd="0" presId="urn:microsoft.com/office/officeart/2005/8/layout/hierarchy1"/>
    <dgm:cxn modelId="{7A7F9FFE-C893-4F2C-AD8E-9D130A4F81C3}" type="presOf" srcId="{F3F2413F-3B0C-455C-838E-884B8004B465}" destId="{8BA476EF-8756-418C-AC90-AA6E7B62C73A}" srcOrd="0" destOrd="0" presId="urn:microsoft.com/office/officeart/2005/8/layout/hierarchy1"/>
    <dgm:cxn modelId="{E4D3D33A-8337-4908-9BC8-9F45BD7572FF}" srcId="{DFEBA0D9-843B-4078-B9AE-4BD4E4B2D074}" destId="{3B9C45FB-4217-478C-93EF-EC9287014F6E}" srcOrd="1" destOrd="0" parTransId="{F4E16EFF-6654-4274-A2B3-76B080E0BDEF}" sibTransId="{3B28F3C6-AE25-4CBE-9D3A-FC1C9AD895E3}"/>
    <dgm:cxn modelId="{CCBBBD24-4E80-43C8-8423-1EFC9E979BBD}" srcId="{E2D391AD-C92D-41AA-A7DF-E60725D4DA63}" destId="{4C1E1084-32D2-4E02-9EB9-611C3F186991}" srcOrd="2" destOrd="0" parTransId="{0B84DA3A-2CCD-4D2A-81BD-92C57FDD931C}" sibTransId="{5DA6EF31-4C2E-4A81-ABCB-B0B7E4F4FDA8}"/>
    <dgm:cxn modelId="{993EBEC0-A467-4C76-A6AF-794F93400E6E}" type="presOf" srcId="{8BA51818-8BC9-40A5-A4A5-74C86FA542D0}" destId="{6BA9E1A3-2C1F-4B37-A9BD-C040CF0FE2FA}" srcOrd="0" destOrd="0" presId="urn:microsoft.com/office/officeart/2005/8/layout/hierarchy1"/>
    <dgm:cxn modelId="{4FF9EE22-5E33-423D-AD82-BD6518C9435A}" srcId="{F6070EB5-CA9E-482B-8F68-0BFF554A542F}" destId="{DFEBA0D9-843B-4078-B9AE-4BD4E4B2D074}" srcOrd="0" destOrd="0" parTransId="{F3F2413F-3B0C-455C-838E-884B8004B465}" sibTransId="{C084D506-EA08-4627-8E94-0F7293FFF608}"/>
    <dgm:cxn modelId="{B2C67F3E-A1AE-4048-AA5C-4F835A617376}" srcId="{F6070EB5-CA9E-482B-8F68-0BFF554A542F}" destId="{E2D391AD-C92D-41AA-A7DF-E60725D4DA63}" srcOrd="1" destOrd="0" parTransId="{95223A6D-E16A-41D4-B8E0-A3E3822C707D}" sibTransId="{AFC829E9-E9A2-430B-AF7E-17D0059867A4}"/>
    <dgm:cxn modelId="{9CFF6096-81A8-455C-8514-3EB1D2DED49C}" type="presOf" srcId="{DFEBA0D9-843B-4078-B9AE-4BD4E4B2D074}" destId="{0ADF3F88-AACD-497D-BD0F-176984AD5780}" srcOrd="0" destOrd="0" presId="urn:microsoft.com/office/officeart/2005/8/layout/hierarchy1"/>
    <dgm:cxn modelId="{89391AAB-3FF0-401C-B762-8A6A468293B0}" type="presOf" srcId="{E2D391AD-C92D-41AA-A7DF-E60725D4DA63}" destId="{7057BCB0-AEA9-450D-8943-AD3B9A026A05}" srcOrd="0" destOrd="0" presId="urn:microsoft.com/office/officeart/2005/8/layout/hierarchy1"/>
    <dgm:cxn modelId="{D048BE3F-38A9-4567-994F-D8250C812B7F}" type="presOf" srcId="{C6C94278-A74B-49D8-B658-AAF9515E87DE}" destId="{7E68243E-56F6-44E2-AF76-FBCC92CDEE61}" srcOrd="0" destOrd="0" presId="urn:microsoft.com/office/officeart/2005/8/layout/hierarchy1"/>
    <dgm:cxn modelId="{561DF34A-0F58-48F3-AF90-47B5E0B9639F}" srcId="{DFEBA0D9-843B-4078-B9AE-4BD4E4B2D074}" destId="{C6C94278-A74B-49D8-B658-AAF9515E87DE}" srcOrd="0" destOrd="0" parTransId="{8BA51818-8BC9-40A5-A4A5-74C86FA542D0}" sibTransId="{5CD64BB3-F21A-484B-B520-060D36C69E2D}"/>
    <dgm:cxn modelId="{7768AE85-B663-4C99-8883-475AF6F9C6B4}" type="presOf" srcId="{4C1E1084-32D2-4E02-9EB9-611C3F186991}" destId="{C1D4E790-7C1C-4AB1-9E73-6730A1B564D5}" srcOrd="0" destOrd="0" presId="urn:microsoft.com/office/officeart/2005/8/layout/hierarchy1"/>
    <dgm:cxn modelId="{F9D5C0B6-9523-4B49-9E8D-5A75A733C3D0}" type="presOf" srcId="{8BD0C86B-E17E-4772-BE39-92552BAC883B}" destId="{417ECA1B-67D3-4D55-A8BA-2FA6F7FE25F9}" srcOrd="0" destOrd="0" presId="urn:microsoft.com/office/officeart/2005/8/layout/hierarchy1"/>
    <dgm:cxn modelId="{41338789-21A9-4A54-96F4-BEA3C8E2CA02}" type="presOf" srcId="{C726B9EF-8144-4398-953C-FD0DE544213E}" destId="{44B7FD06-DDEE-4374-9FA4-9489C4327114}" srcOrd="0" destOrd="0" presId="urn:microsoft.com/office/officeart/2005/8/layout/hierarchy1"/>
    <dgm:cxn modelId="{8F942632-5F58-40F2-849D-1A05C94D632F}" srcId="{E2D391AD-C92D-41AA-A7DF-E60725D4DA63}" destId="{C726B9EF-8144-4398-953C-FD0DE544213E}" srcOrd="1" destOrd="0" parTransId="{8BD0C86B-E17E-4772-BE39-92552BAC883B}" sibTransId="{3EB5E626-64BB-4DCE-8DF6-97C438A86FFC}"/>
    <dgm:cxn modelId="{E63423C3-5DE6-483C-9EF8-19A44244F376}" type="presOf" srcId="{1EBEDABA-1B0B-474A-8D79-058F20D13024}" destId="{AD76DA09-1E2F-4F55-B28B-AD00E3BFA7DD}" srcOrd="0" destOrd="0" presId="urn:microsoft.com/office/officeart/2005/8/layout/hierarchy1"/>
    <dgm:cxn modelId="{4FE22824-5F38-40D5-A5B9-D4DE90ED5B7C}" type="presOf" srcId="{E329DF1E-2959-4207-A636-EE220C22C82E}" destId="{1FB7DB95-665C-4EF9-873C-7C23D90AA050}" srcOrd="0" destOrd="0" presId="urn:microsoft.com/office/officeart/2005/8/layout/hierarchy1"/>
    <dgm:cxn modelId="{205837F8-0D24-4142-8CFA-B12989BF1B3D}" type="presOf" srcId="{8A0F55C6-2739-4A4B-A080-60AC22A40514}" destId="{DA88A72E-E796-40DF-A129-96DD113948ED}" srcOrd="0" destOrd="0" presId="urn:microsoft.com/office/officeart/2005/8/layout/hierarchy1"/>
    <dgm:cxn modelId="{CC3D645A-D41E-49A3-BA62-0F5E999D70F3}" type="presParOf" srcId="{AD76DA09-1E2F-4F55-B28B-AD00E3BFA7DD}" destId="{985763BB-57B2-4B9D-B9BD-B46E6F11CF5C}" srcOrd="0" destOrd="0" presId="urn:microsoft.com/office/officeart/2005/8/layout/hierarchy1"/>
    <dgm:cxn modelId="{270EF51E-421E-4414-AC7D-53CFE0035A91}" type="presParOf" srcId="{985763BB-57B2-4B9D-B9BD-B46E6F11CF5C}" destId="{9F76A3D3-F325-4BA4-92BD-9951429E96F5}" srcOrd="0" destOrd="0" presId="urn:microsoft.com/office/officeart/2005/8/layout/hierarchy1"/>
    <dgm:cxn modelId="{3E959B39-698E-462C-B44F-BFF097ACEC2E}" type="presParOf" srcId="{9F76A3D3-F325-4BA4-92BD-9951429E96F5}" destId="{D97F7449-B42F-4EC7-8068-B3D0A3A884EE}" srcOrd="0" destOrd="0" presId="urn:microsoft.com/office/officeart/2005/8/layout/hierarchy1"/>
    <dgm:cxn modelId="{37B65436-F33D-417B-8276-8B10E18934A7}" type="presParOf" srcId="{9F76A3D3-F325-4BA4-92BD-9951429E96F5}" destId="{CBFB9018-3110-4513-9364-A79F7919BA37}" srcOrd="1" destOrd="0" presId="urn:microsoft.com/office/officeart/2005/8/layout/hierarchy1"/>
    <dgm:cxn modelId="{A775BDF4-5C90-48AF-BC30-3D378A0D5021}" type="presParOf" srcId="{985763BB-57B2-4B9D-B9BD-B46E6F11CF5C}" destId="{B78794DB-EE55-4E2E-86D1-D9A42465ECE5}" srcOrd="1" destOrd="0" presId="urn:microsoft.com/office/officeart/2005/8/layout/hierarchy1"/>
    <dgm:cxn modelId="{27EE36BC-DA79-4410-B83A-A26868808B02}" type="presParOf" srcId="{B78794DB-EE55-4E2E-86D1-D9A42465ECE5}" destId="{8BA476EF-8756-418C-AC90-AA6E7B62C73A}" srcOrd="0" destOrd="0" presId="urn:microsoft.com/office/officeart/2005/8/layout/hierarchy1"/>
    <dgm:cxn modelId="{257A54A2-B66B-4184-8F1E-D80D6764CFC8}" type="presParOf" srcId="{B78794DB-EE55-4E2E-86D1-D9A42465ECE5}" destId="{782F3D64-87B4-4CC2-BA7E-4283F4F4D153}" srcOrd="1" destOrd="0" presId="urn:microsoft.com/office/officeart/2005/8/layout/hierarchy1"/>
    <dgm:cxn modelId="{C5A4485B-8465-49EF-A35A-4C3856C34F97}" type="presParOf" srcId="{782F3D64-87B4-4CC2-BA7E-4283F4F4D153}" destId="{3F05F8D7-285E-4133-9037-36F9007EBA52}" srcOrd="0" destOrd="0" presId="urn:microsoft.com/office/officeart/2005/8/layout/hierarchy1"/>
    <dgm:cxn modelId="{7181E32F-6915-4963-8D7F-CAC8EEBD7D02}" type="presParOf" srcId="{3F05F8D7-285E-4133-9037-36F9007EBA52}" destId="{4DD9C967-9096-448B-8192-6691729283F8}" srcOrd="0" destOrd="0" presId="urn:microsoft.com/office/officeart/2005/8/layout/hierarchy1"/>
    <dgm:cxn modelId="{54C77815-AAB5-4E7B-9374-4BF0B56DA56D}" type="presParOf" srcId="{3F05F8D7-285E-4133-9037-36F9007EBA52}" destId="{0ADF3F88-AACD-497D-BD0F-176984AD5780}" srcOrd="1" destOrd="0" presId="urn:microsoft.com/office/officeart/2005/8/layout/hierarchy1"/>
    <dgm:cxn modelId="{90354525-C27D-4036-9397-AEEA6ED55DCD}" type="presParOf" srcId="{782F3D64-87B4-4CC2-BA7E-4283F4F4D153}" destId="{57125927-E92F-44DD-B74E-17421194EEB7}" srcOrd="1" destOrd="0" presId="urn:microsoft.com/office/officeart/2005/8/layout/hierarchy1"/>
    <dgm:cxn modelId="{011392CC-7B0D-44CD-B782-D11697E98662}" type="presParOf" srcId="{57125927-E92F-44DD-B74E-17421194EEB7}" destId="{6BA9E1A3-2C1F-4B37-A9BD-C040CF0FE2FA}" srcOrd="0" destOrd="0" presId="urn:microsoft.com/office/officeart/2005/8/layout/hierarchy1"/>
    <dgm:cxn modelId="{1561EDA7-B0E6-47FD-8F21-D176B2471E62}" type="presParOf" srcId="{57125927-E92F-44DD-B74E-17421194EEB7}" destId="{8D8411F8-8C20-49E0-847C-1F7882A6148C}" srcOrd="1" destOrd="0" presId="urn:microsoft.com/office/officeart/2005/8/layout/hierarchy1"/>
    <dgm:cxn modelId="{9B382F09-CED0-4D18-8931-4B4FC3356776}" type="presParOf" srcId="{8D8411F8-8C20-49E0-847C-1F7882A6148C}" destId="{91183C3B-D7CD-4E2C-8944-248B156CDD2A}" srcOrd="0" destOrd="0" presId="urn:microsoft.com/office/officeart/2005/8/layout/hierarchy1"/>
    <dgm:cxn modelId="{1F73C485-2DEA-4FC5-A293-F8252A42B730}" type="presParOf" srcId="{91183C3B-D7CD-4E2C-8944-248B156CDD2A}" destId="{E1097B31-8098-4F3F-9523-8272B9488B83}" srcOrd="0" destOrd="0" presId="urn:microsoft.com/office/officeart/2005/8/layout/hierarchy1"/>
    <dgm:cxn modelId="{F2A7A4EC-0D65-4BF3-961A-3BC5A39F6AAE}" type="presParOf" srcId="{91183C3B-D7CD-4E2C-8944-248B156CDD2A}" destId="{7E68243E-56F6-44E2-AF76-FBCC92CDEE61}" srcOrd="1" destOrd="0" presId="urn:microsoft.com/office/officeart/2005/8/layout/hierarchy1"/>
    <dgm:cxn modelId="{18CF0384-DE52-4C89-9E80-99B62F2EF669}" type="presParOf" srcId="{8D8411F8-8C20-49E0-847C-1F7882A6148C}" destId="{C2BE8461-7ABC-4B86-9BD1-F55598041E81}" srcOrd="1" destOrd="0" presId="urn:microsoft.com/office/officeart/2005/8/layout/hierarchy1"/>
    <dgm:cxn modelId="{D72138D4-B5EC-4DF4-BB66-025752CAEE6D}" type="presParOf" srcId="{57125927-E92F-44DD-B74E-17421194EEB7}" destId="{9F24DDE2-E3D8-43F0-955D-65956286230A}" srcOrd="2" destOrd="0" presId="urn:microsoft.com/office/officeart/2005/8/layout/hierarchy1"/>
    <dgm:cxn modelId="{A6724EFB-83A8-458D-AE7F-F1FEA1A7A121}" type="presParOf" srcId="{57125927-E92F-44DD-B74E-17421194EEB7}" destId="{783AA6AB-0080-42BE-A98D-A18FA6683AD4}" srcOrd="3" destOrd="0" presId="urn:microsoft.com/office/officeart/2005/8/layout/hierarchy1"/>
    <dgm:cxn modelId="{8423DED3-F13E-48A8-B30E-5263A45200BC}" type="presParOf" srcId="{783AA6AB-0080-42BE-A98D-A18FA6683AD4}" destId="{21A5D643-13A2-4C55-B021-6BFF4056DF22}" srcOrd="0" destOrd="0" presId="urn:microsoft.com/office/officeart/2005/8/layout/hierarchy1"/>
    <dgm:cxn modelId="{1C1BDBC0-6B4C-4697-80B0-41E37CE76BFE}" type="presParOf" srcId="{21A5D643-13A2-4C55-B021-6BFF4056DF22}" destId="{0BE19EA3-3FC3-441C-8876-3D1A23CC6388}" srcOrd="0" destOrd="0" presId="urn:microsoft.com/office/officeart/2005/8/layout/hierarchy1"/>
    <dgm:cxn modelId="{14336236-A2EF-469E-9848-76034670503F}" type="presParOf" srcId="{21A5D643-13A2-4C55-B021-6BFF4056DF22}" destId="{1C381413-0BB7-45EB-B5F0-91446351B002}" srcOrd="1" destOrd="0" presId="urn:microsoft.com/office/officeart/2005/8/layout/hierarchy1"/>
    <dgm:cxn modelId="{424CF12D-F818-4E47-B38E-FEBB73D8E3F3}" type="presParOf" srcId="{783AA6AB-0080-42BE-A98D-A18FA6683AD4}" destId="{484D8CE9-E54A-4891-B421-D100C4BD0348}" srcOrd="1" destOrd="0" presId="urn:microsoft.com/office/officeart/2005/8/layout/hierarchy1"/>
    <dgm:cxn modelId="{FD064BDC-B48B-438B-A543-02414DAEEFBF}" type="presParOf" srcId="{B78794DB-EE55-4E2E-86D1-D9A42465ECE5}" destId="{5B228132-567E-492F-A049-E4737F35A82B}" srcOrd="2" destOrd="0" presId="urn:microsoft.com/office/officeart/2005/8/layout/hierarchy1"/>
    <dgm:cxn modelId="{8A0D6A08-028B-4040-B00C-E3CD88B39A2E}" type="presParOf" srcId="{B78794DB-EE55-4E2E-86D1-D9A42465ECE5}" destId="{0C1F2283-54FA-4B97-97AF-A2C3E89FF458}" srcOrd="3" destOrd="0" presId="urn:microsoft.com/office/officeart/2005/8/layout/hierarchy1"/>
    <dgm:cxn modelId="{202622B9-D3B6-41C9-89D4-95BBD61843E0}" type="presParOf" srcId="{0C1F2283-54FA-4B97-97AF-A2C3E89FF458}" destId="{0892D98C-11B3-4D73-8901-91132BD943F0}" srcOrd="0" destOrd="0" presId="urn:microsoft.com/office/officeart/2005/8/layout/hierarchy1"/>
    <dgm:cxn modelId="{6FF8B441-8121-4DB4-BADA-CDC88449F8EB}" type="presParOf" srcId="{0892D98C-11B3-4D73-8901-91132BD943F0}" destId="{48908122-BFE2-4D2C-AF4B-A86E63A055E1}" srcOrd="0" destOrd="0" presId="urn:microsoft.com/office/officeart/2005/8/layout/hierarchy1"/>
    <dgm:cxn modelId="{D3989038-A27F-46D1-8835-7B4D06F80794}" type="presParOf" srcId="{0892D98C-11B3-4D73-8901-91132BD943F0}" destId="{7057BCB0-AEA9-450D-8943-AD3B9A026A05}" srcOrd="1" destOrd="0" presId="urn:microsoft.com/office/officeart/2005/8/layout/hierarchy1"/>
    <dgm:cxn modelId="{3AC07D5D-8D26-4D55-ACCD-B2B1BEF904C9}" type="presParOf" srcId="{0C1F2283-54FA-4B97-97AF-A2C3E89FF458}" destId="{67426183-6E25-4C93-B732-B73AD94BFA94}" srcOrd="1" destOrd="0" presId="urn:microsoft.com/office/officeart/2005/8/layout/hierarchy1"/>
    <dgm:cxn modelId="{7893AB95-F1FF-44B0-A8A5-8D744FD022A6}" type="presParOf" srcId="{67426183-6E25-4C93-B732-B73AD94BFA94}" destId="{DA88A72E-E796-40DF-A129-96DD113948ED}" srcOrd="0" destOrd="0" presId="urn:microsoft.com/office/officeart/2005/8/layout/hierarchy1"/>
    <dgm:cxn modelId="{9632434A-4039-4E32-B9DE-F43E56D6E3E1}" type="presParOf" srcId="{67426183-6E25-4C93-B732-B73AD94BFA94}" destId="{B20DF3FC-F13B-441D-89C9-38374923C06E}" srcOrd="1" destOrd="0" presId="urn:microsoft.com/office/officeart/2005/8/layout/hierarchy1"/>
    <dgm:cxn modelId="{01243FD0-24EB-4CB7-8260-4A59360783FE}" type="presParOf" srcId="{B20DF3FC-F13B-441D-89C9-38374923C06E}" destId="{962199B9-2598-41B1-ADC4-37974F42C7BE}" srcOrd="0" destOrd="0" presId="urn:microsoft.com/office/officeart/2005/8/layout/hierarchy1"/>
    <dgm:cxn modelId="{0E93F4E2-5858-4AB9-A5F0-8807760A99CF}" type="presParOf" srcId="{962199B9-2598-41B1-ADC4-37974F42C7BE}" destId="{D1F3E1C0-BED8-447B-AF79-5B1746B757B3}" srcOrd="0" destOrd="0" presId="urn:microsoft.com/office/officeart/2005/8/layout/hierarchy1"/>
    <dgm:cxn modelId="{EABA1226-BD54-4157-BAFD-6BC9BA98F700}" type="presParOf" srcId="{962199B9-2598-41B1-ADC4-37974F42C7BE}" destId="{1FB7DB95-665C-4EF9-873C-7C23D90AA050}" srcOrd="1" destOrd="0" presId="urn:microsoft.com/office/officeart/2005/8/layout/hierarchy1"/>
    <dgm:cxn modelId="{4F392E8B-DE6E-4B4D-B347-822B395A48DA}" type="presParOf" srcId="{B20DF3FC-F13B-441D-89C9-38374923C06E}" destId="{57EEF29E-1C23-4674-872D-B772E7D32570}" srcOrd="1" destOrd="0" presId="urn:microsoft.com/office/officeart/2005/8/layout/hierarchy1"/>
    <dgm:cxn modelId="{FE6A3E72-CF8B-44C5-9A03-822613C49A14}" type="presParOf" srcId="{67426183-6E25-4C93-B732-B73AD94BFA94}" destId="{417ECA1B-67D3-4D55-A8BA-2FA6F7FE25F9}" srcOrd="2" destOrd="0" presId="urn:microsoft.com/office/officeart/2005/8/layout/hierarchy1"/>
    <dgm:cxn modelId="{79D613FA-5FA7-4BE9-975D-DD3E3EFC3BEC}" type="presParOf" srcId="{67426183-6E25-4C93-B732-B73AD94BFA94}" destId="{70300511-FEEB-47D8-9E9E-31871AB4A855}" srcOrd="3" destOrd="0" presId="urn:microsoft.com/office/officeart/2005/8/layout/hierarchy1"/>
    <dgm:cxn modelId="{40DCEDCC-97C1-454D-81EF-AF6ECF1E5F9A}" type="presParOf" srcId="{70300511-FEEB-47D8-9E9E-31871AB4A855}" destId="{081516BC-45FE-4E16-9BC3-20BE5FE2B64F}" srcOrd="0" destOrd="0" presId="urn:microsoft.com/office/officeart/2005/8/layout/hierarchy1"/>
    <dgm:cxn modelId="{A7273523-294B-4E56-9606-B0FE95058BDC}" type="presParOf" srcId="{081516BC-45FE-4E16-9BC3-20BE5FE2B64F}" destId="{F2152E96-8FCA-4C19-8950-C9F922A0ECD3}" srcOrd="0" destOrd="0" presId="urn:microsoft.com/office/officeart/2005/8/layout/hierarchy1"/>
    <dgm:cxn modelId="{7D4B4CCF-59B0-436D-AC8C-BCBAE026A1CB}" type="presParOf" srcId="{081516BC-45FE-4E16-9BC3-20BE5FE2B64F}" destId="{44B7FD06-DDEE-4374-9FA4-9489C4327114}" srcOrd="1" destOrd="0" presId="urn:microsoft.com/office/officeart/2005/8/layout/hierarchy1"/>
    <dgm:cxn modelId="{5F46304C-8F37-4E7A-8131-8A515085ADFB}" type="presParOf" srcId="{70300511-FEEB-47D8-9E9E-31871AB4A855}" destId="{1C30F39E-CB47-43AE-8EBB-6D24822BAE99}" srcOrd="1" destOrd="0" presId="urn:microsoft.com/office/officeart/2005/8/layout/hierarchy1"/>
    <dgm:cxn modelId="{A9064024-6072-42ED-B03C-E30AB257604B}" type="presParOf" srcId="{67426183-6E25-4C93-B732-B73AD94BFA94}" destId="{D8EF42FC-9A92-4FF1-884A-F46F6EE1F144}" srcOrd="4" destOrd="0" presId="urn:microsoft.com/office/officeart/2005/8/layout/hierarchy1"/>
    <dgm:cxn modelId="{85849B38-8271-4E87-8A50-A9702191E629}" type="presParOf" srcId="{67426183-6E25-4C93-B732-B73AD94BFA94}" destId="{C82338FD-40CD-4305-A0C1-873AC8F6641B}" srcOrd="5" destOrd="0" presId="urn:microsoft.com/office/officeart/2005/8/layout/hierarchy1"/>
    <dgm:cxn modelId="{AFA37048-B4B1-426E-847A-5F7316FC584C}" type="presParOf" srcId="{C82338FD-40CD-4305-A0C1-873AC8F6641B}" destId="{BE602EB1-1669-4E27-89F9-459DFF0556EF}" srcOrd="0" destOrd="0" presId="urn:microsoft.com/office/officeart/2005/8/layout/hierarchy1"/>
    <dgm:cxn modelId="{6FCF2D2B-DDBC-4E38-962D-4B1335464A6F}" type="presParOf" srcId="{BE602EB1-1669-4E27-89F9-459DFF0556EF}" destId="{E5F66BAD-7E69-4467-BCB8-0D926C02BD06}" srcOrd="0" destOrd="0" presId="urn:microsoft.com/office/officeart/2005/8/layout/hierarchy1"/>
    <dgm:cxn modelId="{1760FB7B-2306-4D04-B140-ED01A8FADE7C}" type="presParOf" srcId="{BE602EB1-1669-4E27-89F9-459DFF0556EF}" destId="{C1D4E790-7C1C-4AB1-9E73-6730A1B564D5}" srcOrd="1" destOrd="0" presId="urn:microsoft.com/office/officeart/2005/8/layout/hierarchy1"/>
    <dgm:cxn modelId="{52971FE8-5B33-4CF6-BB1A-8C9DFCFF6B34}" type="presParOf" srcId="{C82338FD-40CD-4305-A0C1-873AC8F6641B}" destId="{5E2ACDEA-C6A1-4230-9E6C-C5A42865E16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BEDABA-1B0B-474A-8D79-058F20D1302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th-TH"/>
        </a:p>
      </dgm:t>
    </dgm:pt>
    <dgm:pt modelId="{F6070EB5-CA9E-482B-8F68-0BFF554A542F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th-TH" sz="3200" b="1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ลักษณะสำคัญขององค์การ</a:t>
          </a:r>
          <a:endParaRPr lang="th-TH" sz="3200" b="1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CDE99A8C-48ED-413F-AC27-60C4D1049CD6}" type="parTrans" cxnId="{6E0EC15A-1B84-4787-8381-93EE440B82E7}">
      <dgm:prSet/>
      <dgm:spPr/>
      <dgm:t>
        <a:bodyPr/>
        <a:lstStyle/>
        <a:p>
          <a:endParaRPr lang="th-TH"/>
        </a:p>
      </dgm:t>
    </dgm:pt>
    <dgm:pt modelId="{C56A8FF2-DFBF-40A2-B007-BECA0B0E408B}" type="sibTrans" cxnId="{6E0EC15A-1B84-4787-8381-93EE440B82E7}">
      <dgm:prSet/>
      <dgm:spPr/>
      <dgm:t>
        <a:bodyPr/>
        <a:lstStyle/>
        <a:p>
          <a:endParaRPr lang="th-TH"/>
        </a:p>
      </dgm:t>
    </dgm:pt>
    <dgm:pt modelId="{DFEBA0D9-843B-4078-B9AE-4BD4E4B2D074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th-TH" sz="2800" b="1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๑. ลักษณะองค์การ</a:t>
          </a:r>
          <a:endParaRPr lang="th-TH" sz="2800" b="1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F3F2413F-3B0C-455C-838E-884B8004B465}" type="parTrans" cxnId="{4FF9EE22-5E33-423D-AD82-BD6518C9435A}">
      <dgm:prSet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th-TH"/>
        </a:p>
      </dgm:t>
    </dgm:pt>
    <dgm:pt modelId="{C084D506-EA08-4627-8E94-0F7293FFF608}" type="sibTrans" cxnId="{4FF9EE22-5E33-423D-AD82-BD6518C9435A}">
      <dgm:prSet/>
      <dgm:spPr/>
      <dgm:t>
        <a:bodyPr/>
        <a:lstStyle/>
        <a:p>
          <a:endParaRPr lang="th-TH"/>
        </a:p>
      </dgm:t>
    </dgm:pt>
    <dgm:pt modelId="{E329DF1E-2959-4207-A636-EE220C22C82E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th-TH" sz="24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ก. สภาพแวดล้อมด้านการแข่งขัน</a:t>
          </a:r>
          <a:endParaRPr lang="th-TH" sz="24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8A0F55C6-2739-4A4B-A080-60AC22A40514}" type="parTrans" cxnId="{3568B672-69AD-4B2A-9FFE-4CA9CD3832F9}">
      <dgm:prSet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th-TH"/>
        </a:p>
      </dgm:t>
    </dgm:pt>
    <dgm:pt modelId="{C2808443-A33C-433A-9B5C-64D46C0702D6}" type="sibTrans" cxnId="{3568B672-69AD-4B2A-9FFE-4CA9CD3832F9}">
      <dgm:prSet/>
      <dgm:spPr/>
      <dgm:t>
        <a:bodyPr/>
        <a:lstStyle/>
        <a:p>
          <a:endParaRPr lang="th-TH"/>
        </a:p>
      </dgm:t>
    </dgm:pt>
    <dgm:pt modelId="{C726B9EF-8144-4398-953C-FD0DE544213E}">
      <dgm:prSet phldrT="[Text]" custT="1"/>
      <dgm:spPr/>
      <dgm:t>
        <a:bodyPr/>
        <a:lstStyle/>
        <a:p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ข. </a:t>
          </a:r>
          <a:br>
            <a:rPr lang="th-TH" sz="2400" dirty="0" smtClean="0">
              <a:latin typeface="TH SarabunPSK" pitchFamily="34" charset="-34"/>
              <a:cs typeface="TH SarabunPSK" pitchFamily="34" charset="-34"/>
            </a:rPr>
          </a:br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บริบท</a:t>
          </a:r>
          <a:br>
            <a:rPr lang="th-TH" sz="2400" dirty="0" smtClean="0">
              <a:latin typeface="TH SarabunPSK" pitchFamily="34" charset="-34"/>
              <a:cs typeface="TH SarabunPSK" pitchFamily="34" charset="-34"/>
            </a:rPr>
          </a:br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เชิงยุทธศาสตร์</a:t>
          </a:r>
          <a:endParaRPr lang="th-TH" sz="2400" dirty="0">
            <a:latin typeface="TH SarabunPSK" pitchFamily="34" charset="-34"/>
            <a:cs typeface="TH SarabunPSK" pitchFamily="34" charset="-34"/>
          </a:endParaRPr>
        </a:p>
      </dgm:t>
    </dgm:pt>
    <dgm:pt modelId="{8BD0C86B-E17E-4772-BE39-92552BAC883B}" type="parTrans" cxnId="{8F942632-5F58-40F2-849D-1A05C94D632F}">
      <dgm:prSet/>
      <dgm:spPr/>
      <dgm:t>
        <a:bodyPr/>
        <a:lstStyle/>
        <a:p>
          <a:endParaRPr lang="th-TH"/>
        </a:p>
      </dgm:t>
    </dgm:pt>
    <dgm:pt modelId="{3EB5E626-64BB-4DCE-8DF6-97C438A86FFC}" type="sibTrans" cxnId="{8F942632-5F58-40F2-849D-1A05C94D632F}">
      <dgm:prSet/>
      <dgm:spPr/>
      <dgm:t>
        <a:bodyPr/>
        <a:lstStyle/>
        <a:p>
          <a:endParaRPr lang="th-TH"/>
        </a:p>
      </dgm:t>
    </dgm:pt>
    <dgm:pt modelId="{E2D391AD-C92D-41AA-A7DF-E60725D4DA63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th-TH" sz="2800" b="1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๒. สภาวการณ์ขององค์การ</a:t>
          </a:r>
          <a:endParaRPr lang="th-TH" sz="2800" b="1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95223A6D-E16A-41D4-B8E0-A3E3822C707D}" type="parTrans" cxnId="{B2C67F3E-A1AE-4048-AA5C-4F835A617376}">
      <dgm:prSet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th-TH"/>
        </a:p>
      </dgm:t>
    </dgm:pt>
    <dgm:pt modelId="{AFC829E9-E9A2-430B-AF7E-17D0059867A4}" type="sibTrans" cxnId="{B2C67F3E-A1AE-4048-AA5C-4F835A617376}">
      <dgm:prSet/>
      <dgm:spPr/>
      <dgm:t>
        <a:bodyPr/>
        <a:lstStyle/>
        <a:p>
          <a:endParaRPr lang="th-TH"/>
        </a:p>
      </dgm:t>
    </dgm:pt>
    <dgm:pt modelId="{C6C94278-A74B-49D8-B658-AAF9515E87DE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th-TH" sz="24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ก. สภาพแวดล้อมของส่วนราชการ</a:t>
          </a:r>
          <a:endParaRPr lang="th-TH" sz="24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8BA51818-8BC9-40A5-A4A5-74C86FA542D0}" type="parTrans" cxnId="{561DF34A-0F58-48F3-AF90-47B5E0B9639F}">
      <dgm:prSet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th-TH"/>
        </a:p>
      </dgm:t>
    </dgm:pt>
    <dgm:pt modelId="{5CD64BB3-F21A-484B-B520-060D36C69E2D}" type="sibTrans" cxnId="{561DF34A-0F58-48F3-AF90-47B5E0B9639F}">
      <dgm:prSet/>
      <dgm:spPr/>
      <dgm:t>
        <a:bodyPr/>
        <a:lstStyle/>
        <a:p>
          <a:endParaRPr lang="th-TH"/>
        </a:p>
      </dgm:t>
    </dgm:pt>
    <dgm:pt modelId="{3B9C45FB-4217-478C-93EF-EC9287014F6E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th-TH" sz="24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ข. ความสัมพันธ์ระดับองค์การ</a:t>
          </a:r>
          <a:endParaRPr lang="th-TH" sz="24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F4E16EFF-6654-4274-A2B3-76B080E0BDEF}" type="parTrans" cxnId="{E4D3D33A-8337-4908-9BC8-9F45BD7572FF}">
      <dgm:prSet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th-TH"/>
        </a:p>
      </dgm:t>
    </dgm:pt>
    <dgm:pt modelId="{3B28F3C6-AE25-4CBE-9D3A-FC1C9AD895E3}" type="sibTrans" cxnId="{E4D3D33A-8337-4908-9BC8-9F45BD7572FF}">
      <dgm:prSet/>
      <dgm:spPr/>
      <dgm:t>
        <a:bodyPr/>
        <a:lstStyle/>
        <a:p>
          <a:endParaRPr lang="th-TH"/>
        </a:p>
      </dgm:t>
    </dgm:pt>
    <dgm:pt modelId="{4C1E1084-32D2-4E02-9EB9-611C3F186991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th-TH" sz="24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ค. </a:t>
          </a:r>
          <a:br>
            <a:rPr lang="th-TH" sz="24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24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ระบบการปรับปรุงผล</a:t>
          </a:r>
          <a:br>
            <a:rPr lang="th-TH" sz="24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24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การดำเนินงาน</a:t>
          </a:r>
          <a:endParaRPr lang="th-TH" sz="24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0B84DA3A-2CCD-4D2A-81BD-92C57FDD931C}" type="parTrans" cxnId="{CCBBBD24-4E80-43C8-8423-1EFC9E979BBD}">
      <dgm:prSet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th-TH"/>
        </a:p>
      </dgm:t>
    </dgm:pt>
    <dgm:pt modelId="{5DA6EF31-4C2E-4A81-ABCB-B0B7E4F4FDA8}" type="sibTrans" cxnId="{CCBBBD24-4E80-43C8-8423-1EFC9E979BBD}">
      <dgm:prSet/>
      <dgm:spPr/>
      <dgm:t>
        <a:bodyPr/>
        <a:lstStyle/>
        <a:p>
          <a:endParaRPr lang="th-TH"/>
        </a:p>
      </dgm:t>
    </dgm:pt>
    <dgm:pt modelId="{AD76DA09-1E2F-4F55-B28B-AD00E3BFA7DD}" type="pres">
      <dgm:prSet presAssocID="{1EBEDABA-1B0B-474A-8D79-058F20D1302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985763BB-57B2-4B9D-B9BD-B46E6F11CF5C}" type="pres">
      <dgm:prSet presAssocID="{F6070EB5-CA9E-482B-8F68-0BFF554A542F}" presName="hierRoot1" presStyleCnt="0"/>
      <dgm:spPr/>
    </dgm:pt>
    <dgm:pt modelId="{9F76A3D3-F325-4BA4-92BD-9951429E96F5}" type="pres">
      <dgm:prSet presAssocID="{F6070EB5-CA9E-482B-8F68-0BFF554A542F}" presName="composite" presStyleCnt="0"/>
      <dgm:spPr/>
    </dgm:pt>
    <dgm:pt modelId="{D97F7449-B42F-4EC7-8068-B3D0A3A884EE}" type="pres">
      <dgm:prSet presAssocID="{F6070EB5-CA9E-482B-8F68-0BFF554A542F}" presName="background" presStyleLbl="node0" presStyleIdx="0" presStyleCn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</dgm:pt>
    <dgm:pt modelId="{CBFB9018-3110-4513-9364-A79F7919BA37}" type="pres">
      <dgm:prSet presAssocID="{F6070EB5-CA9E-482B-8F68-0BFF554A542F}" presName="text" presStyleLbl="fgAcc0" presStyleIdx="0" presStyleCnt="1" custScaleX="277046" custLinFactY="-10472" custLinFactNeighborX="14682" custLinFactNeighborY="-1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78794DB-EE55-4E2E-86D1-D9A42465ECE5}" type="pres">
      <dgm:prSet presAssocID="{F6070EB5-CA9E-482B-8F68-0BFF554A542F}" presName="hierChild2" presStyleCnt="0"/>
      <dgm:spPr/>
    </dgm:pt>
    <dgm:pt modelId="{8BA476EF-8756-418C-AC90-AA6E7B62C73A}" type="pres">
      <dgm:prSet presAssocID="{F3F2413F-3B0C-455C-838E-884B8004B465}" presName="Name10" presStyleLbl="parChTrans1D2" presStyleIdx="0" presStyleCnt="2"/>
      <dgm:spPr/>
      <dgm:t>
        <a:bodyPr/>
        <a:lstStyle/>
        <a:p>
          <a:endParaRPr lang="th-TH"/>
        </a:p>
      </dgm:t>
    </dgm:pt>
    <dgm:pt modelId="{782F3D64-87B4-4CC2-BA7E-4283F4F4D153}" type="pres">
      <dgm:prSet presAssocID="{DFEBA0D9-843B-4078-B9AE-4BD4E4B2D074}" presName="hierRoot2" presStyleCnt="0"/>
      <dgm:spPr/>
    </dgm:pt>
    <dgm:pt modelId="{3F05F8D7-285E-4133-9037-36F9007EBA52}" type="pres">
      <dgm:prSet presAssocID="{DFEBA0D9-843B-4078-B9AE-4BD4E4B2D074}" presName="composite2" presStyleCnt="0"/>
      <dgm:spPr/>
    </dgm:pt>
    <dgm:pt modelId="{4DD9C967-9096-448B-8192-6691729283F8}" type="pres">
      <dgm:prSet presAssocID="{DFEBA0D9-843B-4078-B9AE-4BD4E4B2D074}" presName="background2" presStyleLbl="node2" presStyleIdx="0" presStyleCnt="2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</dgm:pt>
    <dgm:pt modelId="{0ADF3F88-AACD-497D-BD0F-176984AD5780}" type="pres">
      <dgm:prSet presAssocID="{DFEBA0D9-843B-4078-B9AE-4BD4E4B2D074}" presName="text2" presStyleLbl="fgAcc2" presStyleIdx="0" presStyleCnt="2" custScaleX="172454" custLinFactNeighborX="-471" custLinFactNeighborY="-6402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7125927-E92F-44DD-B74E-17421194EEB7}" type="pres">
      <dgm:prSet presAssocID="{DFEBA0D9-843B-4078-B9AE-4BD4E4B2D074}" presName="hierChild3" presStyleCnt="0"/>
      <dgm:spPr/>
    </dgm:pt>
    <dgm:pt modelId="{6BA9E1A3-2C1F-4B37-A9BD-C040CF0FE2FA}" type="pres">
      <dgm:prSet presAssocID="{8BA51818-8BC9-40A5-A4A5-74C86FA542D0}" presName="Name17" presStyleLbl="parChTrans1D3" presStyleIdx="0" presStyleCnt="5"/>
      <dgm:spPr/>
      <dgm:t>
        <a:bodyPr/>
        <a:lstStyle/>
        <a:p>
          <a:endParaRPr lang="th-TH"/>
        </a:p>
      </dgm:t>
    </dgm:pt>
    <dgm:pt modelId="{8D8411F8-8C20-49E0-847C-1F7882A6148C}" type="pres">
      <dgm:prSet presAssocID="{C6C94278-A74B-49D8-B658-AAF9515E87DE}" presName="hierRoot3" presStyleCnt="0"/>
      <dgm:spPr/>
    </dgm:pt>
    <dgm:pt modelId="{91183C3B-D7CD-4E2C-8944-248B156CDD2A}" type="pres">
      <dgm:prSet presAssocID="{C6C94278-A74B-49D8-B658-AAF9515E87DE}" presName="composite3" presStyleCnt="0"/>
      <dgm:spPr/>
    </dgm:pt>
    <dgm:pt modelId="{E1097B31-8098-4F3F-9523-8272B9488B83}" type="pres">
      <dgm:prSet presAssocID="{C6C94278-A74B-49D8-B658-AAF9515E87DE}" presName="background3" presStyleLbl="node3" presStyleIdx="0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</dgm:pt>
    <dgm:pt modelId="{7E68243E-56F6-44E2-AF76-FBCC92CDEE61}" type="pres">
      <dgm:prSet presAssocID="{C6C94278-A74B-49D8-B658-AAF9515E87DE}" presName="text3" presStyleLbl="fgAcc3" presStyleIdx="0" presStyleCnt="5" custScaleY="136332" custLinFactNeighborX="6410" custLinFactNeighborY="-3881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C2BE8461-7ABC-4B86-9BD1-F55598041E81}" type="pres">
      <dgm:prSet presAssocID="{C6C94278-A74B-49D8-B658-AAF9515E87DE}" presName="hierChild4" presStyleCnt="0"/>
      <dgm:spPr/>
    </dgm:pt>
    <dgm:pt modelId="{9F24DDE2-E3D8-43F0-955D-65956286230A}" type="pres">
      <dgm:prSet presAssocID="{F4E16EFF-6654-4274-A2B3-76B080E0BDEF}" presName="Name17" presStyleLbl="parChTrans1D3" presStyleIdx="1" presStyleCnt="5"/>
      <dgm:spPr/>
      <dgm:t>
        <a:bodyPr/>
        <a:lstStyle/>
        <a:p>
          <a:endParaRPr lang="th-TH"/>
        </a:p>
      </dgm:t>
    </dgm:pt>
    <dgm:pt modelId="{783AA6AB-0080-42BE-A98D-A18FA6683AD4}" type="pres">
      <dgm:prSet presAssocID="{3B9C45FB-4217-478C-93EF-EC9287014F6E}" presName="hierRoot3" presStyleCnt="0"/>
      <dgm:spPr/>
    </dgm:pt>
    <dgm:pt modelId="{21A5D643-13A2-4C55-B021-6BFF4056DF22}" type="pres">
      <dgm:prSet presAssocID="{3B9C45FB-4217-478C-93EF-EC9287014F6E}" presName="composite3" presStyleCnt="0"/>
      <dgm:spPr/>
    </dgm:pt>
    <dgm:pt modelId="{0BE19EA3-3FC3-441C-8876-3D1A23CC6388}" type="pres">
      <dgm:prSet presAssocID="{3B9C45FB-4217-478C-93EF-EC9287014F6E}" presName="background3" presStyleLbl="node3" presStyleIdx="1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</dgm:pt>
    <dgm:pt modelId="{1C381413-0BB7-45EB-B5F0-91446351B002}" type="pres">
      <dgm:prSet presAssocID="{3B9C45FB-4217-478C-93EF-EC9287014F6E}" presName="text3" presStyleLbl="fgAcc3" presStyleIdx="1" presStyleCnt="5" custScaleY="136332" custLinFactNeighborX="6410" custLinFactNeighborY="-3881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484D8CE9-E54A-4891-B421-D100C4BD0348}" type="pres">
      <dgm:prSet presAssocID="{3B9C45FB-4217-478C-93EF-EC9287014F6E}" presName="hierChild4" presStyleCnt="0"/>
      <dgm:spPr/>
    </dgm:pt>
    <dgm:pt modelId="{5B228132-567E-492F-A049-E4737F35A82B}" type="pres">
      <dgm:prSet presAssocID="{95223A6D-E16A-41D4-B8E0-A3E3822C707D}" presName="Name10" presStyleLbl="parChTrans1D2" presStyleIdx="1" presStyleCnt="2"/>
      <dgm:spPr/>
      <dgm:t>
        <a:bodyPr/>
        <a:lstStyle/>
        <a:p>
          <a:endParaRPr lang="th-TH"/>
        </a:p>
      </dgm:t>
    </dgm:pt>
    <dgm:pt modelId="{0C1F2283-54FA-4B97-97AF-A2C3E89FF458}" type="pres">
      <dgm:prSet presAssocID="{E2D391AD-C92D-41AA-A7DF-E60725D4DA63}" presName="hierRoot2" presStyleCnt="0"/>
      <dgm:spPr/>
    </dgm:pt>
    <dgm:pt modelId="{0892D98C-11B3-4D73-8901-91132BD943F0}" type="pres">
      <dgm:prSet presAssocID="{E2D391AD-C92D-41AA-A7DF-E60725D4DA63}" presName="composite2" presStyleCnt="0"/>
      <dgm:spPr/>
    </dgm:pt>
    <dgm:pt modelId="{48908122-BFE2-4D2C-AF4B-A86E63A055E1}" type="pres">
      <dgm:prSet presAssocID="{E2D391AD-C92D-41AA-A7DF-E60725D4DA63}" presName="background2" presStyleLbl="node2" presStyleIdx="1" presStyleCnt="2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</dgm:pt>
    <dgm:pt modelId="{7057BCB0-AEA9-450D-8943-AD3B9A026A05}" type="pres">
      <dgm:prSet presAssocID="{E2D391AD-C92D-41AA-A7DF-E60725D4DA63}" presName="text2" presStyleLbl="fgAcc2" presStyleIdx="1" presStyleCnt="2" custScaleX="227345" custLinFactNeighborX="-471" custLinFactNeighborY="-6402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67426183-6E25-4C93-B732-B73AD94BFA94}" type="pres">
      <dgm:prSet presAssocID="{E2D391AD-C92D-41AA-A7DF-E60725D4DA63}" presName="hierChild3" presStyleCnt="0"/>
      <dgm:spPr/>
    </dgm:pt>
    <dgm:pt modelId="{DA88A72E-E796-40DF-A129-96DD113948ED}" type="pres">
      <dgm:prSet presAssocID="{8A0F55C6-2739-4A4B-A080-60AC22A40514}" presName="Name17" presStyleLbl="parChTrans1D3" presStyleIdx="2" presStyleCnt="5"/>
      <dgm:spPr/>
      <dgm:t>
        <a:bodyPr/>
        <a:lstStyle/>
        <a:p>
          <a:endParaRPr lang="th-TH"/>
        </a:p>
      </dgm:t>
    </dgm:pt>
    <dgm:pt modelId="{B20DF3FC-F13B-441D-89C9-38374923C06E}" type="pres">
      <dgm:prSet presAssocID="{E329DF1E-2959-4207-A636-EE220C22C82E}" presName="hierRoot3" presStyleCnt="0"/>
      <dgm:spPr/>
    </dgm:pt>
    <dgm:pt modelId="{962199B9-2598-41B1-ADC4-37974F42C7BE}" type="pres">
      <dgm:prSet presAssocID="{E329DF1E-2959-4207-A636-EE220C22C82E}" presName="composite3" presStyleCnt="0"/>
      <dgm:spPr/>
    </dgm:pt>
    <dgm:pt modelId="{D1F3E1C0-BED8-447B-AF79-5B1746B757B3}" type="pres">
      <dgm:prSet presAssocID="{E329DF1E-2959-4207-A636-EE220C22C82E}" presName="background3" presStyleLbl="node3" presStyleIdx="2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</dgm:pt>
    <dgm:pt modelId="{1FB7DB95-665C-4EF9-873C-7C23D90AA050}" type="pres">
      <dgm:prSet presAssocID="{E329DF1E-2959-4207-A636-EE220C22C82E}" presName="text3" presStyleLbl="fgAcc3" presStyleIdx="2" presStyleCnt="5" custScaleY="136332" custLinFactNeighborX="6410" custLinFactNeighborY="-3881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7EEF29E-1C23-4674-872D-B772E7D32570}" type="pres">
      <dgm:prSet presAssocID="{E329DF1E-2959-4207-A636-EE220C22C82E}" presName="hierChild4" presStyleCnt="0"/>
      <dgm:spPr/>
    </dgm:pt>
    <dgm:pt modelId="{417ECA1B-67D3-4D55-A8BA-2FA6F7FE25F9}" type="pres">
      <dgm:prSet presAssocID="{8BD0C86B-E17E-4772-BE39-92552BAC883B}" presName="Name17" presStyleLbl="parChTrans1D3" presStyleIdx="3" presStyleCnt="5"/>
      <dgm:spPr/>
      <dgm:t>
        <a:bodyPr/>
        <a:lstStyle/>
        <a:p>
          <a:endParaRPr lang="th-TH"/>
        </a:p>
      </dgm:t>
    </dgm:pt>
    <dgm:pt modelId="{70300511-FEEB-47D8-9E9E-31871AB4A855}" type="pres">
      <dgm:prSet presAssocID="{C726B9EF-8144-4398-953C-FD0DE544213E}" presName="hierRoot3" presStyleCnt="0"/>
      <dgm:spPr/>
    </dgm:pt>
    <dgm:pt modelId="{081516BC-45FE-4E16-9BC3-20BE5FE2B64F}" type="pres">
      <dgm:prSet presAssocID="{C726B9EF-8144-4398-953C-FD0DE544213E}" presName="composite3" presStyleCnt="0"/>
      <dgm:spPr/>
    </dgm:pt>
    <dgm:pt modelId="{F2152E96-8FCA-4C19-8950-C9F922A0ECD3}" type="pres">
      <dgm:prSet presAssocID="{C726B9EF-8144-4398-953C-FD0DE544213E}" presName="background3" presStyleLbl="node3" presStyleIdx="3" presStyleCnt="5"/>
      <dgm:spPr>
        <a:solidFill>
          <a:schemeClr val="accent1">
            <a:lumMod val="20000"/>
            <a:lumOff val="80000"/>
          </a:schemeClr>
        </a:solidFill>
      </dgm:spPr>
    </dgm:pt>
    <dgm:pt modelId="{44B7FD06-DDEE-4374-9FA4-9489C4327114}" type="pres">
      <dgm:prSet presAssocID="{C726B9EF-8144-4398-953C-FD0DE544213E}" presName="text3" presStyleLbl="fgAcc3" presStyleIdx="3" presStyleCnt="5" custScaleY="136332" custLinFactNeighborX="200" custLinFactNeighborY="-3881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1C30F39E-CB47-43AE-8EBB-6D24822BAE99}" type="pres">
      <dgm:prSet presAssocID="{C726B9EF-8144-4398-953C-FD0DE544213E}" presName="hierChild4" presStyleCnt="0"/>
      <dgm:spPr/>
    </dgm:pt>
    <dgm:pt modelId="{D8EF42FC-9A92-4FF1-884A-F46F6EE1F144}" type="pres">
      <dgm:prSet presAssocID="{0B84DA3A-2CCD-4D2A-81BD-92C57FDD931C}" presName="Name17" presStyleLbl="parChTrans1D3" presStyleIdx="4" presStyleCnt="5"/>
      <dgm:spPr/>
      <dgm:t>
        <a:bodyPr/>
        <a:lstStyle/>
        <a:p>
          <a:endParaRPr lang="th-TH"/>
        </a:p>
      </dgm:t>
    </dgm:pt>
    <dgm:pt modelId="{C82338FD-40CD-4305-A0C1-873AC8F6641B}" type="pres">
      <dgm:prSet presAssocID="{4C1E1084-32D2-4E02-9EB9-611C3F186991}" presName="hierRoot3" presStyleCnt="0"/>
      <dgm:spPr/>
    </dgm:pt>
    <dgm:pt modelId="{BE602EB1-1669-4E27-89F9-459DFF0556EF}" type="pres">
      <dgm:prSet presAssocID="{4C1E1084-32D2-4E02-9EB9-611C3F186991}" presName="composite3" presStyleCnt="0"/>
      <dgm:spPr/>
    </dgm:pt>
    <dgm:pt modelId="{E5F66BAD-7E69-4467-BCB8-0D926C02BD06}" type="pres">
      <dgm:prSet presAssocID="{4C1E1084-32D2-4E02-9EB9-611C3F186991}" presName="background3" presStyleLbl="node3" presStyleIdx="4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</dgm:pt>
    <dgm:pt modelId="{C1D4E790-7C1C-4AB1-9E73-6730A1B564D5}" type="pres">
      <dgm:prSet presAssocID="{4C1E1084-32D2-4E02-9EB9-611C3F186991}" presName="text3" presStyleLbl="fgAcc3" presStyleIdx="4" presStyleCnt="5" custScaleY="136332" custLinFactNeighborX="-1739" custLinFactNeighborY="-37387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E2ACDEA-C6A1-4230-9E6C-C5A42865E16D}" type="pres">
      <dgm:prSet presAssocID="{4C1E1084-32D2-4E02-9EB9-611C3F186991}" presName="hierChild4" presStyleCnt="0"/>
      <dgm:spPr/>
    </dgm:pt>
  </dgm:ptLst>
  <dgm:cxnLst>
    <dgm:cxn modelId="{6E0EC15A-1B84-4787-8381-93EE440B82E7}" srcId="{1EBEDABA-1B0B-474A-8D79-058F20D13024}" destId="{F6070EB5-CA9E-482B-8F68-0BFF554A542F}" srcOrd="0" destOrd="0" parTransId="{CDE99A8C-48ED-413F-AC27-60C4D1049CD6}" sibTransId="{C56A8FF2-DFBF-40A2-B007-BECA0B0E408B}"/>
    <dgm:cxn modelId="{CA00D847-753C-4648-B8C0-BB76BD7C1E0D}" type="presOf" srcId="{F6070EB5-CA9E-482B-8F68-0BFF554A542F}" destId="{CBFB9018-3110-4513-9364-A79F7919BA37}" srcOrd="0" destOrd="0" presId="urn:microsoft.com/office/officeart/2005/8/layout/hierarchy1"/>
    <dgm:cxn modelId="{0AF0D85C-33CC-4953-86D0-983A3F2D944F}" type="presOf" srcId="{8BD0C86B-E17E-4772-BE39-92552BAC883B}" destId="{417ECA1B-67D3-4D55-A8BA-2FA6F7FE25F9}" srcOrd="0" destOrd="0" presId="urn:microsoft.com/office/officeart/2005/8/layout/hierarchy1"/>
    <dgm:cxn modelId="{5DEBC78F-E4D7-4F71-8071-8D4ED3AE6291}" type="presOf" srcId="{E329DF1E-2959-4207-A636-EE220C22C82E}" destId="{1FB7DB95-665C-4EF9-873C-7C23D90AA050}" srcOrd="0" destOrd="0" presId="urn:microsoft.com/office/officeart/2005/8/layout/hierarchy1"/>
    <dgm:cxn modelId="{3568B672-69AD-4B2A-9FFE-4CA9CD3832F9}" srcId="{E2D391AD-C92D-41AA-A7DF-E60725D4DA63}" destId="{E329DF1E-2959-4207-A636-EE220C22C82E}" srcOrd="0" destOrd="0" parTransId="{8A0F55C6-2739-4A4B-A080-60AC22A40514}" sibTransId="{C2808443-A33C-433A-9B5C-64D46C0702D6}"/>
    <dgm:cxn modelId="{650F10CB-90A7-4D77-8886-9843EAC8455D}" type="presOf" srcId="{95223A6D-E16A-41D4-B8E0-A3E3822C707D}" destId="{5B228132-567E-492F-A049-E4737F35A82B}" srcOrd="0" destOrd="0" presId="urn:microsoft.com/office/officeart/2005/8/layout/hierarchy1"/>
    <dgm:cxn modelId="{E4B98AE8-71A4-4EB9-8B61-75A80A68EB9A}" type="presOf" srcId="{4C1E1084-32D2-4E02-9EB9-611C3F186991}" destId="{C1D4E790-7C1C-4AB1-9E73-6730A1B564D5}" srcOrd="0" destOrd="0" presId="urn:microsoft.com/office/officeart/2005/8/layout/hierarchy1"/>
    <dgm:cxn modelId="{6A80BB9E-A1B8-4BCB-ABDD-632AAECD9E42}" type="presOf" srcId="{8BA51818-8BC9-40A5-A4A5-74C86FA542D0}" destId="{6BA9E1A3-2C1F-4B37-A9BD-C040CF0FE2FA}" srcOrd="0" destOrd="0" presId="urn:microsoft.com/office/officeart/2005/8/layout/hierarchy1"/>
    <dgm:cxn modelId="{238BA2B8-D718-48D3-A451-59A971B458D1}" type="presOf" srcId="{8A0F55C6-2739-4A4B-A080-60AC22A40514}" destId="{DA88A72E-E796-40DF-A129-96DD113948ED}" srcOrd="0" destOrd="0" presId="urn:microsoft.com/office/officeart/2005/8/layout/hierarchy1"/>
    <dgm:cxn modelId="{E4D3D33A-8337-4908-9BC8-9F45BD7572FF}" srcId="{DFEBA0D9-843B-4078-B9AE-4BD4E4B2D074}" destId="{3B9C45FB-4217-478C-93EF-EC9287014F6E}" srcOrd="1" destOrd="0" parTransId="{F4E16EFF-6654-4274-A2B3-76B080E0BDEF}" sibTransId="{3B28F3C6-AE25-4CBE-9D3A-FC1C9AD895E3}"/>
    <dgm:cxn modelId="{CCBBBD24-4E80-43C8-8423-1EFC9E979BBD}" srcId="{E2D391AD-C92D-41AA-A7DF-E60725D4DA63}" destId="{4C1E1084-32D2-4E02-9EB9-611C3F186991}" srcOrd="2" destOrd="0" parTransId="{0B84DA3A-2CCD-4D2A-81BD-92C57FDD931C}" sibTransId="{5DA6EF31-4C2E-4A81-ABCB-B0B7E4F4FDA8}"/>
    <dgm:cxn modelId="{ECFCF0E2-1BB5-49AF-8F7C-21795F03A14C}" type="presOf" srcId="{F4E16EFF-6654-4274-A2B3-76B080E0BDEF}" destId="{9F24DDE2-E3D8-43F0-955D-65956286230A}" srcOrd="0" destOrd="0" presId="urn:microsoft.com/office/officeart/2005/8/layout/hierarchy1"/>
    <dgm:cxn modelId="{B78494A3-1D47-4896-B624-640D52FB55FA}" type="presOf" srcId="{C726B9EF-8144-4398-953C-FD0DE544213E}" destId="{44B7FD06-DDEE-4374-9FA4-9489C4327114}" srcOrd="0" destOrd="0" presId="urn:microsoft.com/office/officeart/2005/8/layout/hierarchy1"/>
    <dgm:cxn modelId="{AD618A35-BD88-4A7E-962C-74FAA5B2B7A5}" type="presOf" srcId="{E2D391AD-C92D-41AA-A7DF-E60725D4DA63}" destId="{7057BCB0-AEA9-450D-8943-AD3B9A026A05}" srcOrd="0" destOrd="0" presId="urn:microsoft.com/office/officeart/2005/8/layout/hierarchy1"/>
    <dgm:cxn modelId="{4FF9EE22-5E33-423D-AD82-BD6518C9435A}" srcId="{F6070EB5-CA9E-482B-8F68-0BFF554A542F}" destId="{DFEBA0D9-843B-4078-B9AE-4BD4E4B2D074}" srcOrd="0" destOrd="0" parTransId="{F3F2413F-3B0C-455C-838E-884B8004B465}" sibTransId="{C084D506-EA08-4627-8E94-0F7293FFF608}"/>
    <dgm:cxn modelId="{670F1B8A-3EFC-462A-9FE1-FEBF2BC76D49}" type="presOf" srcId="{C6C94278-A74B-49D8-B658-AAF9515E87DE}" destId="{7E68243E-56F6-44E2-AF76-FBCC92CDEE61}" srcOrd="0" destOrd="0" presId="urn:microsoft.com/office/officeart/2005/8/layout/hierarchy1"/>
    <dgm:cxn modelId="{3CC1106D-77F9-4BA5-A947-2C61CDD262AC}" type="presOf" srcId="{0B84DA3A-2CCD-4D2A-81BD-92C57FDD931C}" destId="{D8EF42FC-9A92-4FF1-884A-F46F6EE1F144}" srcOrd="0" destOrd="0" presId="urn:microsoft.com/office/officeart/2005/8/layout/hierarchy1"/>
    <dgm:cxn modelId="{B2C67F3E-A1AE-4048-AA5C-4F835A617376}" srcId="{F6070EB5-CA9E-482B-8F68-0BFF554A542F}" destId="{E2D391AD-C92D-41AA-A7DF-E60725D4DA63}" srcOrd="1" destOrd="0" parTransId="{95223A6D-E16A-41D4-B8E0-A3E3822C707D}" sibTransId="{AFC829E9-E9A2-430B-AF7E-17D0059867A4}"/>
    <dgm:cxn modelId="{CB606FB2-3016-45CB-B3A7-456F263414DF}" type="presOf" srcId="{1EBEDABA-1B0B-474A-8D79-058F20D13024}" destId="{AD76DA09-1E2F-4F55-B28B-AD00E3BFA7DD}" srcOrd="0" destOrd="0" presId="urn:microsoft.com/office/officeart/2005/8/layout/hierarchy1"/>
    <dgm:cxn modelId="{561DF34A-0F58-48F3-AF90-47B5E0B9639F}" srcId="{DFEBA0D9-843B-4078-B9AE-4BD4E4B2D074}" destId="{C6C94278-A74B-49D8-B658-AAF9515E87DE}" srcOrd="0" destOrd="0" parTransId="{8BA51818-8BC9-40A5-A4A5-74C86FA542D0}" sibTransId="{5CD64BB3-F21A-484B-B520-060D36C69E2D}"/>
    <dgm:cxn modelId="{0B00F8A0-8688-4F31-AD01-C64BBD1D1599}" type="presOf" srcId="{F3F2413F-3B0C-455C-838E-884B8004B465}" destId="{8BA476EF-8756-418C-AC90-AA6E7B62C73A}" srcOrd="0" destOrd="0" presId="urn:microsoft.com/office/officeart/2005/8/layout/hierarchy1"/>
    <dgm:cxn modelId="{8F942632-5F58-40F2-849D-1A05C94D632F}" srcId="{E2D391AD-C92D-41AA-A7DF-E60725D4DA63}" destId="{C726B9EF-8144-4398-953C-FD0DE544213E}" srcOrd="1" destOrd="0" parTransId="{8BD0C86B-E17E-4772-BE39-92552BAC883B}" sibTransId="{3EB5E626-64BB-4DCE-8DF6-97C438A86FFC}"/>
    <dgm:cxn modelId="{142EF384-1DA5-4FC4-8F5D-E021AF5FF10B}" type="presOf" srcId="{DFEBA0D9-843B-4078-B9AE-4BD4E4B2D074}" destId="{0ADF3F88-AACD-497D-BD0F-176984AD5780}" srcOrd="0" destOrd="0" presId="urn:microsoft.com/office/officeart/2005/8/layout/hierarchy1"/>
    <dgm:cxn modelId="{90A5211E-2513-4177-9A48-CD1B021E9DCC}" type="presOf" srcId="{3B9C45FB-4217-478C-93EF-EC9287014F6E}" destId="{1C381413-0BB7-45EB-B5F0-91446351B002}" srcOrd="0" destOrd="0" presId="urn:microsoft.com/office/officeart/2005/8/layout/hierarchy1"/>
    <dgm:cxn modelId="{3918E42E-BF9D-4BC8-883D-B92F6FEA70D6}" type="presParOf" srcId="{AD76DA09-1E2F-4F55-B28B-AD00E3BFA7DD}" destId="{985763BB-57B2-4B9D-B9BD-B46E6F11CF5C}" srcOrd="0" destOrd="0" presId="urn:microsoft.com/office/officeart/2005/8/layout/hierarchy1"/>
    <dgm:cxn modelId="{34C43A58-C608-4A69-B523-D8385E59EAFD}" type="presParOf" srcId="{985763BB-57B2-4B9D-B9BD-B46E6F11CF5C}" destId="{9F76A3D3-F325-4BA4-92BD-9951429E96F5}" srcOrd="0" destOrd="0" presId="urn:microsoft.com/office/officeart/2005/8/layout/hierarchy1"/>
    <dgm:cxn modelId="{E1A6B299-45DA-4368-95F8-C8C864C85EEE}" type="presParOf" srcId="{9F76A3D3-F325-4BA4-92BD-9951429E96F5}" destId="{D97F7449-B42F-4EC7-8068-B3D0A3A884EE}" srcOrd="0" destOrd="0" presId="urn:microsoft.com/office/officeart/2005/8/layout/hierarchy1"/>
    <dgm:cxn modelId="{AF824472-6CA6-4429-8ACE-A1D7BD932FA2}" type="presParOf" srcId="{9F76A3D3-F325-4BA4-92BD-9951429E96F5}" destId="{CBFB9018-3110-4513-9364-A79F7919BA37}" srcOrd="1" destOrd="0" presId="urn:microsoft.com/office/officeart/2005/8/layout/hierarchy1"/>
    <dgm:cxn modelId="{8FA7ABE5-3B9D-42F6-AF69-2EC98379C920}" type="presParOf" srcId="{985763BB-57B2-4B9D-B9BD-B46E6F11CF5C}" destId="{B78794DB-EE55-4E2E-86D1-D9A42465ECE5}" srcOrd="1" destOrd="0" presId="urn:microsoft.com/office/officeart/2005/8/layout/hierarchy1"/>
    <dgm:cxn modelId="{E7487778-E01D-484A-AF50-3E214203B01D}" type="presParOf" srcId="{B78794DB-EE55-4E2E-86D1-D9A42465ECE5}" destId="{8BA476EF-8756-418C-AC90-AA6E7B62C73A}" srcOrd="0" destOrd="0" presId="urn:microsoft.com/office/officeart/2005/8/layout/hierarchy1"/>
    <dgm:cxn modelId="{D9D0D455-2DB3-4C8F-B9D9-F9D5E8818FF6}" type="presParOf" srcId="{B78794DB-EE55-4E2E-86D1-D9A42465ECE5}" destId="{782F3D64-87B4-4CC2-BA7E-4283F4F4D153}" srcOrd="1" destOrd="0" presId="urn:microsoft.com/office/officeart/2005/8/layout/hierarchy1"/>
    <dgm:cxn modelId="{561BFCA4-0909-4E16-865B-7667376F5E4B}" type="presParOf" srcId="{782F3D64-87B4-4CC2-BA7E-4283F4F4D153}" destId="{3F05F8D7-285E-4133-9037-36F9007EBA52}" srcOrd="0" destOrd="0" presId="urn:microsoft.com/office/officeart/2005/8/layout/hierarchy1"/>
    <dgm:cxn modelId="{97467BC0-7ABA-4C9A-954B-E3CE7162D15A}" type="presParOf" srcId="{3F05F8D7-285E-4133-9037-36F9007EBA52}" destId="{4DD9C967-9096-448B-8192-6691729283F8}" srcOrd="0" destOrd="0" presId="urn:microsoft.com/office/officeart/2005/8/layout/hierarchy1"/>
    <dgm:cxn modelId="{81B9ABFB-6A3F-4302-81BC-074D815F2657}" type="presParOf" srcId="{3F05F8D7-285E-4133-9037-36F9007EBA52}" destId="{0ADF3F88-AACD-497D-BD0F-176984AD5780}" srcOrd="1" destOrd="0" presId="urn:microsoft.com/office/officeart/2005/8/layout/hierarchy1"/>
    <dgm:cxn modelId="{0063AE70-3D58-4ECF-AB38-DC6654F0D37F}" type="presParOf" srcId="{782F3D64-87B4-4CC2-BA7E-4283F4F4D153}" destId="{57125927-E92F-44DD-B74E-17421194EEB7}" srcOrd="1" destOrd="0" presId="urn:microsoft.com/office/officeart/2005/8/layout/hierarchy1"/>
    <dgm:cxn modelId="{C294792C-AC89-4280-940F-47FAC49B0F00}" type="presParOf" srcId="{57125927-E92F-44DD-B74E-17421194EEB7}" destId="{6BA9E1A3-2C1F-4B37-A9BD-C040CF0FE2FA}" srcOrd="0" destOrd="0" presId="urn:microsoft.com/office/officeart/2005/8/layout/hierarchy1"/>
    <dgm:cxn modelId="{D84F4CD7-A28D-48EB-BB54-E4B7997C0CBF}" type="presParOf" srcId="{57125927-E92F-44DD-B74E-17421194EEB7}" destId="{8D8411F8-8C20-49E0-847C-1F7882A6148C}" srcOrd="1" destOrd="0" presId="urn:microsoft.com/office/officeart/2005/8/layout/hierarchy1"/>
    <dgm:cxn modelId="{BBF9EF77-F231-4CF1-B723-5453D1AE4A61}" type="presParOf" srcId="{8D8411F8-8C20-49E0-847C-1F7882A6148C}" destId="{91183C3B-D7CD-4E2C-8944-248B156CDD2A}" srcOrd="0" destOrd="0" presId="urn:microsoft.com/office/officeart/2005/8/layout/hierarchy1"/>
    <dgm:cxn modelId="{CC6FFE25-1E7C-412D-8027-C0A68998222E}" type="presParOf" srcId="{91183C3B-D7CD-4E2C-8944-248B156CDD2A}" destId="{E1097B31-8098-4F3F-9523-8272B9488B83}" srcOrd="0" destOrd="0" presId="urn:microsoft.com/office/officeart/2005/8/layout/hierarchy1"/>
    <dgm:cxn modelId="{C003AE70-12D5-4719-A092-9C344B546149}" type="presParOf" srcId="{91183C3B-D7CD-4E2C-8944-248B156CDD2A}" destId="{7E68243E-56F6-44E2-AF76-FBCC92CDEE61}" srcOrd="1" destOrd="0" presId="urn:microsoft.com/office/officeart/2005/8/layout/hierarchy1"/>
    <dgm:cxn modelId="{D9F8E884-D796-4DD6-8C47-1B92B33BEAAD}" type="presParOf" srcId="{8D8411F8-8C20-49E0-847C-1F7882A6148C}" destId="{C2BE8461-7ABC-4B86-9BD1-F55598041E81}" srcOrd="1" destOrd="0" presId="urn:microsoft.com/office/officeart/2005/8/layout/hierarchy1"/>
    <dgm:cxn modelId="{22E873F4-8B9A-4291-8EBF-CA957D5AC6AA}" type="presParOf" srcId="{57125927-E92F-44DD-B74E-17421194EEB7}" destId="{9F24DDE2-E3D8-43F0-955D-65956286230A}" srcOrd="2" destOrd="0" presId="urn:microsoft.com/office/officeart/2005/8/layout/hierarchy1"/>
    <dgm:cxn modelId="{B1ED9BAD-E967-45D1-A4D9-083255A67834}" type="presParOf" srcId="{57125927-E92F-44DD-B74E-17421194EEB7}" destId="{783AA6AB-0080-42BE-A98D-A18FA6683AD4}" srcOrd="3" destOrd="0" presId="urn:microsoft.com/office/officeart/2005/8/layout/hierarchy1"/>
    <dgm:cxn modelId="{66EEBF71-BFEF-43E3-AFB7-1B903AB2A174}" type="presParOf" srcId="{783AA6AB-0080-42BE-A98D-A18FA6683AD4}" destId="{21A5D643-13A2-4C55-B021-6BFF4056DF22}" srcOrd="0" destOrd="0" presId="urn:microsoft.com/office/officeart/2005/8/layout/hierarchy1"/>
    <dgm:cxn modelId="{7A949C8C-8BF5-4BF7-8E55-509019927B33}" type="presParOf" srcId="{21A5D643-13A2-4C55-B021-6BFF4056DF22}" destId="{0BE19EA3-3FC3-441C-8876-3D1A23CC6388}" srcOrd="0" destOrd="0" presId="urn:microsoft.com/office/officeart/2005/8/layout/hierarchy1"/>
    <dgm:cxn modelId="{E114B4F8-E756-42F8-9546-0353E22595DB}" type="presParOf" srcId="{21A5D643-13A2-4C55-B021-6BFF4056DF22}" destId="{1C381413-0BB7-45EB-B5F0-91446351B002}" srcOrd="1" destOrd="0" presId="urn:microsoft.com/office/officeart/2005/8/layout/hierarchy1"/>
    <dgm:cxn modelId="{661D10BE-355A-4ADE-A4E5-E9AE1AB31053}" type="presParOf" srcId="{783AA6AB-0080-42BE-A98D-A18FA6683AD4}" destId="{484D8CE9-E54A-4891-B421-D100C4BD0348}" srcOrd="1" destOrd="0" presId="urn:microsoft.com/office/officeart/2005/8/layout/hierarchy1"/>
    <dgm:cxn modelId="{58C83FFE-C2AD-4AF8-AE60-1AC38188E3CE}" type="presParOf" srcId="{B78794DB-EE55-4E2E-86D1-D9A42465ECE5}" destId="{5B228132-567E-492F-A049-E4737F35A82B}" srcOrd="2" destOrd="0" presId="urn:microsoft.com/office/officeart/2005/8/layout/hierarchy1"/>
    <dgm:cxn modelId="{C342326F-C54A-4129-A8BB-D8C56508F797}" type="presParOf" srcId="{B78794DB-EE55-4E2E-86D1-D9A42465ECE5}" destId="{0C1F2283-54FA-4B97-97AF-A2C3E89FF458}" srcOrd="3" destOrd="0" presId="urn:microsoft.com/office/officeart/2005/8/layout/hierarchy1"/>
    <dgm:cxn modelId="{83671B69-CD02-46FB-AF4F-523908037B42}" type="presParOf" srcId="{0C1F2283-54FA-4B97-97AF-A2C3E89FF458}" destId="{0892D98C-11B3-4D73-8901-91132BD943F0}" srcOrd="0" destOrd="0" presId="urn:microsoft.com/office/officeart/2005/8/layout/hierarchy1"/>
    <dgm:cxn modelId="{6208F653-511A-4FDB-B5E9-22600FD989C6}" type="presParOf" srcId="{0892D98C-11B3-4D73-8901-91132BD943F0}" destId="{48908122-BFE2-4D2C-AF4B-A86E63A055E1}" srcOrd="0" destOrd="0" presId="urn:microsoft.com/office/officeart/2005/8/layout/hierarchy1"/>
    <dgm:cxn modelId="{527C8EB1-F548-46A8-A9FD-3941E1DA9DFE}" type="presParOf" srcId="{0892D98C-11B3-4D73-8901-91132BD943F0}" destId="{7057BCB0-AEA9-450D-8943-AD3B9A026A05}" srcOrd="1" destOrd="0" presId="urn:microsoft.com/office/officeart/2005/8/layout/hierarchy1"/>
    <dgm:cxn modelId="{1831E502-7147-4C02-9B06-4C3E091FC87D}" type="presParOf" srcId="{0C1F2283-54FA-4B97-97AF-A2C3E89FF458}" destId="{67426183-6E25-4C93-B732-B73AD94BFA94}" srcOrd="1" destOrd="0" presId="urn:microsoft.com/office/officeart/2005/8/layout/hierarchy1"/>
    <dgm:cxn modelId="{75C81AC9-FEB8-4E14-8F7E-8E4D552276EB}" type="presParOf" srcId="{67426183-6E25-4C93-B732-B73AD94BFA94}" destId="{DA88A72E-E796-40DF-A129-96DD113948ED}" srcOrd="0" destOrd="0" presId="urn:microsoft.com/office/officeart/2005/8/layout/hierarchy1"/>
    <dgm:cxn modelId="{BC1AC9D7-C8AE-4E8A-86D1-9B8404E8F306}" type="presParOf" srcId="{67426183-6E25-4C93-B732-B73AD94BFA94}" destId="{B20DF3FC-F13B-441D-89C9-38374923C06E}" srcOrd="1" destOrd="0" presId="urn:microsoft.com/office/officeart/2005/8/layout/hierarchy1"/>
    <dgm:cxn modelId="{00B21CCD-693A-42A6-813B-438869D0064A}" type="presParOf" srcId="{B20DF3FC-F13B-441D-89C9-38374923C06E}" destId="{962199B9-2598-41B1-ADC4-37974F42C7BE}" srcOrd="0" destOrd="0" presId="urn:microsoft.com/office/officeart/2005/8/layout/hierarchy1"/>
    <dgm:cxn modelId="{E4962852-402E-48A8-B29E-EC460FBB7AC7}" type="presParOf" srcId="{962199B9-2598-41B1-ADC4-37974F42C7BE}" destId="{D1F3E1C0-BED8-447B-AF79-5B1746B757B3}" srcOrd="0" destOrd="0" presId="urn:microsoft.com/office/officeart/2005/8/layout/hierarchy1"/>
    <dgm:cxn modelId="{38CF48B8-1FE0-4092-B743-FDC8D3F7C269}" type="presParOf" srcId="{962199B9-2598-41B1-ADC4-37974F42C7BE}" destId="{1FB7DB95-665C-4EF9-873C-7C23D90AA050}" srcOrd="1" destOrd="0" presId="urn:microsoft.com/office/officeart/2005/8/layout/hierarchy1"/>
    <dgm:cxn modelId="{9C684407-F545-4308-8C45-E772650AC53F}" type="presParOf" srcId="{B20DF3FC-F13B-441D-89C9-38374923C06E}" destId="{57EEF29E-1C23-4674-872D-B772E7D32570}" srcOrd="1" destOrd="0" presId="urn:microsoft.com/office/officeart/2005/8/layout/hierarchy1"/>
    <dgm:cxn modelId="{B3E93233-B33D-4191-B31C-D4BFC477D65F}" type="presParOf" srcId="{67426183-6E25-4C93-B732-B73AD94BFA94}" destId="{417ECA1B-67D3-4D55-A8BA-2FA6F7FE25F9}" srcOrd="2" destOrd="0" presId="urn:microsoft.com/office/officeart/2005/8/layout/hierarchy1"/>
    <dgm:cxn modelId="{D3CE937D-8E93-41B5-A809-F19E1ECCB493}" type="presParOf" srcId="{67426183-6E25-4C93-B732-B73AD94BFA94}" destId="{70300511-FEEB-47D8-9E9E-31871AB4A855}" srcOrd="3" destOrd="0" presId="urn:microsoft.com/office/officeart/2005/8/layout/hierarchy1"/>
    <dgm:cxn modelId="{C7249827-F31D-4F46-A746-3D7C6464380E}" type="presParOf" srcId="{70300511-FEEB-47D8-9E9E-31871AB4A855}" destId="{081516BC-45FE-4E16-9BC3-20BE5FE2B64F}" srcOrd="0" destOrd="0" presId="urn:microsoft.com/office/officeart/2005/8/layout/hierarchy1"/>
    <dgm:cxn modelId="{3A50D289-F102-4ACB-A9D5-6C1829E3C752}" type="presParOf" srcId="{081516BC-45FE-4E16-9BC3-20BE5FE2B64F}" destId="{F2152E96-8FCA-4C19-8950-C9F922A0ECD3}" srcOrd="0" destOrd="0" presId="urn:microsoft.com/office/officeart/2005/8/layout/hierarchy1"/>
    <dgm:cxn modelId="{361855C4-BF98-435A-B912-6E47D4784A7C}" type="presParOf" srcId="{081516BC-45FE-4E16-9BC3-20BE5FE2B64F}" destId="{44B7FD06-DDEE-4374-9FA4-9489C4327114}" srcOrd="1" destOrd="0" presId="urn:microsoft.com/office/officeart/2005/8/layout/hierarchy1"/>
    <dgm:cxn modelId="{5C96ABC1-6B10-4754-B69C-8E64E1C4CA68}" type="presParOf" srcId="{70300511-FEEB-47D8-9E9E-31871AB4A855}" destId="{1C30F39E-CB47-43AE-8EBB-6D24822BAE99}" srcOrd="1" destOrd="0" presId="urn:microsoft.com/office/officeart/2005/8/layout/hierarchy1"/>
    <dgm:cxn modelId="{AADCEE5E-314C-43C3-85F3-2B589EEE8C43}" type="presParOf" srcId="{67426183-6E25-4C93-B732-B73AD94BFA94}" destId="{D8EF42FC-9A92-4FF1-884A-F46F6EE1F144}" srcOrd="4" destOrd="0" presId="urn:microsoft.com/office/officeart/2005/8/layout/hierarchy1"/>
    <dgm:cxn modelId="{E99D8D18-5ECE-4559-ABF7-0C86CD85FFCC}" type="presParOf" srcId="{67426183-6E25-4C93-B732-B73AD94BFA94}" destId="{C82338FD-40CD-4305-A0C1-873AC8F6641B}" srcOrd="5" destOrd="0" presId="urn:microsoft.com/office/officeart/2005/8/layout/hierarchy1"/>
    <dgm:cxn modelId="{59F5843E-1ACD-4B0E-9F28-5B38D35F4E25}" type="presParOf" srcId="{C82338FD-40CD-4305-A0C1-873AC8F6641B}" destId="{BE602EB1-1669-4E27-89F9-459DFF0556EF}" srcOrd="0" destOrd="0" presId="urn:microsoft.com/office/officeart/2005/8/layout/hierarchy1"/>
    <dgm:cxn modelId="{FF5796B8-556D-46BD-967E-0D851DE80627}" type="presParOf" srcId="{BE602EB1-1669-4E27-89F9-459DFF0556EF}" destId="{E5F66BAD-7E69-4467-BCB8-0D926C02BD06}" srcOrd="0" destOrd="0" presId="urn:microsoft.com/office/officeart/2005/8/layout/hierarchy1"/>
    <dgm:cxn modelId="{54F98A6F-E7AD-4FF3-85E7-AE0C5EC36987}" type="presParOf" srcId="{BE602EB1-1669-4E27-89F9-459DFF0556EF}" destId="{C1D4E790-7C1C-4AB1-9E73-6730A1B564D5}" srcOrd="1" destOrd="0" presId="urn:microsoft.com/office/officeart/2005/8/layout/hierarchy1"/>
    <dgm:cxn modelId="{A73ADF8C-C822-4107-ACCD-DCD3425E6E71}" type="presParOf" srcId="{C82338FD-40CD-4305-A0C1-873AC8F6641B}" destId="{5E2ACDEA-C6A1-4230-9E6C-C5A42865E16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BEDABA-1B0B-474A-8D79-058F20D1302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th-TH"/>
        </a:p>
      </dgm:t>
    </dgm:pt>
    <dgm:pt modelId="{F6070EB5-CA9E-482B-8F68-0BFF554A542F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th-TH" sz="3200" b="1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ลักษณะสำคัญขององค์การ</a:t>
          </a:r>
          <a:endParaRPr lang="th-TH" sz="3200" b="1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CDE99A8C-48ED-413F-AC27-60C4D1049CD6}" type="parTrans" cxnId="{6E0EC15A-1B84-4787-8381-93EE440B82E7}">
      <dgm:prSet/>
      <dgm:spPr/>
      <dgm:t>
        <a:bodyPr/>
        <a:lstStyle/>
        <a:p>
          <a:endParaRPr lang="th-TH"/>
        </a:p>
      </dgm:t>
    </dgm:pt>
    <dgm:pt modelId="{C56A8FF2-DFBF-40A2-B007-BECA0B0E408B}" type="sibTrans" cxnId="{6E0EC15A-1B84-4787-8381-93EE440B82E7}">
      <dgm:prSet/>
      <dgm:spPr/>
      <dgm:t>
        <a:bodyPr/>
        <a:lstStyle/>
        <a:p>
          <a:endParaRPr lang="th-TH"/>
        </a:p>
      </dgm:t>
    </dgm:pt>
    <dgm:pt modelId="{DFEBA0D9-843B-4078-B9AE-4BD4E4B2D074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th-TH" sz="2800" b="1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๑. ลักษณะองค์การ</a:t>
          </a:r>
          <a:endParaRPr lang="th-TH" sz="2800" b="1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F3F2413F-3B0C-455C-838E-884B8004B465}" type="parTrans" cxnId="{4FF9EE22-5E33-423D-AD82-BD6518C9435A}">
      <dgm:prSet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th-TH"/>
        </a:p>
      </dgm:t>
    </dgm:pt>
    <dgm:pt modelId="{C084D506-EA08-4627-8E94-0F7293FFF608}" type="sibTrans" cxnId="{4FF9EE22-5E33-423D-AD82-BD6518C9435A}">
      <dgm:prSet/>
      <dgm:spPr/>
      <dgm:t>
        <a:bodyPr/>
        <a:lstStyle/>
        <a:p>
          <a:endParaRPr lang="th-TH"/>
        </a:p>
      </dgm:t>
    </dgm:pt>
    <dgm:pt modelId="{E329DF1E-2959-4207-A636-EE220C22C82E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th-TH" sz="24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ก. สภาพแวดล้อมด้านการแข่งขัน</a:t>
          </a:r>
          <a:endParaRPr lang="th-TH" sz="24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8A0F55C6-2739-4A4B-A080-60AC22A40514}" type="parTrans" cxnId="{3568B672-69AD-4B2A-9FFE-4CA9CD3832F9}">
      <dgm:prSet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th-TH"/>
        </a:p>
      </dgm:t>
    </dgm:pt>
    <dgm:pt modelId="{C2808443-A33C-433A-9B5C-64D46C0702D6}" type="sibTrans" cxnId="{3568B672-69AD-4B2A-9FFE-4CA9CD3832F9}">
      <dgm:prSet/>
      <dgm:spPr/>
      <dgm:t>
        <a:bodyPr/>
        <a:lstStyle/>
        <a:p>
          <a:endParaRPr lang="th-TH"/>
        </a:p>
      </dgm:t>
    </dgm:pt>
    <dgm:pt modelId="{C726B9EF-8144-4398-953C-FD0DE544213E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th-TH" sz="24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ข. </a:t>
          </a:r>
          <a:br>
            <a:rPr lang="th-TH" sz="24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24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บริบท</a:t>
          </a:r>
          <a:br>
            <a:rPr lang="th-TH" sz="24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24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เชิงยุทธศาสตร์</a:t>
          </a:r>
          <a:endParaRPr lang="th-TH" sz="24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8BD0C86B-E17E-4772-BE39-92552BAC883B}" type="parTrans" cxnId="{8F942632-5F58-40F2-849D-1A05C94D632F}">
      <dgm:prSet/>
      <dgm:spPr/>
      <dgm:t>
        <a:bodyPr/>
        <a:lstStyle/>
        <a:p>
          <a:endParaRPr lang="th-TH"/>
        </a:p>
      </dgm:t>
    </dgm:pt>
    <dgm:pt modelId="{3EB5E626-64BB-4DCE-8DF6-97C438A86FFC}" type="sibTrans" cxnId="{8F942632-5F58-40F2-849D-1A05C94D632F}">
      <dgm:prSet/>
      <dgm:spPr/>
      <dgm:t>
        <a:bodyPr/>
        <a:lstStyle/>
        <a:p>
          <a:endParaRPr lang="th-TH"/>
        </a:p>
      </dgm:t>
    </dgm:pt>
    <dgm:pt modelId="{E2D391AD-C92D-41AA-A7DF-E60725D4DA63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th-TH" sz="2800" b="1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๒. สภาวการณ์ขององค์การ</a:t>
          </a:r>
          <a:endParaRPr lang="th-TH" sz="2800" b="1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95223A6D-E16A-41D4-B8E0-A3E3822C707D}" type="parTrans" cxnId="{B2C67F3E-A1AE-4048-AA5C-4F835A617376}">
      <dgm:prSet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th-TH"/>
        </a:p>
      </dgm:t>
    </dgm:pt>
    <dgm:pt modelId="{AFC829E9-E9A2-430B-AF7E-17D0059867A4}" type="sibTrans" cxnId="{B2C67F3E-A1AE-4048-AA5C-4F835A617376}">
      <dgm:prSet/>
      <dgm:spPr/>
      <dgm:t>
        <a:bodyPr/>
        <a:lstStyle/>
        <a:p>
          <a:endParaRPr lang="th-TH"/>
        </a:p>
      </dgm:t>
    </dgm:pt>
    <dgm:pt modelId="{C6C94278-A74B-49D8-B658-AAF9515E87DE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th-TH" sz="24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ก. สภาพแวดล้อมของส่วนราชการ</a:t>
          </a:r>
          <a:endParaRPr lang="th-TH" sz="24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8BA51818-8BC9-40A5-A4A5-74C86FA542D0}" type="parTrans" cxnId="{561DF34A-0F58-48F3-AF90-47B5E0B9639F}">
      <dgm:prSet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th-TH"/>
        </a:p>
      </dgm:t>
    </dgm:pt>
    <dgm:pt modelId="{5CD64BB3-F21A-484B-B520-060D36C69E2D}" type="sibTrans" cxnId="{561DF34A-0F58-48F3-AF90-47B5E0B9639F}">
      <dgm:prSet/>
      <dgm:spPr/>
      <dgm:t>
        <a:bodyPr/>
        <a:lstStyle/>
        <a:p>
          <a:endParaRPr lang="th-TH"/>
        </a:p>
      </dgm:t>
    </dgm:pt>
    <dgm:pt modelId="{3B9C45FB-4217-478C-93EF-EC9287014F6E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th-TH" sz="24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ข. ความสัมพันธ์ระดับองค์การ</a:t>
          </a:r>
          <a:endParaRPr lang="th-TH" sz="24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F4E16EFF-6654-4274-A2B3-76B080E0BDEF}" type="parTrans" cxnId="{E4D3D33A-8337-4908-9BC8-9F45BD7572FF}">
      <dgm:prSet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th-TH"/>
        </a:p>
      </dgm:t>
    </dgm:pt>
    <dgm:pt modelId="{3B28F3C6-AE25-4CBE-9D3A-FC1C9AD895E3}" type="sibTrans" cxnId="{E4D3D33A-8337-4908-9BC8-9F45BD7572FF}">
      <dgm:prSet/>
      <dgm:spPr/>
      <dgm:t>
        <a:bodyPr/>
        <a:lstStyle/>
        <a:p>
          <a:endParaRPr lang="th-TH"/>
        </a:p>
      </dgm:t>
    </dgm:pt>
    <dgm:pt modelId="{4C1E1084-32D2-4E02-9EB9-611C3F186991}">
      <dgm:prSet phldrT="[Text]" custT="1"/>
      <dgm:spPr/>
      <dgm:t>
        <a:bodyPr/>
        <a:lstStyle/>
        <a:p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ค. </a:t>
          </a:r>
          <a:br>
            <a:rPr lang="th-TH" sz="2400" dirty="0" smtClean="0">
              <a:latin typeface="TH SarabunPSK" pitchFamily="34" charset="-34"/>
              <a:cs typeface="TH SarabunPSK" pitchFamily="34" charset="-34"/>
            </a:rPr>
          </a:br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ระบบการปรับปรุงผล</a:t>
          </a:r>
          <a:br>
            <a:rPr lang="th-TH" sz="2400" dirty="0" smtClean="0">
              <a:latin typeface="TH SarabunPSK" pitchFamily="34" charset="-34"/>
              <a:cs typeface="TH SarabunPSK" pitchFamily="34" charset="-34"/>
            </a:rPr>
          </a:br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การดำเนินงาน</a:t>
          </a:r>
          <a:endParaRPr lang="th-TH" sz="2400" dirty="0">
            <a:latin typeface="TH SarabunPSK" pitchFamily="34" charset="-34"/>
            <a:cs typeface="TH SarabunPSK" pitchFamily="34" charset="-34"/>
          </a:endParaRPr>
        </a:p>
      </dgm:t>
    </dgm:pt>
    <dgm:pt modelId="{0B84DA3A-2CCD-4D2A-81BD-92C57FDD931C}" type="parTrans" cxnId="{CCBBBD24-4E80-43C8-8423-1EFC9E979BBD}">
      <dgm:prSet/>
      <dgm:spPr/>
      <dgm:t>
        <a:bodyPr/>
        <a:lstStyle/>
        <a:p>
          <a:endParaRPr lang="th-TH"/>
        </a:p>
      </dgm:t>
    </dgm:pt>
    <dgm:pt modelId="{5DA6EF31-4C2E-4A81-ABCB-B0B7E4F4FDA8}" type="sibTrans" cxnId="{CCBBBD24-4E80-43C8-8423-1EFC9E979BBD}">
      <dgm:prSet/>
      <dgm:spPr/>
      <dgm:t>
        <a:bodyPr/>
        <a:lstStyle/>
        <a:p>
          <a:endParaRPr lang="th-TH"/>
        </a:p>
      </dgm:t>
    </dgm:pt>
    <dgm:pt modelId="{AD76DA09-1E2F-4F55-B28B-AD00E3BFA7DD}" type="pres">
      <dgm:prSet presAssocID="{1EBEDABA-1B0B-474A-8D79-058F20D1302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985763BB-57B2-4B9D-B9BD-B46E6F11CF5C}" type="pres">
      <dgm:prSet presAssocID="{F6070EB5-CA9E-482B-8F68-0BFF554A542F}" presName="hierRoot1" presStyleCnt="0"/>
      <dgm:spPr/>
    </dgm:pt>
    <dgm:pt modelId="{9F76A3D3-F325-4BA4-92BD-9951429E96F5}" type="pres">
      <dgm:prSet presAssocID="{F6070EB5-CA9E-482B-8F68-0BFF554A542F}" presName="composite" presStyleCnt="0"/>
      <dgm:spPr/>
    </dgm:pt>
    <dgm:pt modelId="{D97F7449-B42F-4EC7-8068-B3D0A3A884EE}" type="pres">
      <dgm:prSet presAssocID="{F6070EB5-CA9E-482B-8F68-0BFF554A542F}" presName="background" presStyleLbl="node0" presStyleIdx="0" presStyleCn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</dgm:pt>
    <dgm:pt modelId="{CBFB9018-3110-4513-9364-A79F7919BA37}" type="pres">
      <dgm:prSet presAssocID="{F6070EB5-CA9E-482B-8F68-0BFF554A542F}" presName="text" presStyleLbl="fgAcc0" presStyleIdx="0" presStyleCnt="1" custScaleX="277046" custLinFactY="-10472" custLinFactNeighborX="14682" custLinFactNeighborY="-1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78794DB-EE55-4E2E-86D1-D9A42465ECE5}" type="pres">
      <dgm:prSet presAssocID="{F6070EB5-CA9E-482B-8F68-0BFF554A542F}" presName="hierChild2" presStyleCnt="0"/>
      <dgm:spPr/>
    </dgm:pt>
    <dgm:pt modelId="{8BA476EF-8756-418C-AC90-AA6E7B62C73A}" type="pres">
      <dgm:prSet presAssocID="{F3F2413F-3B0C-455C-838E-884B8004B465}" presName="Name10" presStyleLbl="parChTrans1D2" presStyleIdx="0" presStyleCnt="2"/>
      <dgm:spPr/>
      <dgm:t>
        <a:bodyPr/>
        <a:lstStyle/>
        <a:p>
          <a:endParaRPr lang="th-TH"/>
        </a:p>
      </dgm:t>
    </dgm:pt>
    <dgm:pt modelId="{782F3D64-87B4-4CC2-BA7E-4283F4F4D153}" type="pres">
      <dgm:prSet presAssocID="{DFEBA0D9-843B-4078-B9AE-4BD4E4B2D074}" presName="hierRoot2" presStyleCnt="0"/>
      <dgm:spPr/>
    </dgm:pt>
    <dgm:pt modelId="{3F05F8D7-285E-4133-9037-36F9007EBA52}" type="pres">
      <dgm:prSet presAssocID="{DFEBA0D9-843B-4078-B9AE-4BD4E4B2D074}" presName="composite2" presStyleCnt="0"/>
      <dgm:spPr/>
    </dgm:pt>
    <dgm:pt modelId="{4DD9C967-9096-448B-8192-6691729283F8}" type="pres">
      <dgm:prSet presAssocID="{DFEBA0D9-843B-4078-B9AE-4BD4E4B2D074}" presName="background2" presStyleLbl="node2" presStyleIdx="0" presStyleCnt="2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</dgm:pt>
    <dgm:pt modelId="{0ADF3F88-AACD-497D-BD0F-176984AD5780}" type="pres">
      <dgm:prSet presAssocID="{DFEBA0D9-843B-4078-B9AE-4BD4E4B2D074}" presName="text2" presStyleLbl="fgAcc2" presStyleIdx="0" presStyleCnt="2" custScaleX="172454" custLinFactNeighborX="-471" custLinFactNeighborY="-6402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7125927-E92F-44DD-B74E-17421194EEB7}" type="pres">
      <dgm:prSet presAssocID="{DFEBA0D9-843B-4078-B9AE-4BD4E4B2D074}" presName="hierChild3" presStyleCnt="0"/>
      <dgm:spPr/>
    </dgm:pt>
    <dgm:pt modelId="{6BA9E1A3-2C1F-4B37-A9BD-C040CF0FE2FA}" type="pres">
      <dgm:prSet presAssocID="{8BA51818-8BC9-40A5-A4A5-74C86FA542D0}" presName="Name17" presStyleLbl="parChTrans1D3" presStyleIdx="0" presStyleCnt="5"/>
      <dgm:spPr/>
      <dgm:t>
        <a:bodyPr/>
        <a:lstStyle/>
        <a:p>
          <a:endParaRPr lang="th-TH"/>
        </a:p>
      </dgm:t>
    </dgm:pt>
    <dgm:pt modelId="{8D8411F8-8C20-49E0-847C-1F7882A6148C}" type="pres">
      <dgm:prSet presAssocID="{C6C94278-A74B-49D8-B658-AAF9515E87DE}" presName="hierRoot3" presStyleCnt="0"/>
      <dgm:spPr/>
    </dgm:pt>
    <dgm:pt modelId="{91183C3B-D7CD-4E2C-8944-248B156CDD2A}" type="pres">
      <dgm:prSet presAssocID="{C6C94278-A74B-49D8-B658-AAF9515E87DE}" presName="composite3" presStyleCnt="0"/>
      <dgm:spPr/>
    </dgm:pt>
    <dgm:pt modelId="{E1097B31-8098-4F3F-9523-8272B9488B83}" type="pres">
      <dgm:prSet presAssocID="{C6C94278-A74B-49D8-B658-AAF9515E87DE}" presName="background3" presStyleLbl="node3" presStyleIdx="0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</dgm:pt>
    <dgm:pt modelId="{7E68243E-56F6-44E2-AF76-FBCC92CDEE61}" type="pres">
      <dgm:prSet presAssocID="{C6C94278-A74B-49D8-B658-AAF9515E87DE}" presName="text3" presStyleLbl="fgAcc3" presStyleIdx="0" presStyleCnt="5" custScaleY="136332" custLinFactNeighborX="6410" custLinFactNeighborY="-3881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C2BE8461-7ABC-4B86-9BD1-F55598041E81}" type="pres">
      <dgm:prSet presAssocID="{C6C94278-A74B-49D8-B658-AAF9515E87DE}" presName="hierChild4" presStyleCnt="0"/>
      <dgm:spPr/>
    </dgm:pt>
    <dgm:pt modelId="{9F24DDE2-E3D8-43F0-955D-65956286230A}" type="pres">
      <dgm:prSet presAssocID="{F4E16EFF-6654-4274-A2B3-76B080E0BDEF}" presName="Name17" presStyleLbl="parChTrans1D3" presStyleIdx="1" presStyleCnt="5"/>
      <dgm:spPr/>
      <dgm:t>
        <a:bodyPr/>
        <a:lstStyle/>
        <a:p>
          <a:endParaRPr lang="th-TH"/>
        </a:p>
      </dgm:t>
    </dgm:pt>
    <dgm:pt modelId="{783AA6AB-0080-42BE-A98D-A18FA6683AD4}" type="pres">
      <dgm:prSet presAssocID="{3B9C45FB-4217-478C-93EF-EC9287014F6E}" presName="hierRoot3" presStyleCnt="0"/>
      <dgm:spPr/>
    </dgm:pt>
    <dgm:pt modelId="{21A5D643-13A2-4C55-B021-6BFF4056DF22}" type="pres">
      <dgm:prSet presAssocID="{3B9C45FB-4217-478C-93EF-EC9287014F6E}" presName="composite3" presStyleCnt="0"/>
      <dgm:spPr/>
    </dgm:pt>
    <dgm:pt modelId="{0BE19EA3-3FC3-441C-8876-3D1A23CC6388}" type="pres">
      <dgm:prSet presAssocID="{3B9C45FB-4217-478C-93EF-EC9287014F6E}" presName="background3" presStyleLbl="node3" presStyleIdx="1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th-TH"/>
        </a:p>
      </dgm:t>
    </dgm:pt>
    <dgm:pt modelId="{1C381413-0BB7-45EB-B5F0-91446351B002}" type="pres">
      <dgm:prSet presAssocID="{3B9C45FB-4217-478C-93EF-EC9287014F6E}" presName="text3" presStyleLbl="fgAcc3" presStyleIdx="1" presStyleCnt="5" custScaleY="136332" custLinFactNeighborX="6410" custLinFactNeighborY="-3881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484D8CE9-E54A-4891-B421-D100C4BD0348}" type="pres">
      <dgm:prSet presAssocID="{3B9C45FB-4217-478C-93EF-EC9287014F6E}" presName="hierChild4" presStyleCnt="0"/>
      <dgm:spPr/>
    </dgm:pt>
    <dgm:pt modelId="{5B228132-567E-492F-A049-E4737F35A82B}" type="pres">
      <dgm:prSet presAssocID="{95223A6D-E16A-41D4-B8E0-A3E3822C707D}" presName="Name10" presStyleLbl="parChTrans1D2" presStyleIdx="1" presStyleCnt="2"/>
      <dgm:spPr/>
      <dgm:t>
        <a:bodyPr/>
        <a:lstStyle/>
        <a:p>
          <a:endParaRPr lang="th-TH"/>
        </a:p>
      </dgm:t>
    </dgm:pt>
    <dgm:pt modelId="{0C1F2283-54FA-4B97-97AF-A2C3E89FF458}" type="pres">
      <dgm:prSet presAssocID="{E2D391AD-C92D-41AA-A7DF-E60725D4DA63}" presName="hierRoot2" presStyleCnt="0"/>
      <dgm:spPr/>
    </dgm:pt>
    <dgm:pt modelId="{0892D98C-11B3-4D73-8901-91132BD943F0}" type="pres">
      <dgm:prSet presAssocID="{E2D391AD-C92D-41AA-A7DF-E60725D4DA63}" presName="composite2" presStyleCnt="0"/>
      <dgm:spPr/>
    </dgm:pt>
    <dgm:pt modelId="{48908122-BFE2-4D2C-AF4B-A86E63A055E1}" type="pres">
      <dgm:prSet presAssocID="{E2D391AD-C92D-41AA-A7DF-E60725D4DA63}" presName="background2" presStyleLbl="node2" presStyleIdx="1" presStyleCnt="2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</dgm:pt>
    <dgm:pt modelId="{7057BCB0-AEA9-450D-8943-AD3B9A026A05}" type="pres">
      <dgm:prSet presAssocID="{E2D391AD-C92D-41AA-A7DF-E60725D4DA63}" presName="text2" presStyleLbl="fgAcc2" presStyleIdx="1" presStyleCnt="2" custScaleX="227345" custLinFactNeighborX="-471" custLinFactNeighborY="-6402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67426183-6E25-4C93-B732-B73AD94BFA94}" type="pres">
      <dgm:prSet presAssocID="{E2D391AD-C92D-41AA-A7DF-E60725D4DA63}" presName="hierChild3" presStyleCnt="0"/>
      <dgm:spPr/>
    </dgm:pt>
    <dgm:pt modelId="{DA88A72E-E796-40DF-A129-96DD113948ED}" type="pres">
      <dgm:prSet presAssocID="{8A0F55C6-2739-4A4B-A080-60AC22A40514}" presName="Name17" presStyleLbl="parChTrans1D3" presStyleIdx="2" presStyleCnt="5"/>
      <dgm:spPr/>
      <dgm:t>
        <a:bodyPr/>
        <a:lstStyle/>
        <a:p>
          <a:endParaRPr lang="th-TH"/>
        </a:p>
      </dgm:t>
    </dgm:pt>
    <dgm:pt modelId="{B20DF3FC-F13B-441D-89C9-38374923C06E}" type="pres">
      <dgm:prSet presAssocID="{E329DF1E-2959-4207-A636-EE220C22C82E}" presName="hierRoot3" presStyleCnt="0"/>
      <dgm:spPr/>
    </dgm:pt>
    <dgm:pt modelId="{962199B9-2598-41B1-ADC4-37974F42C7BE}" type="pres">
      <dgm:prSet presAssocID="{E329DF1E-2959-4207-A636-EE220C22C82E}" presName="composite3" presStyleCnt="0"/>
      <dgm:spPr/>
    </dgm:pt>
    <dgm:pt modelId="{D1F3E1C0-BED8-447B-AF79-5B1746B757B3}" type="pres">
      <dgm:prSet presAssocID="{E329DF1E-2959-4207-A636-EE220C22C82E}" presName="background3" presStyleLbl="node3" presStyleIdx="2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th-TH"/>
        </a:p>
      </dgm:t>
    </dgm:pt>
    <dgm:pt modelId="{1FB7DB95-665C-4EF9-873C-7C23D90AA050}" type="pres">
      <dgm:prSet presAssocID="{E329DF1E-2959-4207-A636-EE220C22C82E}" presName="text3" presStyleLbl="fgAcc3" presStyleIdx="2" presStyleCnt="5" custScaleY="136332" custLinFactNeighborX="6410" custLinFactNeighborY="-3881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7EEF29E-1C23-4674-872D-B772E7D32570}" type="pres">
      <dgm:prSet presAssocID="{E329DF1E-2959-4207-A636-EE220C22C82E}" presName="hierChild4" presStyleCnt="0"/>
      <dgm:spPr/>
    </dgm:pt>
    <dgm:pt modelId="{417ECA1B-67D3-4D55-A8BA-2FA6F7FE25F9}" type="pres">
      <dgm:prSet presAssocID="{8BD0C86B-E17E-4772-BE39-92552BAC883B}" presName="Name17" presStyleLbl="parChTrans1D3" presStyleIdx="3" presStyleCnt="5"/>
      <dgm:spPr/>
      <dgm:t>
        <a:bodyPr/>
        <a:lstStyle/>
        <a:p>
          <a:endParaRPr lang="th-TH"/>
        </a:p>
      </dgm:t>
    </dgm:pt>
    <dgm:pt modelId="{70300511-FEEB-47D8-9E9E-31871AB4A855}" type="pres">
      <dgm:prSet presAssocID="{C726B9EF-8144-4398-953C-FD0DE544213E}" presName="hierRoot3" presStyleCnt="0"/>
      <dgm:spPr/>
    </dgm:pt>
    <dgm:pt modelId="{081516BC-45FE-4E16-9BC3-20BE5FE2B64F}" type="pres">
      <dgm:prSet presAssocID="{C726B9EF-8144-4398-953C-FD0DE544213E}" presName="composite3" presStyleCnt="0"/>
      <dgm:spPr/>
    </dgm:pt>
    <dgm:pt modelId="{F2152E96-8FCA-4C19-8950-C9F922A0ECD3}" type="pres">
      <dgm:prSet presAssocID="{C726B9EF-8144-4398-953C-FD0DE544213E}" presName="background3" presStyleLbl="node3" presStyleIdx="3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th-TH"/>
        </a:p>
      </dgm:t>
    </dgm:pt>
    <dgm:pt modelId="{44B7FD06-DDEE-4374-9FA4-9489C4327114}" type="pres">
      <dgm:prSet presAssocID="{C726B9EF-8144-4398-953C-FD0DE544213E}" presName="text3" presStyleLbl="fgAcc3" presStyleIdx="3" presStyleCnt="5" custScaleY="136332" custLinFactNeighborX="200" custLinFactNeighborY="-3881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1C30F39E-CB47-43AE-8EBB-6D24822BAE99}" type="pres">
      <dgm:prSet presAssocID="{C726B9EF-8144-4398-953C-FD0DE544213E}" presName="hierChild4" presStyleCnt="0"/>
      <dgm:spPr/>
    </dgm:pt>
    <dgm:pt modelId="{D8EF42FC-9A92-4FF1-884A-F46F6EE1F144}" type="pres">
      <dgm:prSet presAssocID="{0B84DA3A-2CCD-4D2A-81BD-92C57FDD931C}" presName="Name17" presStyleLbl="parChTrans1D3" presStyleIdx="4" presStyleCnt="5"/>
      <dgm:spPr/>
      <dgm:t>
        <a:bodyPr/>
        <a:lstStyle/>
        <a:p>
          <a:endParaRPr lang="th-TH"/>
        </a:p>
      </dgm:t>
    </dgm:pt>
    <dgm:pt modelId="{C82338FD-40CD-4305-A0C1-873AC8F6641B}" type="pres">
      <dgm:prSet presAssocID="{4C1E1084-32D2-4E02-9EB9-611C3F186991}" presName="hierRoot3" presStyleCnt="0"/>
      <dgm:spPr/>
    </dgm:pt>
    <dgm:pt modelId="{BE602EB1-1669-4E27-89F9-459DFF0556EF}" type="pres">
      <dgm:prSet presAssocID="{4C1E1084-32D2-4E02-9EB9-611C3F186991}" presName="composite3" presStyleCnt="0"/>
      <dgm:spPr/>
    </dgm:pt>
    <dgm:pt modelId="{E5F66BAD-7E69-4467-BCB8-0D926C02BD06}" type="pres">
      <dgm:prSet presAssocID="{4C1E1084-32D2-4E02-9EB9-611C3F186991}" presName="background3" presStyleLbl="node3" presStyleIdx="4" presStyleCnt="5"/>
      <dgm:spPr/>
    </dgm:pt>
    <dgm:pt modelId="{C1D4E790-7C1C-4AB1-9E73-6730A1B564D5}" type="pres">
      <dgm:prSet presAssocID="{4C1E1084-32D2-4E02-9EB9-611C3F186991}" presName="text3" presStyleLbl="fgAcc3" presStyleIdx="4" presStyleCnt="5" custScaleY="136332" custLinFactNeighborX="-1739" custLinFactNeighborY="-37387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E2ACDEA-C6A1-4230-9E6C-C5A42865E16D}" type="pres">
      <dgm:prSet presAssocID="{4C1E1084-32D2-4E02-9EB9-611C3F186991}" presName="hierChild4" presStyleCnt="0"/>
      <dgm:spPr/>
    </dgm:pt>
  </dgm:ptLst>
  <dgm:cxnLst>
    <dgm:cxn modelId="{6E0EC15A-1B84-4787-8381-93EE440B82E7}" srcId="{1EBEDABA-1B0B-474A-8D79-058F20D13024}" destId="{F6070EB5-CA9E-482B-8F68-0BFF554A542F}" srcOrd="0" destOrd="0" parTransId="{CDE99A8C-48ED-413F-AC27-60C4D1049CD6}" sibTransId="{C56A8FF2-DFBF-40A2-B007-BECA0B0E408B}"/>
    <dgm:cxn modelId="{3568B672-69AD-4B2A-9FFE-4CA9CD3832F9}" srcId="{E2D391AD-C92D-41AA-A7DF-E60725D4DA63}" destId="{E329DF1E-2959-4207-A636-EE220C22C82E}" srcOrd="0" destOrd="0" parTransId="{8A0F55C6-2739-4A4B-A080-60AC22A40514}" sibTransId="{C2808443-A33C-433A-9B5C-64D46C0702D6}"/>
    <dgm:cxn modelId="{3F9F25DC-34E1-4D1B-ADC2-F738DBEDF114}" type="presOf" srcId="{E329DF1E-2959-4207-A636-EE220C22C82E}" destId="{1FB7DB95-665C-4EF9-873C-7C23D90AA050}" srcOrd="0" destOrd="0" presId="urn:microsoft.com/office/officeart/2005/8/layout/hierarchy1"/>
    <dgm:cxn modelId="{B4C41C32-434D-419E-B8FD-305A471905CA}" type="presOf" srcId="{95223A6D-E16A-41D4-B8E0-A3E3822C707D}" destId="{5B228132-567E-492F-A049-E4737F35A82B}" srcOrd="0" destOrd="0" presId="urn:microsoft.com/office/officeart/2005/8/layout/hierarchy1"/>
    <dgm:cxn modelId="{E4D3D33A-8337-4908-9BC8-9F45BD7572FF}" srcId="{DFEBA0D9-843B-4078-B9AE-4BD4E4B2D074}" destId="{3B9C45FB-4217-478C-93EF-EC9287014F6E}" srcOrd="1" destOrd="0" parTransId="{F4E16EFF-6654-4274-A2B3-76B080E0BDEF}" sibTransId="{3B28F3C6-AE25-4CBE-9D3A-FC1C9AD895E3}"/>
    <dgm:cxn modelId="{CCBBBD24-4E80-43C8-8423-1EFC9E979BBD}" srcId="{E2D391AD-C92D-41AA-A7DF-E60725D4DA63}" destId="{4C1E1084-32D2-4E02-9EB9-611C3F186991}" srcOrd="2" destOrd="0" parTransId="{0B84DA3A-2CCD-4D2A-81BD-92C57FDD931C}" sibTransId="{5DA6EF31-4C2E-4A81-ABCB-B0B7E4F4FDA8}"/>
    <dgm:cxn modelId="{43173AB3-C180-4148-B20B-08273CA6C353}" type="presOf" srcId="{8BA51818-8BC9-40A5-A4A5-74C86FA542D0}" destId="{6BA9E1A3-2C1F-4B37-A9BD-C040CF0FE2FA}" srcOrd="0" destOrd="0" presId="urn:microsoft.com/office/officeart/2005/8/layout/hierarchy1"/>
    <dgm:cxn modelId="{C6D33709-3A06-4118-9987-2F058A02CE5F}" type="presOf" srcId="{F4E16EFF-6654-4274-A2B3-76B080E0BDEF}" destId="{9F24DDE2-E3D8-43F0-955D-65956286230A}" srcOrd="0" destOrd="0" presId="urn:microsoft.com/office/officeart/2005/8/layout/hierarchy1"/>
    <dgm:cxn modelId="{9549668D-78F9-4EC1-AE92-2F3598898CAD}" type="presOf" srcId="{8A0F55C6-2739-4A4B-A080-60AC22A40514}" destId="{DA88A72E-E796-40DF-A129-96DD113948ED}" srcOrd="0" destOrd="0" presId="urn:microsoft.com/office/officeart/2005/8/layout/hierarchy1"/>
    <dgm:cxn modelId="{414FC8E6-A144-42ED-8AC6-2D4C58FC67E4}" type="presOf" srcId="{F6070EB5-CA9E-482B-8F68-0BFF554A542F}" destId="{CBFB9018-3110-4513-9364-A79F7919BA37}" srcOrd="0" destOrd="0" presId="urn:microsoft.com/office/officeart/2005/8/layout/hierarchy1"/>
    <dgm:cxn modelId="{4FF9EE22-5E33-423D-AD82-BD6518C9435A}" srcId="{F6070EB5-CA9E-482B-8F68-0BFF554A542F}" destId="{DFEBA0D9-843B-4078-B9AE-4BD4E4B2D074}" srcOrd="0" destOrd="0" parTransId="{F3F2413F-3B0C-455C-838E-884B8004B465}" sibTransId="{C084D506-EA08-4627-8E94-0F7293FFF608}"/>
    <dgm:cxn modelId="{C23352A8-099B-486B-9DD7-6EEEDFEE2603}" type="presOf" srcId="{4C1E1084-32D2-4E02-9EB9-611C3F186991}" destId="{C1D4E790-7C1C-4AB1-9E73-6730A1B564D5}" srcOrd="0" destOrd="0" presId="urn:microsoft.com/office/officeart/2005/8/layout/hierarchy1"/>
    <dgm:cxn modelId="{320E1207-9B7D-4D77-9AD2-CDBA3DD5CE9A}" type="presOf" srcId="{3B9C45FB-4217-478C-93EF-EC9287014F6E}" destId="{1C381413-0BB7-45EB-B5F0-91446351B002}" srcOrd="0" destOrd="0" presId="urn:microsoft.com/office/officeart/2005/8/layout/hierarchy1"/>
    <dgm:cxn modelId="{B2C67F3E-A1AE-4048-AA5C-4F835A617376}" srcId="{F6070EB5-CA9E-482B-8F68-0BFF554A542F}" destId="{E2D391AD-C92D-41AA-A7DF-E60725D4DA63}" srcOrd="1" destOrd="0" parTransId="{95223A6D-E16A-41D4-B8E0-A3E3822C707D}" sibTransId="{AFC829E9-E9A2-430B-AF7E-17D0059867A4}"/>
    <dgm:cxn modelId="{C803BD44-7D47-4BEE-BF82-F853A8E54C71}" type="presOf" srcId="{1EBEDABA-1B0B-474A-8D79-058F20D13024}" destId="{AD76DA09-1E2F-4F55-B28B-AD00E3BFA7DD}" srcOrd="0" destOrd="0" presId="urn:microsoft.com/office/officeart/2005/8/layout/hierarchy1"/>
    <dgm:cxn modelId="{1BD1EAF5-D73C-4146-A338-31C27C8F3B30}" type="presOf" srcId="{8BD0C86B-E17E-4772-BE39-92552BAC883B}" destId="{417ECA1B-67D3-4D55-A8BA-2FA6F7FE25F9}" srcOrd="0" destOrd="0" presId="urn:microsoft.com/office/officeart/2005/8/layout/hierarchy1"/>
    <dgm:cxn modelId="{561DF34A-0F58-48F3-AF90-47B5E0B9639F}" srcId="{DFEBA0D9-843B-4078-B9AE-4BD4E4B2D074}" destId="{C6C94278-A74B-49D8-B658-AAF9515E87DE}" srcOrd="0" destOrd="0" parTransId="{8BA51818-8BC9-40A5-A4A5-74C86FA542D0}" sibTransId="{5CD64BB3-F21A-484B-B520-060D36C69E2D}"/>
    <dgm:cxn modelId="{5C08926B-64D6-4407-9C59-2DE0D012CADA}" type="presOf" srcId="{0B84DA3A-2CCD-4D2A-81BD-92C57FDD931C}" destId="{D8EF42FC-9A92-4FF1-884A-F46F6EE1F144}" srcOrd="0" destOrd="0" presId="urn:microsoft.com/office/officeart/2005/8/layout/hierarchy1"/>
    <dgm:cxn modelId="{FD4B5433-036E-4D22-B953-B74FA9277B7B}" type="presOf" srcId="{DFEBA0D9-843B-4078-B9AE-4BD4E4B2D074}" destId="{0ADF3F88-AACD-497D-BD0F-176984AD5780}" srcOrd="0" destOrd="0" presId="urn:microsoft.com/office/officeart/2005/8/layout/hierarchy1"/>
    <dgm:cxn modelId="{8F942632-5F58-40F2-849D-1A05C94D632F}" srcId="{E2D391AD-C92D-41AA-A7DF-E60725D4DA63}" destId="{C726B9EF-8144-4398-953C-FD0DE544213E}" srcOrd="1" destOrd="0" parTransId="{8BD0C86B-E17E-4772-BE39-92552BAC883B}" sibTransId="{3EB5E626-64BB-4DCE-8DF6-97C438A86FFC}"/>
    <dgm:cxn modelId="{D12049F1-A5A7-4447-8CC6-1A2EEC80C288}" type="presOf" srcId="{F3F2413F-3B0C-455C-838E-884B8004B465}" destId="{8BA476EF-8756-418C-AC90-AA6E7B62C73A}" srcOrd="0" destOrd="0" presId="urn:microsoft.com/office/officeart/2005/8/layout/hierarchy1"/>
    <dgm:cxn modelId="{5AA8C537-AACE-44DD-9478-4C8BCD812B98}" type="presOf" srcId="{E2D391AD-C92D-41AA-A7DF-E60725D4DA63}" destId="{7057BCB0-AEA9-450D-8943-AD3B9A026A05}" srcOrd="0" destOrd="0" presId="urn:microsoft.com/office/officeart/2005/8/layout/hierarchy1"/>
    <dgm:cxn modelId="{3CDD803F-99D0-4DCC-AF34-D3A707A273F8}" type="presOf" srcId="{C726B9EF-8144-4398-953C-FD0DE544213E}" destId="{44B7FD06-DDEE-4374-9FA4-9489C4327114}" srcOrd="0" destOrd="0" presId="urn:microsoft.com/office/officeart/2005/8/layout/hierarchy1"/>
    <dgm:cxn modelId="{8C66BE4C-6A42-4922-939C-35883FF05154}" type="presOf" srcId="{C6C94278-A74B-49D8-B658-AAF9515E87DE}" destId="{7E68243E-56F6-44E2-AF76-FBCC92CDEE61}" srcOrd="0" destOrd="0" presId="urn:microsoft.com/office/officeart/2005/8/layout/hierarchy1"/>
    <dgm:cxn modelId="{A412EB11-57BD-403B-87A5-5FFF2C843834}" type="presParOf" srcId="{AD76DA09-1E2F-4F55-B28B-AD00E3BFA7DD}" destId="{985763BB-57B2-4B9D-B9BD-B46E6F11CF5C}" srcOrd="0" destOrd="0" presId="urn:microsoft.com/office/officeart/2005/8/layout/hierarchy1"/>
    <dgm:cxn modelId="{F92849A9-1EB1-4CB6-AFC4-BAD512E7FCE8}" type="presParOf" srcId="{985763BB-57B2-4B9D-B9BD-B46E6F11CF5C}" destId="{9F76A3D3-F325-4BA4-92BD-9951429E96F5}" srcOrd="0" destOrd="0" presId="urn:microsoft.com/office/officeart/2005/8/layout/hierarchy1"/>
    <dgm:cxn modelId="{59F96575-23B1-4036-A21A-128586556E3F}" type="presParOf" srcId="{9F76A3D3-F325-4BA4-92BD-9951429E96F5}" destId="{D97F7449-B42F-4EC7-8068-B3D0A3A884EE}" srcOrd="0" destOrd="0" presId="urn:microsoft.com/office/officeart/2005/8/layout/hierarchy1"/>
    <dgm:cxn modelId="{7093FFDC-1B9D-4B05-BEBD-0411C9D272EF}" type="presParOf" srcId="{9F76A3D3-F325-4BA4-92BD-9951429E96F5}" destId="{CBFB9018-3110-4513-9364-A79F7919BA37}" srcOrd="1" destOrd="0" presId="urn:microsoft.com/office/officeart/2005/8/layout/hierarchy1"/>
    <dgm:cxn modelId="{43AD83E4-5B2D-4C56-9072-193E5A8E52F2}" type="presParOf" srcId="{985763BB-57B2-4B9D-B9BD-B46E6F11CF5C}" destId="{B78794DB-EE55-4E2E-86D1-D9A42465ECE5}" srcOrd="1" destOrd="0" presId="urn:microsoft.com/office/officeart/2005/8/layout/hierarchy1"/>
    <dgm:cxn modelId="{2E726668-12D1-45D1-9298-B608CACE3A1D}" type="presParOf" srcId="{B78794DB-EE55-4E2E-86D1-D9A42465ECE5}" destId="{8BA476EF-8756-418C-AC90-AA6E7B62C73A}" srcOrd="0" destOrd="0" presId="urn:microsoft.com/office/officeart/2005/8/layout/hierarchy1"/>
    <dgm:cxn modelId="{E0FB53AE-1A1E-48E1-AF9F-83FE46B243AC}" type="presParOf" srcId="{B78794DB-EE55-4E2E-86D1-D9A42465ECE5}" destId="{782F3D64-87B4-4CC2-BA7E-4283F4F4D153}" srcOrd="1" destOrd="0" presId="urn:microsoft.com/office/officeart/2005/8/layout/hierarchy1"/>
    <dgm:cxn modelId="{7C8C73F7-BF0A-4947-A27D-BED1A47DFC8E}" type="presParOf" srcId="{782F3D64-87B4-4CC2-BA7E-4283F4F4D153}" destId="{3F05F8D7-285E-4133-9037-36F9007EBA52}" srcOrd="0" destOrd="0" presId="urn:microsoft.com/office/officeart/2005/8/layout/hierarchy1"/>
    <dgm:cxn modelId="{29B59D6A-D003-49C4-A93A-ACEABE2BB3C5}" type="presParOf" srcId="{3F05F8D7-285E-4133-9037-36F9007EBA52}" destId="{4DD9C967-9096-448B-8192-6691729283F8}" srcOrd="0" destOrd="0" presId="urn:microsoft.com/office/officeart/2005/8/layout/hierarchy1"/>
    <dgm:cxn modelId="{C01E3F8C-387E-46D1-9635-C3F774F0FB9B}" type="presParOf" srcId="{3F05F8D7-285E-4133-9037-36F9007EBA52}" destId="{0ADF3F88-AACD-497D-BD0F-176984AD5780}" srcOrd="1" destOrd="0" presId="urn:microsoft.com/office/officeart/2005/8/layout/hierarchy1"/>
    <dgm:cxn modelId="{38A11C62-488C-47D6-9066-FC38D6DC34DD}" type="presParOf" srcId="{782F3D64-87B4-4CC2-BA7E-4283F4F4D153}" destId="{57125927-E92F-44DD-B74E-17421194EEB7}" srcOrd="1" destOrd="0" presId="urn:microsoft.com/office/officeart/2005/8/layout/hierarchy1"/>
    <dgm:cxn modelId="{E101FE46-FF3C-433A-940C-C7A7EF3F1809}" type="presParOf" srcId="{57125927-E92F-44DD-B74E-17421194EEB7}" destId="{6BA9E1A3-2C1F-4B37-A9BD-C040CF0FE2FA}" srcOrd="0" destOrd="0" presId="urn:microsoft.com/office/officeart/2005/8/layout/hierarchy1"/>
    <dgm:cxn modelId="{FEE87F61-D1F5-4C75-8533-0BFE6454E4BB}" type="presParOf" srcId="{57125927-E92F-44DD-B74E-17421194EEB7}" destId="{8D8411F8-8C20-49E0-847C-1F7882A6148C}" srcOrd="1" destOrd="0" presId="urn:microsoft.com/office/officeart/2005/8/layout/hierarchy1"/>
    <dgm:cxn modelId="{C6C77409-E38B-44D9-87A6-F057971862F9}" type="presParOf" srcId="{8D8411F8-8C20-49E0-847C-1F7882A6148C}" destId="{91183C3B-D7CD-4E2C-8944-248B156CDD2A}" srcOrd="0" destOrd="0" presId="urn:microsoft.com/office/officeart/2005/8/layout/hierarchy1"/>
    <dgm:cxn modelId="{7581FB18-2F42-4E64-BF6B-BD75E4BD576F}" type="presParOf" srcId="{91183C3B-D7CD-4E2C-8944-248B156CDD2A}" destId="{E1097B31-8098-4F3F-9523-8272B9488B83}" srcOrd="0" destOrd="0" presId="urn:microsoft.com/office/officeart/2005/8/layout/hierarchy1"/>
    <dgm:cxn modelId="{AE15842B-E0DC-4EF2-A602-354FFB3D96D9}" type="presParOf" srcId="{91183C3B-D7CD-4E2C-8944-248B156CDD2A}" destId="{7E68243E-56F6-44E2-AF76-FBCC92CDEE61}" srcOrd="1" destOrd="0" presId="urn:microsoft.com/office/officeart/2005/8/layout/hierarchy1"/>
    <dgm:cxn modelId="{4FEE6CBD-0C5E-4A8E-BD20-86DBFE0A12C0}" type="presParOf" srcId="{8D8411F8-8C20-49E0-847C-1F7882A6148C}" destId="{C2BE8461-7ABC-4B86-9BD1-F55598041E81}" srcOrd="1" destOrd="0" presId="urn:microsoft.com/office/officeart/2005/8/layout/hierarchy1"/>
    <dgm:cxn modelId="{CBE132B0-56BE-4BBB-AC4A-55AEC2D9EBC5}" type="presParOf" srcId="{57125927-E92F-44DD-B74E-17421194EEB7}" destId="{9F24DDE2-E3D8-43F0-955D-65956286230A}" srcOrd="2" destOrd="0" presId="urn:microsoft.com/office/officeart/2005/8/layout/hierarchy1"/>
    <dgm:cxn modelId="{E5CE9C66-D9FE-4632-B686-6EDE7758B6AC}" type="presParOf" srcId="{57125927-E92F-44DD-B74E-17421194EEB7}" destId="{783AA6AB-0080-42BE-A98D-A18FA6683AD4}" srcOrd="3" destOrd="0" presId="urn:microsoft.com/office/officeart/2005/8/layout/hierarchy1"/>
    <dgm:cxn modelId="{CE557324-F089-4E72-8F45-861E89B2BC48}" type="presParOf" srcId="{783AA6AB-0080-42BE-A98D-A18FA6683AD4}" destId="{21A5D643-13A2-4C55-B021-6BFF4056DF22}" srcOrd="0" destOrd="0" presId="urn:microsoft.com/office/officeart/2005/8/layout/hierarchy1"/>
    <dgm:cxn modelId="{21D41BA8-0B7D-45F0-9885-3084323A5F64}" type="presParOf" srcId="{21A5D643-13A2-4C55-B021-6BFF4056DF22}" destId="{0BE19EA3-3FC3-441C-8876-3D1A23CC6388}" srcOrd="0" destOrd="0" presId="urn:microsoft.com/office/officeart/2005/8/layout/hierarchy1"/>
    <dgm:cxn modelId="{DEDA6B05-D2F0-4B25-8E87-1661BC5890F2}" type="presParOf" srcId="{21A5D643-13A2-4C55-B021-6BFF4056DF22}" destId="{1C381413-0BB7-45EB-B5F0-91446351B002}" srcOrd="1" destOrd="0" presId="urn:microsoft.com/office/officeart/2005/8/layout/hierarchy1"/>
    <dgm:cxn modelId="{4043BE6B-037E-4DDC-93DF-D51ECC99CB7E}" type="presParOf" srcId="{783AA6AB-0080-42BE-A98D-A18FA6683AD4}" destId="{484D8CE9-E54A-4891-B421-D100C4BD0348}" srcOrd="1" destOrd="0" presId="urn:microsoft.com/office/officeart/2005/8/layout/hierarchy1"/>
    <dgm:cxn modelId="{D6B98D3C-8EC2-4079-9E9B-350E96EAB2F4}" type="presParOf" srcId="{B78794DB-EE55-4E2E-86D1-D9A42465ECE5}" destId="{5B228132-567E-492F-A049-E4737F35A82B}" srcOrd="2" destOrd="0" presId="urn:microsoft.com/office/officeart/2005/8/layout/hierarchy1"/>
    <dgm:cxn modelId="{0574948D-B36D-431E-8EF4-0AB847898DF7}" type="presParOf" srcId="{B78794DB-EE55-4E2E-86D1-D9A42465ECE5}" destId="{0C1F2283-54FA-4B97-97AF-A2C3E89FF458}" srcOrd="3" destOrd="0" presId="urn:microsoft.com/office/officeart/2005/8/layout/hierarchy1"/>
    <dgm:cxn modelId="{E5C3C4D1-FB21-4904-889B-7EF3F0C94DFB}" type="presParOf" srcId="{0C1F2283-54FA-4B97-97AF-A2C3E89FF458}" destId="{0892D98C-11B3-4D73-8901-91132BD943F0}" srcOrd="0" destOrd="0" presId="urn:microsoft.com/office/officeart/2005/8/layout/hierarchy1"/>
    <dgm:cxn modelId="{5ED58583-E878-48C1-B7B9-8CCFE77A23CF}" type="presParOf" srcId="{0892D98C-11B3-4D73-8901-91132BD943F0}" destId="{48908122-BFE2-4D2C-AF4B-A86E63A055E1}" srcOrd="0" destOrd="0" presId="urn:microsoft.com/office/officeart/2005/8/layout/hierarchy1"/>
    <dgm:cxn modelId="{1D41093A-4047-4619-A07F-FA1D4BB86663}" type="presParOf" srcId="{0892D98C-11B3-4D73-8901-91132BD943F0}" destId="{7057BCB0-AEA9-450D-8943-AD3B9A026A05}" srcOrd="1" destOrd="0" presId="urn:microsoft.com/office/officeart/2005/8/layout/hierarchy1"/>
    <dgm:cxn modelId="{E56A053B-90AB-4FF5-8A67-605C19216F9C}" type="presParOf" srcId="{0C1F2283-54FA-4B97-97AF-A2C3E89FF458}" destId="{67426183-6E25-4C93-B732-B73AD94BFA94}" srcOrd="1" destOrd="0" presId="urn:microsoft.com/office/officeart/2005/8/layout/hierarchy1"/>
    <dgm:cxn modelId="{9E5496FC-9176-4EF4-99DC-8D6F2ACCFD32}" type="presParOf" srcId="{67426183-6E25-4C93-B732-B73AD94BFA94}" destId="{DA88A72E-E796-40DF-A129-96DD113948ED}" srcOrd="0" destOrd="0" presId="urn:microsoft.com/office/officeart/2005/8/layout/hierarchy1"/>
    <dgm:cxn modelId="{A7730A10-18EE-420B-BEFA-CDC58BC44563}" type="presParOf" srcId="{67426183-6E25-4C93-B732-B73AD94BFA94}" destId="{B20DF3FC-F13B-441D-89C9-38374923C06E}" srcOrd="1" destOrd="0" presId="urn:microsoft.com/office/officeart/2005/8/layout/hierarchy1"/>
    <dgm:cxn modelId="{FBA28986-8395-48E1-A898-EC65BA064E89}" type="presParOf" srcId="{B20DF3FC-F13B-441D-89C9-38374923C06E}" destId="{962199B9-2598-41B1-ADC4-37974F42C7BE}" srcOrd="0" destOrd="0" presId="urn:microsoft.com/office/officeart/2005/8/layout/hierarchy1"/>
    <dgm:cxn modelId="{BC8BE925-3039-459C-BF28-F1DA6D86E304}" type="presParOf" srcId="{962199B9-2598-41B1-ADC4-37974F42C7BE}" destId="{D1F3E1C0-BED8-447B-AF79-5B1746B757B3}" srcOrd="0" destOrd="0" presId="urn:microsoft.com/office/officeart/2005/8/layout/hierarchy1"/>
    <dgm:cxn modelId="{D99D6807-E261-45C0-BE07-5EB2E6057656}" type="presParOf" srcId="{962199B9-2598-41B1-ADC4-37974F42C7BE}" destId="{1FB7DB95-665C-4EF9-873C-7C23D90AA050}" srcOrd="1" destOrd="0" presId="urn:microsoft.com/office/officeart/2005/8/layout/hierarchy1"/>
    <dgm:cxn modelId="{FE3997F6-B4FA-4CCE-A830-6AB9D65E9B7E}" type="presParOf" srcId="{B20DF3FC-F13B-441D-89C9-38374923C06E}" destId="{57EEF29E-1C23-4674-872D-B772E7D32570}" srcOrd="1" destOrd="0" presId="urn:microsoft.com/office/officeart/2005/8/layout/hierarchy1"/>
    <dgm:cxn modelId="{5F41A254-B5BF-4060-9187-1005A3E25526}" type="presParOf" srcId="{67426183-6E25-4C93-B732-B73AD94BFA94}" destId="{417ECA1B-67D3-4D55-A8BA-2FA6F7FE25F9}" srcOrd="2" destOrd="0" presId="urn:microsoft.com/office/officeart/2005/8/layout/hierarchy1"/>
    <dgm:cxn modelId="{F886C1A8-FA36-4BAC-8490-5D2DD092DB19}" type="presParOf" srcId="{67426183-6E25-4C93-B732-B73AD94BFA94}" destId="{70300511-FEEB-47D8-9E9E-31871AB4A855}" srcOrd="3" destOrd="0" presId="urn:microsoft.com/office/officeart/2005/8/layout/hierarchy1"/>
    <dgm:cxn modelId="{EE04CC7B-07FC-4674-8CD0-F440958375DC}" type="presParOf" srcId="{70300511-FEEB-47D8-9E9E-31871AB4A855}" destId="{081516BC-45FE-4E16-9BC3-20BE5FE2B64F}" srcOrd="0" destOrd="0" presId="urn:microsoft.com/office/officeart/2005/8/layout/hierarchy1"/>
    <dgm:cxn modelId="{09AE3EC0-5108-4691-8AAA-957248FEC6CA}" type="presParOf" srcId="{081516BC-45FE-4E16-9BC3-20BE5FE2B64F}" destId="{F2152E96-8FCA-4C19-8950-C9F922A0ECD3}" srcOrd="0" destOrd="0" presId="urn:microsoft.com/office/officeart/2005/8/layout/hierarchy1"/>
    <dgm:cxn modelId="{31FE7F7E-CCC0-4DC5-99C9-3A4F59B88850}" type="presParOf" srcId="{081516BC-45FE-4E16-9BC3-20BE5FE2B64F}" destId="{44B7FD06-DDEE-4374-9FA4-9489C4327114}" srcOrd="1" destOrd="0" presId="urn:microsoft.com/office/officeart/2005/8/layout/hierarchy1"/>
    <dgm:cxn modelId="{6A64575E-1912-44C3-8E7D-3CABA6E51B92}" type="presParOf" srcId="{70300511-FEEB-47D8-9E9E-31871AB4A855}" destId="{1C30F39E-CB47-43AE-8EBB-6D24822BAE99}" srcOrd="1" destOrd="0" presId="urn:microsoft.com/office/officeart/2005/8/layout/hierarchy1"/>
    <dgm:cxn modelId="{8C436E50-782F-41FF-AD29-D2E66B81F6DF}" type="presParOf" srcId="{67426183-6E25-4C93-B732-B73AD94BFA94}" destId="{D8EF42FC-9A92-4FF1-884A-F46F6EE1F144}" srcOrd="4" destOrd="0" presId="urn:microsoft.com/office/officeart/2005/8/layout/hierarchy1"/>
    <dgm:cxn modelId="{6E7C9180-75A2-4043-8021-3DBEEFF09720}" type="presParOf" srcId="{67426183-6E25-4C93-B732-B73AD94BFA94}" destId="{C82338FD-40CD-4305-A0C1-873AC8F6641B}" srcOrd="5" destOrd="0" presId="urn:microsoft.com/office/officeart/2005/8/layout/hierarchy1"/>
    <dgm:cxn modelId="{C7278FAA-7247-4C5D-8783-AC77E287C967}" type="presParOf" srcId="{C82338FD-40CD-4305-A0C1-873AC8F6641B}" destId="{BE602EB1-1669-4E27-89F9-459DFF0556EF}" srcOrd="0" destOrd="0" presId="urn:microsoft.com/office/officeart/2005/8/layout/hierarchy1"/>
    <dgm:cxn modelId="{44F25BE2-B14E-4C59-8492-15C1AB9FCA05}" type="presParOf" srcId="{BE602EB1-1669-4E27-89F9-459DFF0556EF}" destId="{E5F66BAD-7E69-4467-BCB8-0D926C02BD06}" srcOrd="0" destOrd="0" presId="urn:microsoft.com/office/officeart/2005/8/layout/hierarchy1"/>
    <dgm:cxn modelId="{AD89CE65-8F35-4477-8EE8-02FE74326BDF}" type="presParOf" srcId="{BE602EB1-1669-4E27-89F9-459DFF0556EF}" destId="{C1D4E790-7C1C-4AB1-9E73-6730A1B564D5}" srcOrd="1" destOrd="0" presId="urn:microsoft.com/office/officeart/2005/8/layout/hierarchy1"/>
    <dgm:cxn modelId="{65D16AE7-833D-493B-9E93-A078EFF08F4A}" type="presParOf" srcId="{C82338FD-40CD-4305-A0C1-873AC8F6641B}" destId="{5E2ACDEA-C6A1-4230-9E6C-C5A42865E16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EF42FC-9A92-4FF1-884A-F46F6EE1F144}">
      <dsp:nvSpPr>
        <dsp:cNvPr id="0" name=""/>
        <dsp:cNvSpPr/>
      </dsp:nvSpPr>
      <dsp:spPr>
        <a:xfrm>
          <a:off x="6341611" y="2480093"/>
          <a:ext cx="1842082" cy="700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481"/>
              </a:lnTo>
              <a:lnTo>
                <a:pt x="1842082" y="559481"/>
              </a:lnTo>
              <a:lnTo>
                <a:pt x="1842082" y="700566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ECA1B-67D3-4D55-A8BA-2FA6F7FE25F9}">
      <dsp:nvSpPr>
        <dsp:cNvPr id="0" name=""/>
        <dsp:cNvSpPr/>
      </dsp:nvSpPr>
      <dsp:spPr>
        <a:xfrm>
          <a:off x="6295891" y="2480093"/>
          <a:ext cx="91440" cy="6867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5700"/>
              </a:lnTo>
              <a:lnTo>
                <a:pt x="55939" y="545700"/>
              </a:lnTo>
              <a:lnTo>
                <a:pt x="55939" y="686785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8A72E-E796-40DF-A129-96DD113948ED}">
      <dsp:nvSpPr>
        <dsp:cNvPr id="0" name=""/>
        <dsp:cNvSpPr/>
      </dsp:nvSpPr>
      <dsp:spPr>
        <a:xfrm>
          <a:off x="4585012" y="2480093"/>
          <a:ext cx="1756598" cy="686785"/>
        </a:xfrm>
        <a:custGeom>
          <a:avLst/>
          <a:gdLst/>
          <a:ahLst/>
          <a:cxnLst/>
          <a:rect l="0" t="0" r="0" b="0"/>
          <a:pathLst>
            <a:path>
              <a:moveTo>
                <a:pt x="1756598" y="0"/>
              </a:moveTo>
              <a:lnTo>
                <a:pt x="1756598" y="545700"/>
              </a:lnTo>
              <a:lnTo>
                <a:pt x="0" y="545700"/>
              </a:lnTo>
              <a:lnTo>
                <a:pt x="0" y="686785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28132-567E-492F-A049-E4737F35A82B}">
      <dsp:nvSpPr>
        <dsp:cNvPr id="0" name=""/>
        <dsp:cNvSpPr/>
      </dsp:nvSpPr>
      <dsp:spPr>
        <a:xfrm>
          <a:off x="4454635" y="806321"/>
          <a:ext cx="1886976" cy="706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608"/>
              </a:lnTo>
              <a:lnTo>
                <a:pt x="1886976" y="565608"/>
              </a:lnTo>
              <a:lnTo>
                <a:pt x="1886976" y="706693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4DDE2-E3D8-43F0-955D-65956286230A}">
      <dsp:nvSpPr>
        <dsp:cNvPr id="0" name=""/>
        <dsp:cNvSpPr/>
      </dsp:nvSpPr>
      <dsp:spPr>
        <a:xfrm>
          <a:off x="1688128" y="2480093"/>
          <a:ext cx="1035491" cy="686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700"/>
              </a:lnTo>
              <a:lnTo>
                <a:pt x="1035491" y="545700"/>
              </a:lnTo>
              <a:lnTo>
                <a:pt x="1035491" y="686785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9E1A3-2C1F-4B37-A9BD-C040CF0FE2FA}">
      <dsp:nvSpPr>
        <dsp:cNvPr id="0" name=""/>
        <dsp:cNvSpPr/>
      </dsp:nvSpPr>
      <dsp:spPr>
        <a:xfrm>
          <a:off x="862226" y="2480093"/>
          <a:ext cx="825901" cy="686785"/>
        </a:xfrm>
        <a:custGeom>
          <a:avLst/>
          <a:gdLst/>
          <a:ahLst/>
          <a:cxnLst/>
          <a:rect l="0" t="0" r="0" b="0"/>
          <a:pathLst>
            <a:path>
              <a:moveTo>
                <a:pt x="825901" y="0"/>
              </a:moveTo>
              <a:lnTo>
                <a:pt x="825901" y="545700"/>
              </a:lnTo>
              <a:lnTo>
                <a:pt x="0" y="545700"/>
              </a:lnTo>
              <a:lnTo>
                <a:pt x="0" y="686785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A476EF-8756-418C-AC90-AA6E7B62C73A}">
      <dsp:nvSpPr>
        <dsp:cNvPr id="0" name=""/>
        <dsp:cNvSpPr/>
      </dsp:nvSpPr>
      <dsp:spPr>
        <a:xfrm>
          <a:off x="1688128" y="806321"/>
          <a:ext cx="2766507" cy="706693"/>
        </a:xfrm>
        <a:custGeom>
          <a:avLst/>
          <a:gdLst/>
          <a:ahLst/>
          <a:cxnLst/>
          <a:rect l="0" t="0" r="0" b="0"/>
          <a:pathLst>
            <a:path>
              <a:moveTo>
                <a:pt x="2766507" y="0"/>
              </a:moveTo>
              <a:lnTo>
                <a:pt x="2766507" y="565608"/>
              </a:lnTo>
              <a:lnTo>
                <a:pt x="0" y="565608"/>
              </a:lnTo>
              <a:lnTo>
                <a:pt x="0" y="706693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F7449-B42F-4EC7-8068-B3D0A3A884EE}">
      <dsp:nvSpPr>
        <dsp:cNvPr id="0" name=""/>
        <dsp:cNvSpPr/>
      </dsp:nvSpPr>
      <dsp:spPr>
        <a:xfrm>
          <a:off x="2344987" y="-160756"/>
          <a:ext cx="4219294" cy="96707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B9018-3110-4513-9364-A79F7919BA37}">
      <dsp:nvSpPr>
        <dsp:cNvPr id="0" name=""/>
        <dsp:cNvSpPr/>
      </dsp:nvSpPr>
      <dsp:spPr>
        <a:xfrm>
          <a:off x="2514205" y="0"/>
          <a:ext cx="4219294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TH SarabunPSK" pitchFamily="34" charset="-34"/>
              <a:cs typeface="TH SarabunPSK" pitchFamily="34" charset="-34"/>
            </a:rPr>
            <a:t>ลักษณะสำคัญขององค์การ</a:t>
          </a:r>
          <a:endParaRPr lang="th-TH" sz="32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2514205" y="0"/>
        <a:ext cx="4219294" cy="967078"/>
      </dsp:txXfrm>
    </dsp:sp>
    <dsp:sp modelId="{4DD9C967-9096-448B-8192-6691729283F8}">
      <dsp:nvSpPr>
        <dsp:cNvPr id="0" name=""/>
        <dsp:cNvSpPr/>
      </dsp:nvSpPr>
      <dsp:spPr>
        <a:xfrm>
          <a:off x="374926" y="1513014"/>
          <a:ext cx="2626402" cy="967078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F3F88-AACD-497D-BD0F-176984AD5780}">
      <dsp:nvSpPr>
        <dsp:cNvPr id="0" name=""/>
        <dsp:cNvSpPr/>
      </dsp:nvSpPr>
      <dsp:spPr>
        <a:xfrm>
          <a:off x="544144" y="1673771"/>
          <a:ext cx="2626402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๑. ลักษณะองค์การ</a:t>
          </a:r>
          <a:endParaRPr lang="th-TH" sz="28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544144" y="1673771"/>
        <a:ext cx="2626402" cy="967078"/>
      </dsp:txXfrm>
    </dsp:sp>
    <dsp:sp modelId="{E1097B31-8098-4F3F-9523-8272B9488B83}">
      <dsp:nvSpPr>
        <dsp:cNvPr id="0" name=""/>
        <dsp:cNvSpPr/>
      </dsp:nvSpPr>
      <dsp:spPr>
        <a:xfrm>
          <a:off x="100747" y="3166878"/>
          <a:ext cx="1522958" cy="1318437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8243E-56F6-44E2-AF76-FBCC92CDEE61}">
      <dsp:nvSpPr>
        <dsp:cNvPr id="0" name=""/>
        <dsp:cNvSpPr/>
      </dsp:nvSpPr>
      <dsp:spPr>
        <a:xfrm>
          <a:off x="269964" y="3327635"/>
          <a:ext cx="1522958" cy="1318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ก. สภาพแวดล้อมของส่วนราชการ</a:t>
          </a:r>
          <a:endParaRPr lang="th-TH" sz="24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269964" y="3327635"/>
        <a:ext cx="1522958" cy="1318437"/>
      </dsp:txXfrm>
    </dsp:sp>
    <dsp:sp modelId="{0BE19EA3-3FC3-441C-8876-3D1A23CC6388}">
      <dsp:nvSpPr>
        <dsp:cNvPr id="0" name=""/>
        <dsp:cNvSpPr/>
      </dsp:nvSpPr>
      <dsp:spPr>
        <a:xfrm>
          <a:off x="1962140" y="3166878"/>
          <a:ext cx="1522958" cy="1318437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81413-0BB7-45EB-B5F0-91446351B002}">
      <dsp:nvSpPr>
        <dsp:cNvPr id="0" name=""/>
        <dsp:cNvSpPr/>
      </dsp:nvSpPr>
      <dsp:spPr>
        <a:xfrm>
          <a:off x="2131357" y="3327635"/>
          <a:ext cx="1522958" cy="1318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ข. ความสัมพันธ์ระดับองค์การ</a:t>
          </a:r>
          <a:endParaRPr lang="th-TH" sz="24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2131357" y="3327635"/>
        <a:ext cx="1522958" cy="1318437"/>
      </dsp:txXfrm>
    </dsp:sp>
    <dsp:sp modelId="{48908122-BFE2-4D2C-AF4B-A86E63A055E1}">
      <dsp:nvSpPr>
        <dsp:cNvPr id="0" name=""/>
        <dsp:cNvSpPr/>
      </dsp:nvSpPr>
      <dsp:spPr>
        <a:xfrm>
          <a:off x="4610426" y="1513014"/>
          <a:ext cx="3462369" cy="967078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7BCB0-AEA9-450D-8943-AD3B9A026A05}">
      <dsp:nvSpPr>
        <dsp:cNvPr id="0" name=""/>
        <dsp:cNvSpPr/>
      </dsp:nvSpPr>
      <dsp:spPr>
        <a:xfrm>
          <a:off x="4779644" y="1673771"/>
          <a:ext cx="3462369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๒. สภาวการณ์ขององค์การ</a:t>
          </a:r>
          <a:endParaRPr lang="th-TH" sz="28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4779644" y="1673771"/>
        <a:ext cx="3462369" cy="967078"/>
      </dsp:txXfrm>
    </dsp:sp>
    <dsp:sp modelId="{D1F3E1C0-BED8-447B-AF79-5B1746B757B3}">
      <dsp:nvSpPr>
        <dsp:cNvPr id="0" name=""/>
        <dsp:cNvSpPr/>
      </dsp:nvSpPr>
      <dsp:spPr>
        <a:xfrm>
          <a:off x="3823533" y="3166878"/>
          <a:ext cx="1522958" cy="1318437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B7DB95-665C-4EF9-873C-7C23D90AA050}">
      <dsp:nvSpPr>
        <dsp:cNvPr id="0" name=""/>
        <dsp:cNvSpPr/>
      </dsp:nvSpPr>
      <dsp:spPr>
        <a:xfrm>
          <a:off x="3992751" y="3327635"/>
          <a:ext cx="1522958" cy="1318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ก. สภาพแวดล้อมด้านการแข่งขัน</a:t>
          </a:r>
          <a:endParaRPr lang="th-TH" sz="24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3992751" y="3327635"/>
        <a:ext cx="1522958" cy="1318437"/>
      </dsp:txXfrm>
    </dsp:sp>
    <dsp:sp modelId="{F2152E96-8FCA-4C19-8950-C9F922A0ECD3}">
      <dsp:nvSpPr>
        <dsp:cNvPr id="0" name=""/>
        <dsp:cNvSpPr/>
      </dsp:nvSpPr>
      <dsp:spPr>
        <a:xfrm>
          <a:off x="5590351" y="3166878"/>
          <a:ext cx="1522958" cy="1318437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7FD06-DDEE-4374-9FA4-9489C4327114}">
      <dsp:nvSpPr>
        <dsp:cNvPr id="0" name=""/>
        <dsp:cNvSpPr/>
      </dsp:nvSpPr>
      <dsp:spPr>
        <a:xfrm>
          <a:off x="5759568" y="3327635"/>
          <a:ext cx="1522958" cy="1318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ข. </a:t>
          </a:r>
          <a:br>
            <a:rPr lang="th-TH" sz="2400" kern="1200" dirty="0" smtClean="0">
              <a:latin typeface="TH SarabunPSK" pitchFamily="34" charset="-34"/>
              <a:cs typeface="TH SarabunPSK" pitchFamily="34" charset="-34"/>
            </a:rPr>
          </a:b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บริบท</a:t>
          </a:r>
          <a:br>
            <a:rPr lang="th-TH" sz="2400" kern="1200" dirty="0" smtClean="0">
              <a:latin typeface="TH SarabunPSK" pitchFamily="34" charset="-34"/>
              <a:cs typeface="TH SarabunPSK" pitchFamily="34" charset="-34"/>
            </a:rPr>
          </a:b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เชิงยุทธศาสตร์</a:t>
          </a:r>
          <a:endParaRPr lang="th-TH" sz="24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5759568" y="3327635"/>
        <a:ext cx="1522958" cy="1318437"/>
      </dsp:txXfrm>
    </dsp:sp>
    <dsp:sp modelId="{E5F66BAD-7E69-4467-BCB8-0D926C02BD06}">
      <dsp:nvSpPr>
        <dsp:cNvPr id="0" name=""/>
        <dsp:cNvSpPr/>
      </dsp:nvSpPr>
      <dsp:spPr>
        <a:xfrm>
          <a:off x="7422214" y="3180659"/>
          <a:ext cx="1522958" cy="1318437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D4E790-7C1C-4AB1-9E73-6730A1B564D5}">
      <dsp:nvSpPr>
        <dsp:cNvPr id="0" name=""/>
        <dsp:cNvSpPr/>
      </dsp:nvSpPr>
      <dsp:spPr>
        <a:xfrm>
          <a:off x="7591432" y="3341416"/>
          <a:ext cx="1522958" cy="1318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ค. </a:t>
          </a:r>
          <a:br>
            <a:rPr lang="th-TH" sz="2400" kern="1200" dirty="0" smtClean="0">
              <a:latin typeface="TH SarabunPSK" pitchFamily="34" charset="-34"/>
              <a:cs typeface="TH SarabunPSK" pitchFamily="34" charset="-34"/>
            </a:rPr>
          </a:b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ระบบการปรับปรุงผล</a:t>
          </a:r>
          <a:br>
            <a:rPr lang="th-TH" sz="2400" kern="1200" dirty="0" smtClean="0">
              <a:latin typeface="TH SarabunPSK" pitchFamily="34" charset="-34"/>
              <a:cs typeface="TH SarabunPSK" pitchFamily="34" charset="-34"/>
            </a:rPr>
          </a:b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การดำเนินงาน</a:t>
          </a:r>
          <a:endParaRPr lang="th-TH" sz="24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7591432" y="3341416"/>
        <a:ext cx="1522958" cy="13184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EF42FC-9A92-4FF1-884A-F46F6EE1F144}">
      <dsp:nvSpPr>
        <dsp:cNvPr id="0" name=""/>
        <dsp:cNvSpPr/>
      </dsp:nvSpPr>
      <dsp:spPr>
        <a:xfrm>
          <a:off x="6341611" y="2480093"/>
          <a:ext cx="1842082" cy="700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481"/>
              </a:lnTo>
              <a:lnTo>
                <a:pt x="1842082" y="559481"/>
              </a:lnTo>
              <a:lnTo>
                <a:pt x="1842082" y="700566"/>
              </a:lnTo>
            </a:path>
          </a:pathLst>
        </a:custGeom>
        <a:noFill/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ECA1B-67D3-4D55-A8BA-2FA6F7FE25F9}">
      <dsp:nvSpPr>
        <dsp:cNvPr id="0" name=""/>
        <dsp:cNvSpPr/>
      </dsp:nvSpPr>
      <dsp:spPr>
        <a:xfrm>
          <a:off x="6295891" y="2480093"/>
          <a:ext cx="91440" cy="6867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5700"/>
              </a:lnTo>
              <a:lnTo>
                <a:pt x="55939" y="545700"/>
              </a:lnTo>
              <a:lnTo>
                <a:pt x="55939" y="686785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8A72E-E796-40DF-A129-96DD113948ED}">
      <dsp:nvSpPr>
        <dsp:cNvPr id="0" name=""/>
        <dsp:cNvSpPr/>
      </dsp:nvSpPr>
      <dsp:spPr>
        <a:xfrm>
          <a:off x="4585012" y="2480093"/>
          <a:ext cx="1756598" cy="686785"/>
        </a:xfrm>
        <a:custGeom>
          <a:avLst/>
          <a:gdLst/>
          <a:ahLst/>
          <a:cxnLst/>
          <a:rect l="0" t="0" r="0" b="0"/>
          <a:pathLst>
            <a:path>
              <a:moveTo>
                <a:pt x="1756598" y="0"/>
              </a:moveTo>
              <a:lnTo>
                <a:pt x="1756598" y="545700"/>
              </a:lnTo>
              <a:lnTo>
                <a:pt x="0" y="545700"/>
              </a:lnTo>
              <a:lnTo>
                <a:pt x="0" y="686785"/>
              </a:lnTo>
            </a:path>
          </a:pathLst>
        </a:custGeom>
        <a:noFill/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28132-567E-492F-A049-E4737F35A82B}">
      <dsp:nvSpPr>
        <dsp:cNvPr id="0" name=""/>
        <dsp:cNvSpPr/>
      </dsp:nvSpPr>
      <dsp:spPr>
        <a:xfrm>
          <a:off x="4454635" y="806321"/>
          <a:ext cx="1886976" cy="706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608"/>
              </a:lnTo>
              <a:lnTo>
                <a:pt x="1886976" y="565608"/>
              </a:lnTo>
              <a:lnTo>
                <a:pt x="1886976" y="706693"/>
              </a:lnTo>
            </a:path>
          </a:pathLst>
        </a:custGeom>
        <a:noFill/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4DDE2-E3D8-43F0-955D-65956286230A}">
      <dsp:nvSpPr>
        <dsp:cNvPr id="0" name=""/>
        <dsp:cNvSpPr/>
      </dsp:nvSpPr>
      <dsp:spPr>
        <a:xfrm>
          <a:off x="1688128" y="2480093"/>
          <a:ext cx="1035491" cy="686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700"/>
              </a:lnTo>
              <a:lnTo>
                <a:pt x="1035491" y="545700"/>
              </a:lnTo>
              <a:lnTo>
                <a:pt x="1035491" y="686785"/>
              </a:lnTo>
            </a:path>
          </a:pathLst>
        </a:custGeom>
        <a:noFill/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9E1A3-2C1F-4B37-A9BD-C040CF0FE2FA}">
      <dsp:nvSpPr>
        <dsp:cNvPr id="0" name=""/>
        <dsp:cNvSpPr/>
      </dsp:nvSpPr>
      <dsp:spPr>
        <a:xfrm>
          <a:off x="862226" y="2480093"/>
          <a:ext cx="825901" cy="686785"/>
        </a:xfrm>
        <a:custGeom>
          <a:avLst/>
          <a:gdLst/>
          <a:ahLst/>
          <a:cxnLst/>
          <a:rect l="0" t="0" r="0" b="0"/>
          <a:pathLst>
            <a:path>
              <a:moveTo>
                <a:pt x="825901" y="0"/>
              </a:moveTo>
              <a:lnTo>
                <a:pt x="825901" y="545700"/>
              </a:lnTo>
              <a:lnTo>
                <a:pt x="0" y="545700"/>
              </a:lnTo>
              <a:lnTo>
                <a:pt x="0" y="686785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A476EF-8756-418C-AC90-AA6E7B62C73A}">
      <dsp:nvSpPr>
        <dsp:cNvPr id="0" name=""/>
        <dsp:cNvSpPr/>
      </dsp:nvSpPr>
      <dsp:spPr>
        <a:xfrm>
          <a:off x="1688128" y="806321"/>
          <a:ext cx="2766507" cy="706693"/>
        </a:xfrm>
        <a:custGeom>
          <a:avLst/>
          <a:gdLst/>
          <a:ahLst/>
          <a:cxnLst/>
          <a:rect l="0" t="0" r="0" b="0"/>
          <a:pathLst>
            <a:path>
              <a:moveTo>
                <a:pt x="2766507" y="0"/>
              </a:moveTo>
              <a:lnTo>
                <a:pt x="2766507" y="565608"/>
              </a:lnTo>
              <a:lnTo>
                <a:pt x="0" y="565608"/>
              </a:lnTo>
              <a:lnTo>
                <a:pt x="0" y="706693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F7449-B42F-4EC7-8068-B3D0A3A884EE}">
      <dsp:nvSpPr>
        <dsp:cNvPr id="0" name=""/>
        <dsp:cNvSpPr/>
      </dsp:nvSpPr>
      <dsp:spPr>
        <a:xfrm>
          <a:off x="2344987" y="-160756"/>
          <a:ext cx="4219294" cy="96707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B9018-3110-4513-9364-A79F7919BA37}">
      <dsp:nvSpPr>
        <dsp:cNvPr id="0" name=""/>
        <dsp:cNvSpPr/>
      </dsp:nvSpPr>
      <dsp:spPr>
        <a:xfrm>
          <a:off x="2514205" y="0"/>
          <a:ext cx="4219294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ลักษณะสำคัญขององค์การ</a:t>
          </a:r>
          <a:endParaRPr lang="th-TH" sz="3200" b="1" kern="12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514205" y="0"/>
        <a:ext cx="4219294" cy="967078"/>
      </dsp:txXfrm>
    </dsp:sp>
    <dsp:sp modelId="{4DD9C967-9096-448B-8192-6691729283F8}">
      <dsp:nvSpPr>
        <dsp:cNvPr id="0" name=""/>
        <dsp:cNvSpPr/>
      </dsp:nvSpPr>
      <dsp:spPr>
        <a:xfrm>
          <a:off x="374926" y="1513014"/>
          <a:ext cx="2626402" cy="96707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F3F88-AACD-497D-BD0F-176984AD5780}">
      <dsp:nvSpPr>
        <dsp:cNvPr id="0" name=""/>
        <dsp:cNvSpPr/>
      </dsp:nvSpPr>
      <dsp:spPr>
        <a:xfrm>
          <a:off x="544144" y="1673771"/>
          <a:ext cx="2626402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๑. ลักษณะองค์การ</a:t>
          </a:r>
          <a:endParaRPr lang="th-TH" sz="2800" b="1" kern="12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544144" y="1673771"/>
        <a:ext cx="2626402" cy="967078"/>
      </dsp:txXfrm>
    </dsp:sp>
    <dsp:sp modelId="{E1097B31-8098-4F3F-9523-8272B9488B83}">
      <dsp:nvSpPr>
        <dsp:cNvPr id="0" name=""/>
        <dsp:cNvSpPr/>
      </dsp:nvSpPr>
      <dsp:spPr>
        <a:xfrm>
          <a:off x="100747" y="3166878"/>
          <a:ext cx="1522958" cy="1318437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8243E-56F6-44E2-AF76-FBCC92CDEE61}">
      <dsp:nvSpPr>
        <dsp:cNvPr id="0" name=""/>
        <dsp:cNvSpPr/>
      </dsp:nvSpPr>
      <dsp:spPr>
        <a:xfrm>
          <a:off x="269964" y="3327635"/>
          <a:ext cx="1522958" cy="1318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ก. สภาพแวดล้อมของส่วนราชการ</a:t>
          </a:r>
          <a:endParaRPr lang="th-TH" sz="24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269964" y="3327635"/>
        <a:ext cx="1522958" cy="1318437"/>
      </dsp:txXfrm>
    </dsp:sp>
    <dsp:sp modelId="{0BE19EA3-3FC3-441C-8876-3D1A23CC6388}">
      <dsp:nvSpPr>
        <dsp:cNvPr id="0" name=""/>
        <dsp:cNvSpPr/>
      </dsp:nvSpPr>
      <dsp:spPr>
        <a:xfrm>
          <a:off x="1962140" y="3166878"/>
          <a:ext cx="1522958" cy="131843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81413-0BB7-45EB-B5F0-91446351B002}">
      <dsp:nvSpPr>
        <dsp:cNvPr id="0" name=""/>
        <dsp:cNvSpPr/>
      </dsp:nvSpPr>
      <dsp:spPr>
        <a:xfrm>
          <a:off x="2131357" y="3327635"/>
          <a:ext cx="1522958" cy="1318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ข. ความสัมพันธ์ระดับองค์การ((((((((((((</a:t>
          </a:r>
          <a:endParaRPr lang="th-TH" sz="2400" kern="12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131357" y="3327635"/>
        <a:ext cx="1522958" cy="1318437"/>
      </dsp:txXfrm>
    </dsp:sp>
    <dsp:sp modelId="{48908122-BFE2-4D2C-AF4B-A86E63A055E1}">
      <dsp:nvSpPr>
        <dsp:cNvPr id="0" name=""/>
        <dsp:cNvSpPr/>
      </dsp:nvSpPr>
      <dsp:spPr>
        <a:xfrm>
          <a:off x="4610426" y="1513014"/>
          <a:ext cx="3462369" cy="96707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7BCB0-AEA9-450D-8943-AD3B9A026A05}">
      <dsp:nvSpPr>
        <dsp:cNvPr id="0" name=""/>
        <dsp:cNvSpPr/>
      </dsp:nvSpPr>
      <dsp:spPr>
        <a:xfrm>
          <a:off x="4779644" y="1673771"/>
          <a:ext cx="3462369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๒. สภาวการณ์ขององค์การ</a:t>
          </a:r>
          <a:endParaRPr lang="th-TH" sz="2800" b="1" kern="12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4779644" y="1673771"/>
        <a:ext cx="3462369" cy="967078"/>
      </dsp:txXfrm>
    </dsp:sp>
    <dsp:sp modelId="{D1F3E1C0-BED8-447B-AF79-5B1746B757B3}">
      <dsp:nvSpPr>
        <dsp:cNvPr id="0" name=""/>
        <dsp:cNvSpPr/>
      </dsp:nvSpPr>
      <dsp:spPr>
        <a:xfrm>
          <a:off x="3823533" y="3166878"/>
          <a:ext cx="1522958" cy="131843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B7DB95-665C-4EF9-873C-7C23D90AA050}">
      <dsp:nvSpPr>
        <dsp:cNvPr id="0" name=""/>
        <dsp:cNvSpPr/>
      </dsp:nvSpPr>
      <dsp:spPr>
        <a:xfrm>
          <a:off x="3992751" y="3327635"/>
          <a:ext cx="1522958" cy="1318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ก. สภาพแวดล้อมด้านการแข่งขัน</a:t>
          </a:r>
          <a:endParaRPr lang="th-TH" sz="2400" kern="12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3992751" y="3327635"/>
        <a:ext cx="1522958" cy="1318437"/>
      </dsp:txXfrm>
    </dsp:sp>
    <dsp:sp modelId="{F2152E96-8FCA-4C19-8950-C9F922A0ECD3}">
      <dsp:nvSpPr>
        <dsp:cNvPr id="0" name=""/>
        <dsp:cNvSpPr/>
      </dsp:nvSpPr>
      <dsp:spPr>
        <a:xfrm>
          <a:off x="5590351" y="3166878"/>
          <a:ext cx="1522958" cy="131843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7FD06-DDEE-4374-9FA4-9489C4327114}">
      <dsp:nvSpPr>
        <dsp:cNvPr id="0" name=""/>
        <dsp:cNvSpPr/>
      </dsp:nvSpPr>
      <dsp:spPr>
        <a:xfrm>
          <a:off x="5759568" y="3327635"/>
          <a:ext cx="1522958" cy="1318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ข. </a:t>
          </a:r>
          <a:br>
            <a:rPr lang="th-TH" sz="2400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2400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บริบท</a:t>
          </a:r>
          <a:br>
            <a:rPr lang="th-TH" sz="2400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2400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เชิงยุทธศาสตร์</a:t>
          </a:r>
          <a:endParaRPr lang="th-TH" sz="2400" kern="12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5759568" y="3327635"/>
        <a:ext cx="1522958" cy="1318437"/>
      </dsp:txXfrm>
    </dsp:sp>
    <dsp:sp modelId="{E5F66BAD-7E69-4467-BCB8-0D926C02BD06}">
      <dsp:nvSpPr>
        <dsp:cNvPr id="0" name=""/>
        <dsp:cNvSpPr/>
      </dsp:nvSpPr>
      <dsp:spPr>
        <a:xfrm>
          <a:off x="7422214" y="3180659"/>
          <a:ext cx="1522958" cy="131843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D4E790-7C1C-4AB1-9E73-6730A1B564D5}">
      <dsp:nvSpPr>
        <dsp:cNvPr id="0" name=""/>
        <dsp:cNvSpPr/>
      </dsp:nvSpPr>
      <dsp:spPr>
        <a:xfrm>
          <a:off x="7591432" y="3341416"/>
          <a:ext cx="1522958" cy="1318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ค. </a:t>
          </a:r>
          <a:br>
            <a:rPr lang="th-TH" sz="2400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2400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ระบบการปรับปรุงผล</a:t>
          </a:r>
          <a:br>
            <a:rPr lang="th-TH" sz="2400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2400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การดำเนินงาน</a:t>
          </a:r>
          <a:endParaRPr lang="th-TH" sz="2400" kern="12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7591432" y="3341416"/>
        <a:ext cx="1522958" cy="131843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EF42FC-9A92-4FF1-884A-F46F6EE1F144}">
      <dsp:nvSpPr>
        <dsp:cNvPr id="0" name=""/>
        <dsp:cNvSpPr/>
      </dsp:nvSpPr>
      <dsp:spPr>
        <a:xfrm>
          <a:off x="6341611" y="2480093"/>
          <a:ext cx="1842082" cy="700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481"/>
              </a:lnTo>
              <a:lnTo>
                <a:pt x="1842082" y="559481"/>
              </a:lnTo>
              <a:lnTo>
                <a:pt x="1842082" y="700566"/>
              </a:lnTo>
            </a:path>
          </a:pathLst>
        </a:custGeom>
        <a:noFill/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ECA1B-67D3-4D55-A8BA-2FA6F7FE25F9}">
      <dsp:nvSpPr>
        <dsp:cNvPr id="0" name=""/>
        <dsp:cNvSpPr/>
      </dsp:nvSpPr>
      <dsp:spPr>
        <a:xfrm>
          <a:off x="6295891" y="2480093"/>
          <a:ext cx="91440" cy="6867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5700"/>
              </a:lnTo>
              <a:lnTo>
                <a:pt x="55939" y="545700"/>
              </a:lnTo>
              <a:lnTo>
                <a:pt x="55939" y="686785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8A72E-E796-40DF-A129-96DD113948ED}">
      <dsp:nvSpPr>
        <dsp:cNvPr id="0" name=""/>
        <dsp:cNvSpPr/>
      </dsp:nvSpPr>
      <dsp:spPr>
        <a:xfrm>
          <a:off x="4585012" y="2480093"/>
          <a:ext cx="1756598" cy="686785"/>
        </a:xfrm>
        <a:custGeom>
          <a:avLst/>
          <a:gdLst/>
          <a:ahLst/>
          <a:cxnLst/>
          <a:rect l="0" t="0" r="0" b="0"/>
          <a:pathLst>
            <a:path>
              <a:moveTo>
                <a:pt x="1756598" y="0"/>
              </a:moveTo>
              <a:lnTo>
                <a:pt x="1756598" y="545700"/>
              </a:lnTo>
              <a:lnTo>
                <a:pt x="0" y="545700"/>
              </a:lnTo>
              <a:lnTo>
                <a:pt x="0" y="686785"/>
              </a:lnTo>
            </a:path>
          </a:pathLst>
        </a:custGeom>
        <a:noFill/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28132-567E-492F-A049-E4737F35A82B}">
      <dsp:nvSpPr>
        <dsp:cNvPr id="0" name=""/>
        <dsp:cNvSpPr/>
      </dsp:nvSpPr>
      <dsp:spPr>
        <a:xfrm>
          <a:off x="4454635" y="806321"/>
          <a:ext cx="1886976" cy="706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608"/>
              </a:lnTo>
              <a:lnTo>
                <a:pt x="1886976" y="565608"/>
              </a:lnTo>
              <a:lnTo>
                <a:pt x="1886976" y="706693"/>
              </a:lnTo>
            </a:path>
          </a:pathLst>
        </a:custGeom>
        <a:noFill/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4DDE2-E3D8-43F0-955D-65956286230A}">
      <dsp:nvSpPr>
        <dsp:cNvPr id="0" name=""/>
        <dsp:cNvSpPr/>
      </dsp:nvSpPr>
      <dsp:spPr>
        <a:xfrm>
          <a:off x="1688128" y="2480093"/>
          <a:ext cx="1035491" cy="686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700"/>
              </a:lnTo>
              <a:lnTo>
                <a:pt x="1035491" y="545700"/>
              </a:lnTo>
              <a:lnTo>
                <a:pt x="1035491" y="686785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9E1A3-2C1F-4B37-A9BD-C040CF0FE2FA}">
      <dsp:nvSpPr>
        <dsp:cNvPr id="0" name=""/>
        <dsp:cNvSpPr/>
      </dsp:nvSpPr>
      <dsp:spPr>
        <a:xfrm>
          <a:off x="862226" y="2480093"/>
          <a:ext cx="825901" cy="686785"/>
        </a:xfrm>
        <a:custGeom>
          <a:avLst/>
          <a:gdLst/>
          <a:ahLst/>
          <a:cxnLst/>
          <a:rect l="0" t="0" r="0" b="0"/>
          <a:pathLst>
            <a:path>
              <a:moveTo>
                <a:pt x="825901" y="0"/>
              </a:moveTo>
              <a:lnTo>
                <a:pt x="825901" y="545700"/>
              </a:lnTo>
              <a:lnTo>
                <a:pt x="0" y="545700"/>
              </a:lnTo>
              <a:lnTo>
                <a:pt x="0" y="686785"/>
              </a:lnTo>
            </a:path>
          </a:pathLst>
        </a:custGeom>
        <a:noFill/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A476EF-8756-418C-AC90-AA6E7B62C73A}">
      <dsp:nvSpPr>
        <dsp:cNvPr id="0" name=""/>
        <dsp:cNvSpPr/>
      </dsp:nvSpPr>
      <dsp:spPr>
        <a:xfrm>
          <a:off x="1688128" y="806321"/>
          <a:ext cx="2766507" cy="706693"/>
        </a:xfrm>
        <a:custGeom>
          <a:avLst/>
          <a:gdLst/>
          <a:ahLst/>
          <a:cxnLst/>
          <a:rect l="0" t="0" r="0" b="0"/>
          <a:pathLst>
            <a:path>
              <a:moveTo>
                <a:pt x="2766507" y="0"/>
              </a:moveTo>
              <a:lnTo>
                <a:pt x="2766507" y="565608"/>
              </a:lnTo>
              <a:lnTo>
                <a:pt x="0" y="565608"/>
              </a:lnTo>
              <a:lnTo>
                <a:pt x="0" y="706693"/>
              </a:lnTo>
            </a:path>
          </a:pathLst>
        </a:custGeom>
        <a:noFill/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F7449-B42F-4EC7-8068-B3D0A3A884EE}">
      <dsp:nvSpPr>
        <dsp:cNvPr id="0" name=""/>
        <dsp:cNvSpPr/>
      </dsp:nvSpPr>
      <dsp:spPr>
        <a:xfrm>
          <a:off x="2344987" y="-160756"/>
          <a:ext cx="4219294" cy="96707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B9018-3110-4513-9364-A79F7919BA37}">
      <dsp:nvSpPr>
        <dsp:cNvPr id="0" name=""/>
        <dsp:cNvSpPr/>
      </dsp:nvSpPr>
      <dsp:spPr>
        <a:xfrm>
          <a:off x="2514205" y="0"/>
          <a:ext cx="4219294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ลักษณะสำคัญขององค์การ</a:t>
          </a:r>
          <a:endParaRPr lang="th-TH" sz="3200" b="1" kern="12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514205" y="0"/>
        <a:ext cx="4219294" cy="967078"/>
      </dsp:txXfrm>
    </dsp:sp>
    <dsp:sp modelId="{4DD9C967-9096-448B-8192-6691729283F8}">
      <dsp:nvSpPr>
        <dsp:cNvPr id="0" name=""/>
        <dsp:cNvSpPr/>
      </dsp:nvSpPr>
      <dsp:spPr>
        <a:xfrm>
          <a:off x="374926" y="1513014"/>
          <a:ext cx="2626402" cy="96707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F3F88-AACD-497D-BD0F-176984AD5780}">
      <dsp:nvSpPr>
        <dsp:cNvPr id="0" name=""/>
        <dsp:cNvSpPr/>
      </dsp:nvSpPr>
      <dsp:spPr>
        <a:xfrm>
          <a:off x="544144" y="1673771"/>
          <a:ext cx="2626402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๑. ลักษณะองค์การ</a:t>
          </a:r>
          <a:endParaRPr lang="th-TH" sz="2800" b="1" kern="12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544144" y="1673771"/>
        <a:ext cx="2626402" cy="967078"/>
      </dsp:txXfrm>
    </dsp:sp>
    <dsp:sp modelId="{E1097B31-8098-4F3F-9523-8272B9488B83}">
      <dsp:nvSpPr>
        <dsp:cNvPr id="0" name=""/>
        <dsp:cNvSpPr/>
      </dsp:nvSpPr>
      <dsp:spPr>
        <a:xfrm>
          <a:off x="100747" y="3166878"/>
          <a:ext cx="1522958" cy="131843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8243E-56F6-44E2-AF76-FBCC92CDEE61}">
      <dsp:nvSpPr>
        <dsp:cNvPr id="0" name=""/>
        <dsp:cNvSpPr/>
      </dsp:nvSpPr>
      <dsp:spPr>
        <a:xfrm>
          <a:off x="269964" y="3327635"/>
          <a:ext cx="1522958" cy="1318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ก. สภาพแวดล้อมของส่วนราชการ</a:t>
          </a:r>
          <a:endParaRPr lang="th-TH" sz="2400" kern="12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69964" y="3327635"/>
        <a:ext cx="1522958" cy="1318437"/>
      </dsp:txXfrm>
    </dsp:sp>
    <dsp:sp modelId="{0BE19EA3-3FC3-441C-8876-3D1A23CC6388}">
      <dsp:nvSpPr>
        <dsp:cNvPr id="0" name=""/>
        <dsp:cNvSpPr/>
      </dsp:nvSpPr>
      <dsp:spPr>
        <a:xfrm>
          <a:off x="1962140" y="3166878"/>
          <a:ext cx="1522958" cy="1318437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81413-0BB7-45EB-B5F0-91446351B002}">
      <dsp:nvSpPr>
        <dsp:cNvPr id="0" name=""/>
        <dsp:cNvSpPr/>
      </dsp:nvSpPr>
      <dsp:spPr>
        <a:xfrm>
          <a:off x="2131357" y="3327635"/>
          <a:ext cx="1522958" cy="1318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ข. ความสัมพันธ์ระดับองค์การ</a:t>
          </a:r>
          <a:endParaRPr lang="th-TH" sz="24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2131357" y="3327635"/>
        <a:ext cx="1522958" cy="1318437"/>
      </dsp:txXfrm>
    </dsp:sp>
    <dsp:sp modelId="{48908122-BFE2-4D2C-AF4B-A86E63A055E1}">
      <dsp:nvSpPr>
        <dsp:cNvPr id="0" name=""/>
        <dsp:cNvSpPr/>
      </dsp:nvSpPr>
      <dsp:spPr>
        <a:xfrm>
          <a:off x="4610426" y="1513014"/>
          <a:ext cx="3462369" cy="96707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7BCB0-AEA9-450D-8943-AD3B9A026A05}">
      <dsp:nvSpPr>
        <dsp:cNvPr id="0" name=""/>
        <dsp:cNvSpPr/>
      </dsp:nvSpPr>
      <dsp:spPr>
        <a:xfrm>
          <a:off x="4779644" y="1673771"/>
          <a:ext cx="3462369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๒. สภาวการณ์ขององค์การ</a:t>
          </a:r>
          <a:endParaRPr lang="th-TH" sz="2800" b="1" kern="12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4779644" y="1673771"/>
        <a:ext cx="3462369" cy="967078"/>
      </dsp:txXfrm>
    </dsp:sp>
    <dsp:sp modelId="{D1F3E1C0-BED8-447B-AF79-5B1746B757B3}">
      <dsp:nvSpPr>
        <dsp:cNvPr id="0" name=""/>
        <dsp:cNvSpPr/>
      </dsp:nvSpPr>
      <dsp:spPr>
        <a:xfrm>
          <a:off x="3823533" y="3166878"/>
          <a:ext cx="1522958" cy="131843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B7DB95-665C-4EF9-873C-7C23D90AA050}">
      <dsp:nvSpPr>
        <dsp:cNvPr id="0" name=""/>
        <dsp:cNvSpPr/>
      </dsp:nvSpPr>
      <dsp:spPr>
        <a:xfrm>
          <a:off x="3992751" y="3327635"/>
          <a:ext cx="1522958" cy="1318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ก. สภาพแวดล้อมด้านการแข่งขัน</a:t>
          </a:r>
          <a:endParaRPr lang="th-TH" sz="24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3992751" y="3327635"/>
        <a:ext cx="1522958" cy="1318437"/>
      </dsp:txXfrm>
    </dsp:sp>
    <dsp:sp modelId="{F2152E96-8FCA-4C19-8950-C9F922A0ECD3}">
      <dsp:nvSpPr>
        <dsp:cNvPr id="0" name=""/>
        <dsp:cNvSpPr/>
      </dsp:nvSpPr>
      <dsp:spPr>
        <a:xfrm>
          <a:off x="5590351" y="3166878"/>
          <a:ext cx="1522958" cy="131843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7FD06-DDEE-4374-9FA4-9489C4327114}">
      <dsp:nvSpPr>
        <dsp:cNvPr id="0" name=""/>
        <dsp:cNvSpPr/>
      </dsp:nvSpPr>
      <dsp:spPr>
        <a:xfrm>
          <a:off x="5759568" y="3327635"/>
          <a:ext cx="1522958" cy="1318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ข. </a:t>
          </a:r>
          <a:br>
            <a:rPr lang="th-TH" sz="2400" kern="1200" dirty="0" smtClean="0">
              <a:latin typeface="TH SarabunPSK" pitchFamily="34" charset="-34"/>
              <a:cs typeface="TH SarabunPSK" pitchFamily="34" charset="-34"/>
            </a:rPr>
          </a:b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บริบท</a:t>
          </a:r>
          <a:br>
            <a:rPr lang="th-TH" sz="2400" kern="1200" dirty="0" smtClean="0">
              <a:latin typeface="TH SarabunPSK" pitchFamily="34" charset="-34"/>
              <a:cs typeface="TH SarabunPSK" pitchFamily="34" charset="-34"/>
            </a:rPr>
          </a:b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เชิงยุทธศาสตร์</a:t>
          </a:r>
          <a:endParaRPr lang="th-TH" sz="24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5759568" y="3327635"/>
        <a:ext cx="1522958" cy="1318437"/>
      </dsp:txXfrm>
    </dsp:sp>
    <dsp:sp modelId="{E5F66BAD-7E69-4467-BCB8-0D926C02BD06}">
      <dsp:nvSpPr>
        <dsp:cNvPr id="0" name=""/>
        <dsp:cNvSpPr/>
      </dsp:nvSpPr>
      <dsp:spPr>
        <a:xfrm>
          <a:off x="7422214" y="3180659"/>
          <a:ext cx="1522958" cy="131843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D4E790-7C1C-4AB1-9E73-6730A1B564D5}">
      <dsp:nvSpPr>
        <dsp:cNvPr id="0" name=""/>
        <dsp:cNvSpPr/>
      </dsp:nvSpPr>
      <dsp:spPr>
        <a:xfrm>
          <a:off x="7591432" y="3341416"/>
          <a:ext cx="1522958" cy="1318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ค. </a:t>
          </a:r>
          <a:br>
            <a:rPr lang="th-TH" sz="2400" kern="1200" dirty="0" smtClean="0">
              <a:latin typeface="TH SarabunPSK" pitchFamily="34" charset="-34"/>
              <a:cs typeface="TH SarabunPSK" pitchFamily="34" charset="-34"/>
            </a:rPr>
          </a:b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ระบบการปรับปรุงผล</a:t>
          </a:r>
          <a:br>
            <a:rPr lang="th-TH" sz="2400" kern="1200" dirty="0" smtClean="0">
              <a:latin typeface="TH SarabunPSK" pitchFamily="34" charset="-34"/>
              <a:cs typeface="TH SarabunPSK" pitchFamily="34" charset="-34"/>
            </a:rPr>
          </a:b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การดำเนินงาน</a:t>
          </a:r>
          <a:endParaRPr lang="th-TH" sz="24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7591432" y="3341416"/>
        <a:ext cx="1522958" cy="131843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EF42FC-9A92-4FF1-884A-F46F6EE1F144}">
      <dsp:nvSpPr>
        <dsp:cNvPr id="0" name=""/>
        <dsp:cNvSpPr/>
      </dsp:nvSpPr>
      <dsp:spPr>
        <a:xfrm>
          <a:off x="6341611" y="2480093"/>
          <a:ext cx="1842082" cy="700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481"/>
              </a:lnTo>
              <a:lnTo>
                <a:pt x="1842082" y="559481"/>
              </a:lnTo>
              <a:lnTo>
                <a:pt x="1842082" y="700566"/>
              </a:lnTo>
            </a:path>
          </a:pathLst>
        </a:custGeom>
        <a:noFill/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ECA1B-67D3-4D55-A8BA-2FA6F7FE25F9}">
      <dsp:nvSpPr>
        <dsp:cNvPr id="0" name=""/>
        <dsp:cNvSpPr/>
      </dsp:nvSpPr>
      <dsp:spPr>
        <a:xfrm>
          <a:off x="6295891" y="2480093"/>
          <a:ext cx="91440" cy="6867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5700"/>
              </a:lnTo>
              <a:lnTo>
                <a:pt x="55939" y="545700"/>
              </a:lnTo>
              <a:lnTo>
                <a:pt x="55939" y="686785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8A72E-E796-40DF-A129-96DD113948ED}">
      <dsp:nvSpPr>
        <dsp:cNvPr id="0" name=""/>
        <dsp:cNvSpPr/>
      </dsp:nvSpPr>
      <dsp:spPr>
        <a:xfrm>
          <a:off x="4585012" y="2480093"/>
          <a:ext cx="1756598" cy="686785"/>
        </a:xfrm>
        <a:custGeom>
          <a:avLst/>
          <a:gdLst/>
          <a:ahLst/>
          <a:cxnLst/>
          <a:rect l="0" t="0" r="0" b="0"/>
          <a:pathLst>
            <a:path>
              <a:moveTo>
                <a:pt x="1756598" y="0"/>
              </a:moveTo>
              <a:lnTo>
                <a:pt x="1756598" y="545700"/>
              </a:lnTo>
              <a:lnTo>
                <a:pt x="0" y="545700"/>
              </a:lnTo>
              <a:lnTo>
                <a:pt x="0" y="686785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28132-567E-492F-A049-E4737F35A82B}">
      <dsp:nvSpPr>
        <dsp:cNvPr id="0" name=""/>
        <dsp:cNvSpPr/>
      </dsp:nvSpPr>
      <dsp:spPr>
        <a:xfrm>
          <a:off x="4454635" y="806321"/>
          <a:ext cx="1886976" cy="706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608"/>
              </a:lnTo>
              <a:lnTo>
                <a:pt x="1886976" y="565608"/>
              </a:lnTo>
              <a:lnTo>
                <a:pt x="1886976" y="706693"/>
              </a:lnTo>
            </a:path>
          </a:pathLst>
        </a:custGeom>
        <a:noFill/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4DDE2-E3D8-43F0-955D-65956286230A}">
      <dsp:nvSpPr>
        <dsp:cNvPr id="0" name=""/>
        <dsp:cNvSpPr/>
      </dsp:nvSpPr>
      <dsp:spPr>
        <a:xfrm>
          <a:off x="1688128" y="2480093"/>
          <a:ext cx="1035491" cy="686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700"/>
              </a:lnTo>
              <a:lnTo>
                <a:pt x="1035491" y="545700"/>
              </a:lnTo>
              <a:lnTo>
                <a:pt x="1035491" y="686785"/>
              </a:lnTo>
            </a:path>
          </a:pathLst>
        </a:custGeom>
        <a:noFill/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9E1A3-2C1F-4B37-A9BD-C040CF0FE2FA}">
      <dsp:nvSpPr>
        <dsp:cNvPr id="0" name=""/>
        <dsp:cNvSpPr/>
      </dsp:nvSpPr>
      <dsp:spPr>
        <a:xfrm>
          <a:off x="862226" y="2480093"/>
          <a:ext cx="825901" cy="686785"/>
        </a:xfrm>
        <a:custGeom>
          <a:avLst/>
          <a:gdLst/>
          <a:ahLst/>
          <a:cxnLst/>
          <a:rect l="0" t="0" r="0" b="0"/>
          <a:pathLst>
            <a:path>
              <a:moveTo>
                <a:pt x="825901" y="0"/>
              </a:moveTo>
              <a:lnTo>
                <a:pt x="825901" y="545700"/>
              </a:lnTo>
              <a:lnTo>
                <a:pt x="0" y="545700"/>
              </a:lnTo>
              <a:lnTo>
                <a:pt x="0" y="686785"/>
              </a:lnTo>
            </a:path>
          </a:pathLst>
        </a:custGeom>
        <a:noFill/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A476EF-8756-418C-AC90-AA6E7B62C73A}">
      <dsp:nvSpPr>
        <dsp:cNvPr id="0" name=""/>
        <dsp:cNvSpPr/>
      </dsp:nvSpPr>
      <dsp:spPr>
        <a:xfrm>
          <a:off x="1688128" y="806321"/>
          <a:ext cx="2766507" cy="706693"/>
        </a:xfrm>
        <a:custGeom>
          <a:avLst/>
          <a:gdLst/>
          <a:ahLst/>
          <a:cxnLst/>
          <a:rect l="0" t="0" r="0" b="0"/>
          <a:pathLst>
            <a:path>
              <a:moveTo>
                <a:pt x="2766507" y="0"/>
              </a:moveTo>
              <a:lnTo>
                <a:pt x="2766507" y="565608"/>
              </a:lnTo>
              <a:lnTo>
                <a:pt x="0" y="565608"/>
              </a:lnTo>
              <a:lnTo>
                <a:pt x="0" y="706693"/>
              </a:lnTo>
            </a:path>
          </a:pathLst>
        </a:custGeom>
        <a:noFill/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F7449-B42F-4EC7-8068-B3D0A3A884EE}">
      <dsp:nvSpPr>
        <dsp:cNvPr id="0" name=""/>
        <dsp:cNvSpPr/>
      </dsp:nvSpPr>
      <dsp:spPr>
        <a:xfrm>
          <a:off x="2344987" y="-160756"/>
          <a:ext cx="4219294" cy="96707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B9018-3110-4513-9364-A79F7919BA37}">
      <dsp:nvSpPr>
        <dsp:cNvPr id="0" name=""/>
        <dsp:cNvSpPr/>
      </dsp:nvSpPr>
      <dsp:spPr>
        <a:xfrm>
          <a:off x="2514205" y="0"/>
          <a:ext cx="4219294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ลักษณะสำคัญขององค์การ</a:t>
          </a:r>
          <a:endParaRPr lang="th-TH" sz="3200" b="1" kern="12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514205" y="0"/>
        <a:ext cx="4219294" cy="967078"/>
      </dsp:txXfrm>
    </dsp:sp>
    <dsp:sp modelId="{4DD9C967-9096-448B-8192-6691729283F8}">
      <dsp:nvSpPr>
        <dsp:cNvPr id="0" name=""/>
        <dsp:cNvSpPr/>
      </dsp:nvSpPr>
      <dsp:spPr>
        <a:xfrm>
          <a:off x="374926" y="1513014"/>
          <a:ext cx="2626402" cy="96707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F3F88-AACD-497D-BD0F-176984AD5780}">
      <dsp:nvSpPr>
        <dsp:cNvPr id="0" name=""/>
        <dsp:cNvSpPr/>
      </dsp:nvSpPr>
      <dsp:spPr>
        <a:xfrm>
          <a:off x="544144" y="1673771"/>
          <a:ext cx="2626402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๑. ลักษณะองค์การ</a:t>
          </a:r>
          <a:endParaRPr lang="th-TH" sz="2800" b="1" kern="12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544144" y="1673771"/>
        <a:ext cx="2626402" cy="967078"/>
      </dsp:txXfrm>
    </dsp:sp>
    <dsp:sp modelId="{E1097B31-8098-4F3F-9523-8272B9488B83}">
      <dsp:nvSpPr>
        <dsp:cNvPr id="0" name=""/>
        <dsp:cNvSpPr/>
      </dsp:nvSpPr>
      <dsp:spPr>
        <a:xfrm>
          <a:off x="100747" y="3166878"/>
          <a:ext cx="1522958" cy="131843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8243E-56F6-44E2-AF76-FBCC92CDEE61}">
      <dsp:nvSpPr>
        <dsp:cNvPr id="0" name=""/>
        <dsp:cNvSpPr/>
      </dsp:nvSpPr>
      <dsp:spPr>
        <a:xfrm>
          <a:off x="269964" y="3327635"/>
          <a:ext cx="1522958" cy="1318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ก. สภาพแวดล้อมของส่วนราชการ</a:t>
          </a:r>
          <a:endParaRPr lang="th-TH" sz="2400" kern="12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69964" y="3327635"/>
        <a:ext cx="1522958" cy="1318437"/>
      </dsp:txXfrm>
    </dsp:sp>
    <dsp:sp modelId="{0BE19EA3-3FC3-441C-8876-3D1A23CC6388}">
      <dsp:nvSpPr>
        <dsp:cNvPr id="0" name=""/>
        <dsp:cNvSpPr/>
      </dsp:nvSpPr>
      <dsp:spPr>
        <a:xfrm>
          <a:off x="1962140" y="3166878"/>
          <a:ext cx="1522958" cy="131843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81413-0BB7-45EB-B5F0-91446351B002}">
      <dsp:nvSpPr>
        <dsp:cNvPr id="0" name=""/>
        <dsp:cNvSpPr/>
      </dsp:nvSpPr>
      <dsp:spPr>
        <a:xfrm>
          <a:off x="2131357" y="3327635"/>
          <a:ext cx="1522958" cy="1318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ข. ความสัมพันธ์ระดับองค์การ</a:t>
          </a:r>
          <a:endParaRPr lang="th-TH" sz="2400" kern="12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131357" y="3327635"/>
        <a:ext cx="1522958" cy="1318437"/>
      </dsp:txXfrm>
    </dsp:sp>
    <dsp:sp modelId="{48908122-BFE2-4D2C-AF4B-A86E63A055E1}">
      <dsp:nvSpPr>
        <dsp:cNvPr id="0" name=""/>
        <dsp:cNvSpPr/>
      </dsp:nvSpPr>
      <dsp:spPr>
        <a:xfrm>
          <a:off x="4610426" y="1513014"/>
          <a:ext cx="3462369" cy="96707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7BCB0-AEA9-450D-8943-AD3B9A026A05}">
      <dsp:nvSpPr>
        <dsp:cNvPr id="0" name=""/>
        <dsp:cNvSpPr/>
      </dsp:nvSpPr>
      <dsp:spPr>
        <a:xfrm>
          <a:off x="4779644" y="1673771"/>
          <a:ext cx="3462369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๒. สภาวการณ์ขององค์การ</a:t>
          </a:r>
          <a:endParaRPr lang="th-TH" sz="2800" b="1" kern="12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4779644" y="1673771"/>
        <a:ext cx="3462369" cy="967078"/>
      </dsp:txXfrm>
    </dsp:sp>
    <dsp:sp modelId="{D1F3E1C0-BED8-447B-AF79-5B1746B757B3}">
      <dsp:nvSpPr>
        <dsp:cNvPr id="0" name=""/>
        <dsp:cNvSpPr/>
      </dsp:nvSpPr>
      <dsp:spPr>
        <a:xfrm>
          <a:off x="3823533" y="3166878"/>
          <a:ext cx="1522958" cy="1318437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B7DB95-665C-4EF9-873C-7C23D90AA050}">
      <dsp:nvSpPr>
        <dsp:cNvPr id="0" name=""/>
        <dsp:cNvSpPr/>
      </dsp:nvSpPr>
      <dsp:spPr>
        <a:xfrm>
          <a:off x="3992751" y="3327635"/>
          <a:ext cx="1522958" cy="1318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ก. สภาพแวดล้อมด้านการแข่งขัน</a:t>
          </a:r>
          <a:endParaRPr lang="th-TH" sz="24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3992751" y="3327635"/>
        <a:ext cx="1522958" cy="1318437"/>
      </dsp:txXfrm>
    </dsp:sp>
    <dsp:sp modelId="{F2152E96-8FCA-4C19-8950-C9F922A0ECD3}">
      <dsp:nvSpPr>
        <dsp:cNvPr id="0" name=""/>
        <dsp:cNvSpPr/>
      </dsp:nvSpPr>
      <dsp:spPr>
        <a:xfrm>
          <a:off x="5590351" y="3166878"/>
          <a:ext cx="1522958" cy="131843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7FD06-DDEE-4374-9FA4-9489C4327114}">
      <dsp:nvSpPr>
        <dsp:cNvPr id="0" name=""/>
        <dsp:cNvSpPr/>
      </dsp:nvSpPr>
      <dsp:spPr>
        <a:xfrm>
          <a:off x="5759568" y="3327635"/>
          <a:ext cx="1522958" cy="1318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ข. </a:t>
          </a:r>
          <a:br>
            <a:rPr lang="th-TH" sz="2400" kern="1200" dirty="0" smtClean="0">
              <a:latin typeface="TH SarabunPSK" pitchFamily="34" charset="-34"/>
              <a:cs typeface="TH SarabunPSK" pitchFamily="34" charset="-34"/>
            </a:rPr>
          </a:b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บริบท</a:t>
          </a:r>
          <a:br>
            <a:rPr lang="th-TH" sz="2400" kern="1200" dirty="0" smtClean="0">
              <a:latin typeface="TH SarabunPSK" pitchFamily="34" charset="-34"/>
              <a:cs typeface="TH SarabunPSK" pitchFamily="34" charset="-34"/>
            </a:rPr>
          </a:b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เชิงยุทธศาสตร์</a:t>
          </a:r>
          <a:endParaRPr lang="th-TH" sz="24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5759568" y="3327635"/>
        <a:ext cx="1522958" cy="1318437"/>
      </dsp:txXfrm>
    </dsp:sp>
    <dsp:sp modelId="{E5F66BAD-7E69-4467-BCB8-0D926C02BD06}">
      <dsp:nvSpPr>
        <dsp:cNvPr id="0" name=""/>
        <dsp:cNvSpPr/>
      </dsp:nvSpPr>
      <dsp:spPr>
        <a:xfrm>
          <a:off x="7422214" y="3180659"/>
          <a:ext cx="1522958" cy="131843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D4E790-7C1C-4AB1-9E73-6730A1B564D5}">
      <dsp:nvSpPr>
        <dsp:cNvPr id="0" name=""/>
        <dsp:cNvSpPr/>
      </dsp:nvSpPr>
      <dsp:spPr>
        <a:xfrm>
          <a:off x="7591432" y="3341416"/>
          <a:ext cx="1522958" cy="1318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ค. </a:t>
          </a:r>
          <a:br>
            <a:rPr lang="th-TH" sz="2400" kern="1200" dirty="0" smtClean="0">
              <a:latin typeface="TH SarabunPSK" pitchFamily="34" charset="-34"/>
              <a:cs typeface="TH SarabunPSK" pitchFamily="34" charset="-34"/>
            </a:rPr>
          </a:b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ระบบการปรับปรุงผล</a:t>
          </a:r>
          <a:br>
            <a:rPr lang="th-TH" sz="2400" kern="1200" dirty="0" smtClean="0">
              <a:latin typeface="TH SarabunPSK" pitchFamily="34" charset="-34"/>
              <a:cs typeface="TH SarabunPSK" pitchFamily="34" charset="-34"/>
            </a:rPr>
          </a:b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การดำเนินงาน</a:t>
          </a:r>
          <a:endParaRPr lang="th-TH" sz="24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7591432" y="3341416"/>
        <a:ext cx="1522958" cy="131843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EF42FC-9A92-4FF1-884A-F46F6EE1F144}">
      <dsp:nvSpPr>
        <dsp:cNvPr id="0" name=""/>
        <dsp:cNvSpPr/>
      </dsp:nvSpPr>
      <dsp:spPr>
        <a:xfrm>
          <a:off x="6341611" y="2480093"/>
          <a:ext cx="1842082" cy="700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481"/>
              </a:lnTo>
              <a:lnTo>
                <a:pt x="1842082" y="559481"/>
              </a:lnTo>
              <a:lnTo>
                <a:pt x="1842082" y="700566"/>
              </a:lnTo>
            </a:path>
          </a:pathLst>
        </a:custGeom>
        <a:noFill/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ECA1B-67D3-4D55-A8BA-2FA6F7FE25F9}">
      <dsp:nvSpPr>
        <dsp:cNvPr id="0" name=""/>
        <dsp:cNvSpPr/>
      </dsp:nvSpPr>
      <dsp:spPr>
        <a:xfrm>
          <a:off x="6295891" y="2480093"/>
          <a:ext cx="91440" cy="6867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5700"/>
              </a:lnTo>
              <a:lnTo>
                <a:pt x="55939" y="545700"/>
              </a:lnTo>
              <a:lnTo>
                <a:pt x="55939" y="686785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8A72E-E796-40DF-A129-96DD113948ED}">
      <dsp:nvSpPr>
        <dsp:cNvPr id="0" name=""/>
        <dsp:cNvSpPr/>
      </dsp:nvSpPr>
      <dsp:spPr>
        <a:xfrm>
          <a:off x="4585012" y="2480093"/>
          <a:ext cx="1756598" cy="686785"/>
        </a:xfrm>
        <a:custGeom>
          <a:avLst/>
          <a:gdLst/>
          <a:ahLst/>
          <a:cxnLst/>
          <a:rect l="0" t="0" r="0" b="0"/>
          <a:pathLst>
            <a:path>
              <a:moveTo>
                <a:pt x="1756598" y="0"/>
              </a:moveTo>
              <a:lnTo>
                <a:pt x="1756598" y="545700"/>
              </a:lnTo>
              <a:lnTo>
                <a:pt x="0" y="545700"/>
              </a:lnTo>
              <a:lnTo>
                <a:pt x="0" y="686785"/>
              </a:lnTo>
            </a:path>
          </a:pathLst>
        </a:custGeom>
        <a:noFill/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28132-567E-492F-A049-E4737F35A82B}">
      <dsp:nvSpPr>
        <dsp:cNvPr id="0" name=""/>
        <dsp:cNvSpPr/>
      </dsp:nvSpPr>
      <dsp:spPr>
        <a:xfrm>
          <a:off x="4454635" y="806321"/>
          <a:ext cx="1886976" cy="706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608"/>
              </a:lnTo>
              <a:lnTo>
                <a:pt x="1886976" y="565608"/>
              </a:lnTo>
              <a:lnTo>
                <a:pt x="1886976" y="706693"/>
              </a:lnTo>
            </a:path>
          </a:pathLst>
        </a:custGeom>
        <a:noFill/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4DDE2-E3D8-43F0-955D-65956286230A}">
      <dsp:nvSpPr>
        <dsp:cNvPr id="0" name=""/>
        <dsp:cNvSpPr/>
      </dsp:nvSpPr>
      <dsp:spPr>
        <a:xfrm>
          <a:off x="1688128" y="2480093"/>
          <a:ext cx="1035491" cy="686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700"/>
              </a:lnTo>
              <a:lnTo>
                <a:pt x="1035491" y="545700"/>
              </a:lnTo>
              <a:lnTo>
                <a:pt x="1035491" y="686785"/>
              </a:lnTo>
            </a:path>
          </a:pathLst>
        </a:custGeom>
        <a:noFill/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9E1A3-2C1F-4B37-A9BD-C040CF0FE2FA}">
      <dsp:nvSpPr>
        <dsp:cNvPr id="0" name=""/>
        <dsp:cNvSpPr/>
      </dsp:nvSpPr>
      <dsp:spPr>
        <a:xfrm>
          <a:off x="862226" y="2480093"/>
          <a:ext cx="825901" cy="686785"/>
        </a:xfrm>
        <a:custGeom>
          <a:avLst/>
          <a:gdLst/>
          <a:ahLst/>
          <a:cxnLst/>
          <a:rect l="0" t="0" r="0" b="0"/>
          <a:pathLst>
            <a:path>
              <a:moveTo>
                <a:pt x="825901" y="0"/>
              </a:moveTo>
              <a:lnTo>
                <a:pt x="825901" y="545700"/>
              </a:lnTo>
              <a:lnTo>
                <a:pt x="0" y="545700"/>
              </a:lnTo>
              <a:lnTo>
                <a:pt x="0" y="686785"/>
              </a:lnTo>
            </a:path>
          </a:pathLst>
        </a:custGeom>
        <a:noFill/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A476EF-8756-418C-AC90-AA6E7B62C73A}">
      <dsp:nvSpPr>
        <dsp:cNvPr id="0" name=""/>
        <dsp:cNvSpPr/>
      </dsp:nvSpPr>
      <dsp:spPr>
        <a:xfrm>
          <a:off x="1688128" y="806321"/>
          <a:ext cx="2766507" cy="706693"/>
        </a:xfrm>
        <a:custGeom>
          <a:avLst/>
          <a:gdLst/>
          <a:ahLst/>
          <a:cxnLst/>
          <a:rect l="0" t="0" r="0" b="0"/>
          <a:pathLst>
            <a:path>
              <a:moveTo>
                <a:pt x="2766507" y="0"/>
              </a:moveTo>
              <a:lnTo>
                <a:pt x="2766507" y="565608"/>
              </a:lnTo>
              <a:lnTo>
                <a:pt x="0" y="565608"/>
              </a:lnTo>
              <a:lnTo>
                <a:pt x="0" y="706693"/>
              </a:lnTo>
            </a:path>
          </a:pathLst>
        </a:custGeom>
        <a:noFill/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F7449-B42F-4EC7-8068-B3D0A3A884EE}">
      <dsp:nvSpPr>
        <dsp:cNvPr id="0" name=""/>
        <dsp:cNvSpPr/>
      </dsp:nvSpPr>
      <dsp:spPr>
        <a:xfrm>
          <a:off x="2344987" y="-160756"/>
          <a:ext cx="4219294" cy="96707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B9018-3110-4513-9364-A79F7919BA37}">
      <dsp:nvSpPr>
        <dsp:cNvPr id="0" name=""/>
        <dsp:cNvSpPr/>
      </dsp:nvSpPr>
      <dsp:spPr>
        <a:xfrm>
          <a:off x="2514205" y="0"/>
          <a:ext cx="4219294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ลักษณะสำคัญขององค์การ</a:t>
          </a:r>
          <a:endParaRPr lang="th-TH" sz="3200" b="1" kern="12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514205" y="0"/>
        <a:ext cx="4219294" cy="967078"/>
      </dsp:txXfrm>
    </dsp:sp>
    <dsp:sp modelId="{4DD9C967-9096-448B-8192-6691729283F8}">
      <dsp:nvSpPr>
        <dsp:cNvPr id="0" name=""/>
        <dsp:cNvSpPr/>
      </dsp:nvSpPr>
      <dsp:spPr>
        <a:xfrm>
          <a:off x="374926" y="1513014"/>
          <a:ext cx="2626402" cy="96707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F3F88-AACD-497D-BD0F-176984AD5780}">
      <dsp:nvSpPr>
        <dsp:cNvPr id="0" name=""/>
        <dsp:cNvSpPr/>
      </dsp:nvSpPr>
      <dsp:spPr>
        <a:xfrm>
          <a:off x="544144" y="1673771"/>
          <a:ext cx="2626402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๑. ลักษณะองค์การ</a:t>
          </a:r>
          <a:endParaRPr lang="th-TH" sz="2800" b="1" kern="12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544144" y="1673771"/>
        <a:ext cx="2626402" cy="967078"/>
      </dsp:txXfrm>
    </dsp:sp>
    <dsp:sp modelId="{E1097B31-8098-4F3F-9523-8272B9488B83}">
      <dsp:nvSpPr>
        <dsp:cNvPr id="0" name=""/>
        <dsp:cNvSpPr/>
      </dsp:nvSpPr>
      <dsp:spPr>
        <a:xfrm>
          <a:off x="100747" y="3166878"/>
          <a:ext cx="1522958" cy="131843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8243E-56F6-44E2-AF76-FBCC92CDEE61}">
      <dsp:nvSpPr>
        <dsp:cNvPr id="0" name=""/>
        <dsp:cNvSpPr/>
      </dsp:nvSpPr>
      <dsp:spPr>
        <a:xfrm>
          <a:off x="269964" y="3327635"/>
          <a:ext cx="1522958" cy="1318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ก. สภาพแวดล้อมของส่วนราชการ</a:t>
          </a:r>
          <a:endParaRPr lang="th-TH" sz="2400" kern="12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69964" y="3327635"/>
        <a:ext cx="1522958" cy="1318437"/>
      </dsp:txXfrm>
    </dsp:sp>
    <dsp:sp modelId="{0BE19EA3-3FC3-441C-8876-3D1A23CC6388}">
      <dsp:nvSpPr>
        <dsp:cNvPr id="0" name=""/>
        <dsp:cNvSpPr/>
      </dsp:nvSpPr>
      <dsp:spPr>
        <a:xfrm>
          <a:off x="1962140" y="3166878"/>
          <a:ext cx="1522958" cy="131843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81413-0BB7-45EB-B5F0-91446351B002}">
      <dsp:nvSpPr>
        <dsp:cNvPr id="0" name=""/>
        <dsp:cNvSpPr/>
      </dsp:nvSpPr>
      <dsp:spPr>
        <a:xfrm>
          <a:off x="2131357" y="3327635"/>
          <a:ext cx="1522958" cy="1318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ข. ความสัมพันธ์ระดับองค์การ</a:t>
          </a:r>
          <a:endParaRPr lang="th-TH" sz="2400" kern="12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131357" y="3327635"/>
        <a:ext cx="1522958" cy="1318437"/>
      </dsp:txXfrm>
    </dsp:sp>
    <dsp:sp modelId="{48908122-BFE2-4D2C-AF4B-A86E63A055E1}">
      <dsp:nvSpPr>
        <dsp:cNvPr id="0" name=""/>
        <dsp:cNvSpPr/>
      </dsp:nvSpPr>
      <dsp:spPr>
        <a:xfrm>
          <a:off x="4610426" y="1513014"/>
          <a:ext cx="3462369" cy="96707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7BCB0-AEA9-450D-8943-AD3B9A026A05}">
      <dsp:nvSpPr>
        <dsp:cNvPr id="0" name=""/>
        <dsp:cNvSpPr/>
      </dsp:nvSpPr>
      <dsp:spPr>
        <a:xfrm>
          <a:off x="4779644" y="1673771"/>
          <a:ext cx="3462369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๒. สภาวการณ์ขององค์การ</a:t>
          </a:r>
          <a:endParaRPr lang="th-TH" sz="2800" b="1" kern="12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4779644" y="1673771"/>
        <a:ext cx="3462369" cy="967078"/>
      </dsp:txXfrm>
    </dsp:sp>
    <dsp:sp modelId="{D1F3E1C0-BED8-447B-AF79-5B1746B757B3}">
      <dsp:nvSpPr>
        <dsp:cNvPr id="0" name=""/>
        <dsp:cNvSpPr/>
      </dsp:nvSpPr>
      <dsp:spPr>
        <a:xfrm>
          <a:off x="3823533" y="3166878"/>
          <a:ext cx="1522958" cy="131843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B7DB95-665C-4EF9-873C-7C23D90AA050}">
      <dsp:nvSpPr>
        <dsp:cNvPr id="0" name=""/>
        <dsp:cNvSpPr/>
      </dsp:nvSpPr>
      <dsp:spPr>
        <a:xfrm>
          <a:off x="3992751" y="3327635"/>
          <a:ext cx="1522958" cy="1318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ก. สภาพแวดล้อมด้านการแข่งขัน</a:t>
          </a:r>
          <a:endParaRPr lang="th-TH" sz="2400" kern="12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3992751" y="3327635"/>
        <a:ext cx="1522958" cy="1318437"/>
      </dsp:txXfrm>
    </dsp:sp>
    <dsp:sp modelId="{F2152E96-8FCA-4C19-8950-C9F922A0ECD3}">
      <dsp:nvSpPr>
        <dsp:cNvPr id="0" name=""/>
        <dsp:cNvSpPr/>
      </dsp:nvSpPr>
      <dsp:spPr>
        <a:xfrm>
          <a:off x="5590351" y="3166878"/>
          <a:ext cx="1522958" cy="131843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7FD06-DDEE-4374-9FA4-9489C4327114}">
      <dsp:nvSpPr>
        <dsp:cNvPr id="0" name=""/>
        <dsp:cNvSpPr/>
      </dsp:nvSpPr>
      <dsp:spPr>
        <a:xfrm>
          <a:off x="5759568" y="3327635"/>
          <a:ext cx="1522958" cy="1318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ข. </a:t>
          </a:r>
          <a:br>
            <a:rPr lang="th-TH" sz="2400" kern="1200" dirty="0" smtClean="0">
              <a:latin typeface="TH SarabunPSK" pitchFamily="34" charset="-34"/>
              <a:cs typeface="TH SarabunPSK" pitchFamily="34" charset="-34"/>
            </a:rPr>
          </a:b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บริบท</a:t>
          </a:r>
          <a:br>
            <a:rPr lang="th-TH" sz="2400" kern="1200" dirty="0" smtClean="0">
              <a:latin typeface="TH SarabunPSK" pitchFamily="34" charset="-34"/>
              <a:cs typeface="TH SarabunPSK" pitchFamily="34" charset="-34"/>
            </a:rPr>
          </a:b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เชิงยุทธศาสตร์</a:t>
          </a:r>
          <a:endParaRPr lang="th-TH" sz="24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5759568" y="3327635"/>
        <a:ext cx="1522958" cy="1318437"/>
      </dsp:txXfrm>
    </dsp:sp>
    <dsp:sp modelId="{E5F66BAD-7E69-4467-BCB8-0D926C02BD06}">
      <dsp:nvSpPr>
        <dsp:cNvPr id="0" name=""/>
        <dsp:cNvSpPr/>
      </dsp:nvSpPr>
      <dsp:spPr>
        <a:xfrm>
          <a:off x="7422214" y="3180659"/>
          <a:ext cx="1522958" cy="131843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D4E790-7C1C-4AB1-9E73-6730A1B564D5}">
      <dsp:nvSpPr>
        <dsp:cNvPr id="0" name=""/>
        <dsp:cNvSpPr/>
      </dsp:nvSpPr>
      <dsp:spPr>
        <a:xfrm>
          <a:off x="7591432" y="3341416"/>
          <a:ext cx="1522958" cy="1318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ค. </a:t>
          </a:r>
          <a:br>
            <a:rPr lang="th-TH" sz="2400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2400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ระบบการปรับปรุงผล</a:t>
          </a:r>
          <a:br>
            <a:rPr lang="th-TH" sz="2400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2400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การดำเนินงาน</a:t>
          </a:r>
          <a:endParaRPr lang="th-TH" sz="2400" kern="12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7591432" y="3341416"/>
        <a:ext cx="1522958" cy="131843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EF42FC-9A92-4FF1-884A-F46F6EE1F144}">
      <dsp:nvSpPr>
        <dsp:cNvPr id="0" name=""/>
        <dsp:cNvSpPr/>
      </dsp:nvSpPr>
      <dsp:spPr>
        <a:xfrm>
          <a:off x="6341611" y="2480093"/>
          <a:ext cx="1842082" cy="700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481"/>
              </a:lnTo>
              <a:lnTo>
                <a:pt x="1842082" y="559481"/>
              </a:lnTo>
              <a:lnTo>
                <a:pt x="1842082" y="700566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ECA1B-67D3-4D55-A8BA-2FA6F7FE25F9}">
      <dsp:nvSpPr>
        <dsp:cNvPr id="0" name=""/>
        <dsp:cNvSpPr/>
      </dsp:nvSpPr>
      <dsp:spPr>
        <a:xfrm>
          <a:off x="6295891" y="2480093"/>
          <a:ext cx="91440" cy="6867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5700"/>
              </a:lnTo>
              <a:lnTo>
                <a:pt x="55939" y="545700"/>
              </a:lnTo>
              <a:lnTo>
                <a:pt x="55939" y="686785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8A72E-E796-40DF-A129-96DD113948ED}">
      <dsp:nvSpPr>
        <dsp:cNvPr id="0" name=""/>
        <dsp:cNvSpPr/>
      </dsp:nvSpPr>
      <dsp:spPr>
        <a:xfrm>
          <a:off x="4585012" y="2480093"/>
          <a:ext cx="1756598" cy="686785"/>
        </a:xfrm>
        <a:custGeom>
          <a:avLst/>
          <a:gdLst/>
          <a:ahLst/>
          <a:cxnLst/>
          <a:rect l="0" t="0" r="0" b="0"/>
          <a:pathLst>
            <a:path>
              <a:moveTo>
                <a:pt x="1756598" y="0"/>
              </a:moveTo>
              <a:lnTo>
                <a:pt x="1756598" y="545700"/>
              </a:lnTo>
              <a:lnTo>
                <a:pt x="0" y="545700"/>
              </a:lnTo>
              <a:lnTo>
                <a:pt x="0" y="686785"/>
              </a:lnTo>
            </a:path>
          </a:pathLst>
        </a:custGeom>
        <a:noFill/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28132-567E-492F-A049-E4737F35A82B}">
      <dsp:nvSpPr>
        <dsp:cNvPr id="0" name=""/>
        <dsp:cNvSpPr/>
      </dsp:nvSpPr>
      <dsp:spPr>
        <a:xfrm>
          <a:off x="4454635" y="806321"/>
          <a:ext cx="1886976" cy="706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608"/>
              </a:lnTo>
              <a:lnTo>
                <a:pt x="1886976" y="565608"/>
              </a:lnTo>
              <a:lnTo>
                <a:pt x="1886976" y="706693"/>
              </a:lnTo>
            </a:path>
          </a:pathLst>
        </a:custGeom>
        <a:noFill/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4DDE2-E3D8-43F0-955D-65956286230A}">
      <dsp:nvSpPr>
        <dsp:cNvPr id="0" name=""/>
        <dsp:cNvSpPr/>
      </dsp:nvSpPr>
      <dsp:spPr>
        <a:xfrm>
          <a:off x="1688128" y="2480093"/>
          <a:ext cx="1035491" cy="686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700"/>
              </a:lnTo>
              <a:lnTo>
                <a:pt x="1035491" y="545700"/>
              </a:lnTo>
              <a:lnTo>
                <a:pt x="1035491" y="686785"/>
              </a:lnTo>
            </a:path>
          </a:pathLst>
        </a:custGeom>
        <a:noFill/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9E1A3-2C1F-4B37-A9BD-C040CF0FE2FA}">
      <dsp:nvSpPr>
        <dsp:cNvPr id="0" name=""/>
        <dsp:cNvSpPr/>
      </dsp:nvSpPr>
      <dsp:spPr>
        <a:xfrm>
          <a:off x="862226" y="2480093"/>
          <a:ext cx="825901" cy="686785"/>
        </a:xfrm>
        <a:custGeom>
          <a:avLst/>
          <a:gdLst/>
          <a:ahLst/>
          <a:cxnLst/>
          <a:rect l="0" t="0" r="0" b="0"/>
          <a:pathLst>
            <a:path>
              <a:moveTo>
                <a:pt x="825901" y="0"/>
              </a:moveTo>
              <a:lnTo>
                <a:pt x="825901" y="545700"/>
              </a:lnTo>
              <a:lnTo>
                <a:pt x="0" y="545700"/>
              </a:lnTo>
              <a:lnTo>
                <a:pt x="0" y="686785"/>
              </a:lnTo>
            </a:path>
          </a:pathLst>
        </a:custGeom>
        <a:noFill/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A476EF-8756-418C-AC90-AA6E7B62C73A}">
      <dsp:nvSpPr>
        <dsp:cNvPr id="0" name=""/>
        <dsp:cNvSpPr/>
      </dsp:nvSpPr>
      <dsp:spPr>
        <a:xfrm>
          <a:off x="1688128" y="806321"/>
          <a:ext cx="2766507" cy="706693"/>
        </a:xfrm>
        <a:custGeom>
          <a:avLst/>
          <a:gdLst/>
          <a:ahLst/>
          <a:cxnLst/>
          <a:rect l="0" t="0" r="0" b="0"/>
          <a:pathLst>
            <a:path>
              <a:moveTo>
                <a:pt x="2766507" y="0"/>
              </a:moveTo>
              <a:lnTo>
                <a:pt x="2766507" y="565608"/>
              </a:lnTo>
              <a:lnTo>
                <a:pt x="0" y="565608"/>
              </a:lnTo>
              <a:lnTo>
                <a:pt x="0" y="706693"/>
              </a:lnTo>
            </a:path>
          </a:pathLst>
        </a:custGeom>
        <a:noFill/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F7449-B42F-4EC7-8068-B3D0A3A884EE}">
      <dsp:nvSpPr>
        <dsp:cNvPr id="0" name=""/>
        <dsp:cNvSpPr/>
      </dsp:nvSpPr>
      <dsp:spPr>
        <a:xfrm>
          <a:off x="2344987" y="-160756"/>
          <a:ext cx="4219294" cy="96707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B9018-3110-4513-9364-A79F7919BA37}">
      <dsp:nvSpPr>
        <dsp:cNvPr id="0" name=""/>
        <dsp:cNvSpPr/>
      </dsp:nvSpPr>
      <dsp:spPr>
        <a:xfrm>
          <a:off x="2514205" y="0"/>
          <a:ext cx="4219294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ลักษณะสำคัญขององค์การ</a:t>
          </a:r>
          <a:endParaRPr lang="th-TH" sz="3200" b="1" kern="12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514205" y="0"/>
        <a:ext cx="4219294" cy="967078"/>
      </dsp:txXfrm>
    </dsp:sp>
    <dsp:sp modelId="{4DD9C967-9096-448B-8192-6691729283F8}">
      <dsp:nvSpPr>
        <dsp:cNvPr id="0" name=""/>
        <dsp:cNvSpPr/>
      </dsp:nvSpPr>
      <dsp:spPr>
        <a:xfrm>
          <a:off x="374926" y="1513014"/>
          <a:ext cx="2626402" cy="96707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F3F88-AACD-497D-BD0F-176984AD5780}">
      <dsp:nvSpPr>
        <dsp:cNvPr id="0" name=""/>
        <dsp:cNvSpPr/>
      </dsp:nvSpPr>
      <dsp:spPr>
        <a:xfrm>
          <a:off x="544144" y="1673771"/>
          <a:ext cx="2626402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๑. ลักษณะองค์การ</a:t>
          </a:r>
          <a:endParaRPr lang="th-TH" sz="2800" b="1" kern="12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544144" y="1673771"/>
        <a:ext cx="2626402" cy="967078"/>
      </dsp:txXfrm>
    </dsp:sp>
    <dsp:sp modelId="{E1097B31-8098-4F3F-9523-8272B9488B83}">
      <dsp:nvSpPr>
        <dsp:cNvPr id="0" name=""/>
        <dsp:cNvSpPr/>
      </dsp:nvSpPr>
      <dsp:spPr>
        <a:xfrm>
          <a:off x="100747" y="3166878"/>
          <a:ext cx="1522958" cy="131843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8243E-56F6-44E2-AF76-FBCC92CDEE61}">
      <dsp:nvSpPr>
        <dsp:cNvPr id="0" name=""/>
        <dsp:cNvSpPr/>
      </dsp:nvSpPr>
      <dsp:spPr>
        <a:xfrm>
          <a:off x="269964" y="3327635"/>
          <a:ext cx="1522958" cy="1318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ก. สภาพแวดล้อมของส่วนราชการ</a:t>
          </a:r>
          <a:endParaRPr lang="th-TH" sz="2400" kern="12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69964" y="3327635"/>
        <a:ext cx="1522958" cy="1318437"/>
      </dsp:txXfrm>
    </dsp:sp>
    <dsp:sp modelId="{0BE19EA3-3FC3-441C-8876-3D1A23CC6388}">
      <dsp:nvSpPr>
        <dsp:cNvPr id="0" name=""/>
        <dsp:cNvSpPr/>
      </dsp:nvSpPr>
      <dsp:spPr>
        <a:xfrm>
          <a:off x="1962140" y="3166878"/>
          <a:ext cx="1522958" cy="131843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81413-0BB7-45EB-B5F0-91446351B002}">
      <dsp:nvSpPr>
        <dsp:cNvPr id="0" name=""/>
        <dsp:cNvSpPr/>
      </dsp:nvSpPr>
      <dsp:spPr>
        <a:xfrm>
          <a:off x="2131357" y="3327635"/>
          <a:ext cx="1522958" cy="1318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ข. ความสัมพันธ์ระดับองค์การ</a:t>
          </a:r>
          <a:endParaRPr lang="th-TH" sz="2400" kern="12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131357" y="3327635"/>
        <a:ext cx="1522958" cy="1318437"/>
      </dsp:txXfrm>
    </dsp:sp>
    <dsp:sp modelId="{48908122-BFE2-4D2C-AF4B-A86E63A055E1}">
      <dsp:nvSpPr>
        <dsp:cNvPr id="0" name=""/>
        <dsp:cNvSpPr/>
      </dsp:nvSpPr>
      <dsp:spPr>
        <a:xfrm>
          <a:off x="4610426" y="1513014"/>
          <a:ext cx="3462369" cy="96707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7BCB0-AEA9-450D-8943-AD3B9A026A05}">
      <dsp:nvSpPr>
        <dsp:cNvPr id="0" name=""/>
        <dsp:cNvSpPr/>
      </dsp:nvSpPr>
      <dsp:spPr>
        <a:xfrm>
          <a:off x="4779644" y="1673771"/>
          <a:ext cx="3462369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๒. สภาวการณ์ขององค์การ</a:t>
          </a:r>
          <a:endParaRPr lang="th-TH" sz="2800" b="1" kern="12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4779644" y="1673771"/>
        <a:ext cx="3462369" cy="967078"/>
      </dsp:txXfrm>
    </dsp:sp>
    <dsp:sp modelId="{D1F3E1C0-BED8-447B-AF79-5B1746B757B3}">
      <dsp:nvSpPr>
        <dsp:cNvPr id="0" name=""/>
        <dsp:cNvSpPr/>
      </dsp:nvSpPr>
      <dsp:spPr>
        <a:xfrm>
          <a:off x="3823533" y="3166878"/>
          <a:ext cx="1522958" cy="131843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B7DB95-665C-4EF9-873C-7C23D90AA050}">
      <dsp:nvSpPr>
        <dsp:cNvPr id="0" name=""/>
        <dsp:cNvSpPr/>
      </dsp:nvSpPr>
      <dsp:spPr>
        <a:xfrm>
          <a:off x="3992751" y="3327635"/>
          <a:ext cx="1522958" cy="1318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ก. สภาพแวดล้อมด้านการแข่งขัน</a:t>
          </a:r>
          <a:endParaRPr lang="th-TH" sz="2400" kern="12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3992751" y="3327635"/>
        <a:ext cx="1522958" cy="1318437"/>
      </dsp:txXfrm>
    </dsp:sp>
    <dsp:sp modelId="{F2152E96-8FCA-4C19-8950-C9F922A0ECD3}">
      <dsp:nvSpPr>
        <dsp:cNvPr id="0" name=""/>
        <dsp:cNvSpPr/>
      </dsp:nvSpPr>
      <dsp:spPr>
        <a:xfrm>
          <a:off x="5590351" y="3166878"/>
          <a:ext cx="1522958" cy="131843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7FD06-DDEE-4374-9FA4-9489C4327114}">
      <dsp:nvSpPr>
        <dsp:cNvPr id="0" name=""/>
        <dsp:cNvSpPr/>
      </dsp:nvSpPr>
      <dsp:spPr>
        <a:xfrm>
          <a:off x="5759568" y="3327635"/>
          <a:ext cx="1522958" cy="1318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ข. </a:t>
          </a:r>
          <a:br>
            <a:rPr lang="th-TH" sz="2400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2400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บริบท</a:t>
          </a:r>
          <a:br>
            <a:rPr lang="th-TH" sz="2400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2400" kern="1200" dirty="0" smtClean="0">
              <a:solidFill>
                <a:schemeClr val="bg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rPr>
            <a:t>เชิงยุทธศาสตร์</a:t>
          </a:r>
          <a:endParaRPr lang="th-TH" sz="2400" kern="1200" dirty="0">
            <a:solidFill>
              <a:schemeClr val="bg2">
                <a:lumMod val="9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5759568" y="3327635"/>
        <a:ext cx="1522958" cy="1318437"/>
      </dsp:txXfrm>
    </dsp:sp>
    <dsp:sp modelId="{E5F66BAD-7E69-4467-BCB8-0D926C02BD06}">
      <dsp:nvSpPr>
        <dsp:cNvPr id="0" name=""/>
        <dsp:cNvSpPr/>
      </dsp:nvSpPr>
      <dsp:spPr>
        <a:xfrm>
          <a:off x="7422214" y="3180659"/>
          <a:ext cx="1522958" cy="1318437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D4E790-7C1C-4AB1-9E73-6730A1B564D5}">
      <dsp:nvSpPr>
        <dsp:cNvPr id="0" name=""/>
        <dsp:cNvSpPr/>
      </dsp:nvSpPr>
      <dsp:spPr>
        <a:xfrm>
          <a:off x="7591432" y="3341416"/>
          <a:ext cx="1522958" cy="1318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ค. </a:t>
          </a:r>
          <a:br>
            <a:rPr lang="th-TH" sz="2400" kern="1200" dirty="0" smtClean="0">
              <a:latin typeface="TH SarabunPSK" pitchFamily="34" charset="-34"/>
              <a:cs typeface="TH SarabunPSK" pitchFamily="34" charset="-34"/>
            </a:rPr>
          </a:b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ระบบการปรับปรุงผล</a:t>
          </a:r>
          <a:br>
            <a:rPr lang="th-TH" sz="2400" kern="1200" dirty="0" smtClean="0">
              <a:latin typeface="TH SarabunPSK" pitchFamily="34" charset="-34"/>
              <a:cs typeface="TH SarabunPSK" pitchFamily="34" charset="-34"/>
            </a:rPr>
          </a:b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การดำเนินงาน</a:t>
          </a:r>
          <a:endParaRPr lang="th-TH" sz="24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7591432" y="3341416"/>
        <a:ext cx="1522958" cy="1318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16" tIns="45706" rIns="91416" bIns="45706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91" y="0"/>
            <a:ext cx="2946400" cy="496888"/>
          </a:xfrm>
          <a:prstGeom prst="rect">
            <a:avLst/>
          </a:prstGeom>
        </p:spPr>
        <p:txBody>
          <a:bodyPr vert="horz" lIns="91416" tIns="45706" rIns="91416" bIns="45706" rtlCol="0"/>
          <a:lstStyle>
            <a:lvl1pPr algn="r">
              <a:defRPr sz="1200"/>
            </a:lvl1pPr>
          </a:lstStyle>
          <a:p>
            <a:fld id="{6AF2BB28-62E8-42C3-BF04-A771698EE602}" type="datetimeFigureOut">
              <a:rPr lang="th-TH" smtClean="0"/>
              <a:pPr/>
              <a:t>13/05/62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16" tIns="45706" rIns="91416" bIns="45706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91" y="9429750"/>
            <a:ext cx="2946400" cy="496888"/>
          </a:xfrm>
          <a:prstGeom prst="rect">
            <a:avLst/>
          </a:prstGeom>
        </p:spPr>
        <p:txBody>
          <a:bodyPr vert="horz" lIns="91416" tIns="45706" rIns="91416" bIns="45706" rtlCol="0" anchor="b"/>
          <a:lstStyle>
            <a:lvl1pPr algn="r">
              <a:defRPr sz="1200"/>
            </a:lvl1pPr>
          </a:lstStyle>
          <a:p>
            <a:fld id="{99E62B85-5D2E-40B6-9A10-4FD5EB5D5340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411"/>
          </a:xfrm>
          <a:prstGeom prst="rect">
            <a:avLst/>
          </a:prstGeom>
        </p:spPr>
        <p:txBody>
          <a:bodyPr vert="horz" lIns="90985" tIns="45493" rIns="90985" bIns="45493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6411"/>
          </a:xfrm>
          <a:prstGeom prst="rect">
            <a:avLst/>
          </a:prstGeom>
        </p:spPr>
        <p:txBody>
          <a:bodyPr vert="horz" lIns="90985" tIns="45493" rIns="90985" bIns="45493" rtlCol="0"/>
          <a:lstStyle>
            <a:lvl1pPr algn="r">
              <a:defRPr sz="1200"/>
            </a:lvl1pPr>
          </a:lstStyle>
          <a:p>
            <a:fld id="{5CABC3B4-3EF4-4233-B42E-5836EC9C7900}" type="datetimeFigureOut">
              <a:rPr lang="th-TH" smtClean="0"/>
              <a:pPr/>
              <a:t>13/05/62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5" tIns="45493" rIns="90985" bIns="45493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0985" tIns="45493" rIns="90985" bIns="45493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0985" tIns="45493" rIns="90985" bIns="45493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6" y="9430091"/>
            <a:ext cx="2945659" cy="496411"/>
          </a:xfrm>
          <a:prstGeom prst="rect">
            <a:avLst/>
          </a:prstGeom>
        </p:spPr>
        <p:txBody>
          <a:bodyPr vert="horz" lIns="90985" tIns="45493" rIns="90985" bIns="45493" rtlCol="0" anchor="b"/>
          <a:lstStyle>
            <a:lvl1pPr algn="r">
              <a:defRPr sz="1200"/>
            </a:lvl1pPr>
          </a:lstStyle>
          <a:p>
            <a:fld id="{BC5A38E0-FF71-4F05-8825-1AC19E3B7C1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7763148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ในการดำเนินงานด้านการพัฒนาระบบราชการของ ทอ.มีการดำเนินงานมาหลายปีแล้ว</a:t>
            </a:r>
            <a:r>
              <a:rPr lang="th-TH" baseline="0" dirty="0" smtClean="0"/>
              <a:t> </a:t>
            </a:r>
            <a:endParaRPr lang="en-US" baseline="0" dirty="0" smtClean="0"/>
          </a:p>
          <a:p>
            <a:r>
              <a:rPr lang="th-TH" dirty="0" smtClean="0"/>
              <a:t>ปี ๒๕๕๓</a:t>
            </a:r>
            <a:r>
              <a:rPr lang="th-TH" b="1" dirty="0" smtClean="0"/>
              <a:t> กำหนดหน่วยนำร่อง  ๔ หน่วย ได้แก่ </a:t>
            </a:r>
            <a:r>
              <a:rPr lang="th-TH" b="1" dirty="0" err="1" smtClean="0"/>
              <a:t>คปอ.</a:t>
            </a:r>
            <a:r>
              <a:rPr lang="en-US" b="1" dirty="0" smtClean="0"/>
              <a:t>, </a:t>
            </a:r>
            <a:r>
              <a:rPr lang="th-TH" b="1" dirty="0" smtClean="0"/>
              <a:t>บน.๔</a:t>
            </a:r>
            <a:r>
              <a:rPr lang="en-US" b="1" dirty="0" smtClean="0"/>
              <a:t>, </a:t>
            </a:r>
            <a:r>
              <a:rPr lang="th-TH" b="1" dirty="0" smtClean="0"/>
              <a:t>กบ.ทอ. และ สอ.ทอ.นำเกณฑ์ระดับพื้นฐานไปปฏิบัติ ครบทุกหมวด พร้อมจัดทำแผนพัฒนาองค์การ  ส่วน </a:t>
            </a:r>
            <a:r>
              <a:rPr lang="th-TH" b="1" dirty="0" err="1" smtClean="0"/>
              <a:t>นขต.</a:t>
            </a:r>
            <a:r>
              <a:rPr lang="th-TH" b="1" dirty="0" smtClean="0"/>
              <a:t>ทอ.อื่น ๆ ให้จัดทำเฉพาะลักษณะสำคัญขององค์การ</a:t>
            </a:r>
            <a:endParaRPr lang="en-US" b="1" dirty="0" smtClean="0"/>
          </a:p>
          <a:p>
            <a:r>
              <a:rPr lang="en-US" dirty="0" smtClean="0"/>
              <a:t>         </a:t>
            </a:r>
            <a:r>
              <a:rPr lang="th-TH" dirty="0" smtClean="0"/>
              <a:t>ใช้งานว่าต้องมีการเตรียมความพร้อม และต้องประยุกต์เกณฑ์ให้เข้ากับธรรมชาติของ ทอ.ก่อนนำเกณฑ์ไปปฏิบัติ ดังนั้นแนวทางในปี ๒๕๕๔ </a:t>
            </a:r>
            <a:r>
              <a:rPr lang="th-TH" dirty="0" err="1" smtClean="0"/>
              <a:t>สพร.</a:t>
            </a:r>
            <a:r>
              <a:rPr lang="th-TH" dirty="0" smtClean="0"/>
              <a:t>ทอ.จึงกำหนดแนวทางการปฏิบัติโดยคัดเลือกเฉพาะเกณฑ์ที่สำคัญ,  เกณฑ์ที่ถูกกำหนดจากหน่วยงานตรวจประเมินจากภายนอก ทอ. และเกณฑ์ที่สามารถทำให้เห็นเป็นรูปธรรม เชื่อมโยงกับการทำงาน สามารถนำไปพัฒนาการทำงานได้จริง ทำให้เกิด ความรู้ ความเข้าใจในการประยุกต์เกณฑ์ให้เกิดประโยชน์อย่างแท้จริง</a:t>
            </a:r>
            <a:endParaRPr lang="en-US" dirty="0" smtClean="0"/>
          </a:p>
          <a:p>
            <a:pPr defTabSz="914264">
              <a:defRPr/>
            </a:pPr>
            <a:r>
              <a:rPr lang="en-US" dirty="0" smtClean="0"/>
              <a:t>        </a:t>
            </a:r>
            <a:r>
              <a:rPr lang="th-TH" dirty="0" smtClean="0"/>
              <a:t>๒๕๕๖ และ ๒๕๕๗  พร้อมขออนุมัติแผนการดำเนินงานจาก ประธาน ก.พ.</a:t>
            </a:r>
            <a:r>
              <a:rPr lang="th-TH" dirty="0" err="1" smtClean="0"/>
              <a:t>ร.ทอ.</a:t>
            </a:r>
            <a:r>
              <a:rPr lang="th-TH" dirty="0" smtClean="0"/>
              <a:t> โดยในปี ๒๕๕๖ </a:t>
            </a:r>
            <a:r>
              <a:rPr lang="th-TH" dirty="0" err="1" smtClean="0"/>
              <a:t>สพร.</a:t>
            </a:r>
            <a:r>
              <a:rPr lang="th-TH" dirty="0" smtClean="0"/>
              <a:t>ทอ.ได้ทำการปรับคู่มือให้มีความกระชับขึ้นและให้เหลือเฉพาะส่วนที่สำคัญเพื่อ</a:t>
            </a:r>
            <a:r>
              <a:rPr lang="th-TH" dirty="0" err="1" smtClean="0"/>
              <a:t>บูรณา</a:t>
            </a:r>
            <a:r>
              <a:rPr lang="th-TH" dirty="0" smtClean="0"/>
              <a:t>การกับงานต่างๆ ของหน่วยได้แก่ กระบวนการทำงาน(มาตรฐานงาน) การหาความเสี่ยง </a:t>
            </a:r>
            <a:br>
              <a:rPr lang="th-TH" dirty="0" smtClean="0"/>
            </a:br>
            <a:r>
              <a:rPr lang="th-TH" dirty="0" smtClean="0"/>
              <a:t>การควบคุมภายใน ส่วนในปี ๒๕๕๗ </a:t>
            </a:r>
            <a:r>
              <a:rPr lang="th-TH" dirty="0" err="1" smtClean="0"/>
              <a:t>สพร.</a:t>
            </a:r>
            <a:r>
              <a:rPr lang="th-TH" dirty="0" smtClean="0"/>
              <a:t>ทอ.ยังเน้นในการพัฒนากระบวนการทำงานให้เชื่อมโยงกับปีที่ผ่านมา โดยในปีนี้ดำเนินการในเรื่องเกี่ยวกับ การจัดการความรู้ การจัดทำฐานข้อมูล การพัฒนาบุคลากร</a:t>
            </a:r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sz="1800" smtClean="0"/>
              <a:t>ลักษณะงาน มีอยู่ ๓ แบบ อย่าง นขต.ทอ.มีงานอยู่ ๓ แบบ งานที่ตอบสนองยุทธศาสตร์ ทอ. งานพัฒนางานประจำ ทั้งสองเรียกว่า งานยุทธศาสตร์ หรือ กลยุทธ์ และอีกแบบคืองาน ประจำ </a:t>
            </a:r>
          </a:p>
        </p:txBody>
      </p:sp>
      <p:sp>
        <p:nvSpPr>
          <p:cNvPr id="8806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87480D-D936-4FEC-AC60-11F69919908E}" type="slidenum">
              <a:rPr lang="en-US" smtClean="0"/>
              <a:pPr>
                <a:defRPr/>
              </a:pPr>
              <a:t>10</a:t>
            </a:fld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47137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sz="1800" smtClean="0">
                <a:solidFill>
                  <a:srgbClr val="CCFFFF"/>
                </a:solidFill>
                <a:latin typeface="Tahoma" pitchFamily="34" charset="0"/>
              </a:rPr>
              <a:t>การพัฒนาระบบราชการ ทอ.</a:t>
            </a:r>
          </a:p>
          <a:p>
            <a:endParaRPr lang="th-TH" sz="1800" smtClean="0"/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D368B0-C86D-4488-87DB-8108A54142D6}" type="slidenum">
              <a:rPr lang="en-US" smtClean="0"/>
              <a:pPr>
                <a:defRPr/>
              </a:pPr>
              <a:t>11</a:t>
            </a:fld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2058895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sz="1800" smtClean="0">
                <a:solidFill>
                  <a:srgbClr val="CCFFFF"/>
                </a:solidFill>
                <a:latin typeface="Tahoma" pitchFamily="34" charset="0"/>
              </a:rPr>
              <a:t>การพัฒนาระบบราชการ ทอ.</a:t>
            </a:r>
          </a:p>
          <a:p>
            <a:endParaRPr lang="th-TH" sz="1800" smtClean="0"/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D368B0-C86D-4488-87DB-8108A54142D6}" type="slidenum">
              <a:rPr lang="en-US" smtClean="0"/>
              <a:pPr>
                <a:defRPr/>
              </a:pPr>
              <a:t>12</a:t>
            </a:fld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3871568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h-TH" smtClean="0"/>
              <a:t>ความเชื่อมโยงแผนงาน และแผนเงิน สะท้อนการถ่ายทอดยุทธศาสตร์สู่การปฏิบัติ</a:t>
            </a:r>
          </a:p>
        </p:txBody>
      </p:sp>
      <p:sp>
        <p:nvSpPr>
          <p:cNvPr id="6349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5E6649-1F48-4F2A-BA85-6E09B26D1F4D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th-TH" smtClean="0"/>
          </a:p>
        </p:txBody>
      </p:sp>
    </p:spTree>
    <p:extLst>
      <p:ext uri="{BB962C8B-B14F-4D97-AF65-F5344CB8AC3E}">
        <p14:creationId xmlns="" xmlns:p14="http://schemas.microsoft.com/office/powerpoint/2010/main" val="2860366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ค่านิยมหลัก ได้นำแนวคิดรางวัลคุณภาพ การบริหารจัดการภาครัฐ</a:t>
            </a:r>
            <a:r>
              <a:rPr lang="th-TH" baseline="0" dirty="0" smtClean="0"/>
              <a:t> </a:t>
            </a:r>
            <a:r>
              <a:rPr lang="th-TH" dirty="0" smtClean="0"/>
              <a:t>พ.ศ.</a:t>
            </a:r>
            <a:r>
              <a:rPr lang="th-TH" baseline="0" dirty="0" smtClean="0"/>
              <a:t> </a:t>
            </a:r>
            <a:r>
              <a:rPr lang="th-TH" dirty="0" smtClean="0"/>
              <a:t>2558</a:t>
            </a:r>
            <a:r>
              <a:rPr lang="th-TH" baseline="0" dirty="0" smtClean="0"/>
              <a:t> </a:t>
            </a:r>
            <a:r>
              <a:rPr lang="th-TH" dirty="0" smtClean="0"/>
              <a:t>มาเป็นกรอบในการจัดทำ	</a:t>
            </a:r>
            <a:endParaRPr lang="th-TH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๑. ลักษณะองค์การ </a:t>
            </a:r>
            <a:r>
              <a:rPr lang="en-US" dirty="0" smtClean="0"/>
              <a:t>: </a:t>
            </a:r>
            <a:r>
              <a:rPr lang="th-TH" dirty="0" smtClean="0"/>
              <a:t>คุณลักษณะสำคัญของส่วนราชการคืออะไร</a:t>
            </a:r>
            <a:endParaRPr lang="en-US" dirty="0" smtClean="0"/>
          </a:p>
          <a:p>
            <a:r>
              <a:rPr lang="th-TH" dirty="0" smtClean="0"/>
              <a:t>ให้อธิบายถึงสภาพแวดล้อมการดำเนินงานของส่วนราชการและความสัมพันธ์ที่สำคัญกับผู้รับบริการและผู้มีส่วนได้ส่วนเสีย ส่วนราชการอื่น และประชาชนโดยรวม</a:t>
            </a:r>
            <a:br>
              <a:rPr lang="th-TH" dirty="0" smtClean="0"/>
            </a:br>
            <a:r>
              <a:rPr lang="th-TH" dirty="0" smtClean="0"/>
              <a:t>๒. สภาวการณ์ขององค์การ: สภาวการณ์เชิงยุทธศาสตร์ของส่วนราชการเป็นเช่นใด</a:t>
            </a:r>
            <a:endParaRPr lang="en-US" dirty="0" smtClean="0"/>
          </a:p>
          <a:p>
            <a:r>
              <a:rPr lang="th-TH" dirty="0" smtClean="0"/>
              <a:t>        ให้อธิบายถึงสภาพแวดล้อมด้านการแข่งขัน ความท้าทาย ความได้เปรียบเชิงยุทธศาสตร์ที่สำคัญ และระบบการปรับปรุงผลการดำเนินการของส่วนราชการ</a:t>
            </a:r>
            <a:endParaRPr lang="en-US" dirty="0" smtClean="0"/>
          </a:p>
          <a:p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h-TH" dirty="0" smtClean="0"/>
              <a:t>ก. สภาพแวดล้อมของส่วนราชการ</a:t>
            </a:r>
            <a:endParaRPr lang="en-US" dirty="0" smtClean="0"/>
          </a:p>
          <a:p>
            <a:r>
              <a:rPr lang="th-TH" dirty="0" smtClean="0"/>
              <a:t>   (๑) พันธกิจหรือหน้าที่ตามกฎหมาย</a:t>
            </a:r>
            <a:endParaRPr lang="en-US" dirty="0" smtClean="0"/>
          </a:p>
          <a:p>
            <a:r>
              <a:rPr lang="en-US" dirty="0" smtClean="0"/>
              <a:t>        - </a:t>
            </a:r>
            <a:r>
              <a:rPr lang="th-TH" dirty="0" smtClean="0"/>
              <a:t>พันธกิจหรือหน้าที่หลักตามกฎหมายของส่วนราชการคืออะไรบ้าง			</a:t>
            </a:r>
            <a:endParaRPr lang="en-US" dirty="0" smtClean="0"/>
          </a:p>
          <a:p>
            <a:r>
              <a:rPr lang="th-TH" dirty="0" smtClean="0"/>
              <a:t>        - ความสำคัญเชิงเปรียบเทียบของพันธกิจหรือหน้าที่ต่อความสำเร็จของส่วนราชการคืออะไร</a:t>
            </a:r>
            <a:endParaRPr lang="en-US" dirty="0" smtClean="0"/>
          </a:p>
          <a:p>
            <a:r>
              <a:rPr lang="th-TH" dirty="0" smtClean="0"/>
              <a:t>        - กลไก/วิธีการที่ส่วนราชการใช้ในการส่งมอบผลผลิตและบริการตามพันธกิจคืออะไร</a:t>
            </a:r>
            <a:endParaRPr lang="en-US" dirty="0" smtClean="0"/>
          </a:p>
          <a:p>
            <a:r>
              <a:rPr lang="th-TH" dirty="0" smtClean="0"/>
              <a:t>   (๒) วิสัยทัศน์และค่านิยม</a:t>
            </a:r>
            <a:endParaRPr lang="en-US" dirty="0" smtClean="0"/>
          </a:p>
          <a:p>
            <a:r>
              <a:rPr lang="th-TH" dirty="0" smtClean="0"/>
              <a:t>        - เป้าประสงค์ วิสัยทัศน์ และค่านิยมของส่วนราชการที่ได้ประกาศไว้คืออะไร			   </a:t>
            </a:r>
            <a:br>
              <a:rPr lang="th-TH" dirty="0" smtClean="0"/>
            </a:br>
            <a:r>
              <a:rPr lang="th-TH" dirty="0" smtClean="0"/>
              <a:t>       -  สมรรถนะหลักของส่วนราชการคืออะไรและมีความเกี่ยวข้องอย่างไรกับพันธกิจของส่วนราชการ</a:t>
            </a:r>
            <a:endParaRPr lang="en-US" dirty="0" smtClean="0"/>
          </a:p>
          <a:p>
            <a:r>
              <a:rPr lang="th-TH" dirty="0" smtClean="0"/>
              <a:t>   (๓) ลักษณะโดยรวมของบุคลากร</a:t>
            </a:r>
            <a:endParaRPr lang="en-US" dirty="0" smtClean="0"/>
          </a:p>
          <a:p>
            <a:r>
              <a:rPr lang="th-TH" dirty="0" smtClean="0"/>
              <a:t>        -ลักษณะโดยรวมของบุคลากรในส่วนราชการเป็นอย่างไร			</a:t>
            </a:r>
            <a:br>
              <a:rPr lang="th-TH" dirty="0" smtClean="0"/>
            </a:br>
            <a:r>
              <a:rPr lang="th-TH" dirty="0" smtClean="0"/>
              <a:t>        -มีการจำแนกบุคลากรออกเป็นกลุ่มและประเภทอะไรบ้าง			</a:t>
            </a:r>
            <a:br>
              <a:rPr lang="th-TH" dirty="0" smtClean="0"/>
            </a:br>
            <a:r>
              <a:rPr lang="th-TH" dirty="0" smtClean="0"/>
              <a:t>        -อะไรคือข้อกำหนดพื้นฐานด้านการศึกษาสำหรับกลุ่มบุคลากรประเภทต่างๆ		   </a:t>
            </a:r>
            <a:endParaRPr lang="en-US" dirty="0" smtClean="0"/>
          </a:p>
          <a:p>
            <a:r>
              <a:rPr lang="th-TH" dirty="0" smtClean="0"/>
              <a:t>        -องค์ประกอบสำคัญที่ทำให้บุคลากรเหล่านี้มีส่วนร่วมในการทำงานเพื่อบรรลุพันธกิจและวิสัยทัศน์ของส่วนราชการคืออะไร		</a:t>
            </a:r>
            <a:br>
              <a:rPr lang="th-TH" dirty="0" smtClean="0"/>
            </a:br>
            <a:r>
              <a:rPr lang="th-TH" dirty="0" smtClean="0"/>
              <a:t>        -ในการทำงานจำเป็นต้องมีข้อกำหนดด้านสุขภาพและความปลอดภัยที่เป็นเรื่องเฉพาะของส่วนราชการอะไรบ้าง	</a:t>
            </a:r>
            <a:br>
              <a:rPr lang="th-TH" dirty="0" smtClean="0"/>
            </a:br>
            <a:r>
              <a:rPr lang="th-TH" dirty="0" smtClean="0"/>
              <a:t>    (๔) สินทรัพย์</a:t>
            </a:r>
            <a:endParaRPr lang="en-US" dirty="0" smtClean="0"/>
          </a:p>
          <a:p>
            <a:r>
              <a:rPr lang="th-TH" dirty="0" smtClean="0"/>
              <a:t>        -ส่วนราชการมีอาคารสถานที่ เทคโนโลยีและอุปกรณ์ที่สำคัญอะไรบ้าง</a:t>
            </a:r>
            <a:br>
              <a:rPr lang="th-TH" dirty="0" smtClean="0"/>
            </a:br>
            <a:r>
              <a:rPr lang="th-TH" dirty="0" smtClean="0"/>
              <a:t>    (๕) กฎหมาย กฎระเบียบ และข้อบังคับ</a:t>
            </a:r>
            <a:br>
              <a:rPr lang="th-TH" dirty="0" smtClean="0"/>
            </a:br>
            <a:r>
              <a:rPr lang="th-TH" dirty="0" smtClean="0"/>
              <a:t>       - ส่วนราชการดำเนินการภายใต้สภาพแวดล้อมด้านกฎหมาย กฎระเบียบ และข้อบังคับที่สำคัญอะไรบ้าง</a:t>
            </a:r>
            <a:br>
              <a:rPr lang="th-TH" dirty="0" smtClean="0"/>
            </a:br>
            <a:endParaRPr lang="th-TH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 smtClean="0"/>
              <a:t>ข. ความสัมพันธ์ระดับองค์การ</a:t>
            </a:r>
            <a:br>
              <a:rPr lang="th-TH" dirty="0" smtClean="0"/>
            </a:br>
            <a:r>
              <a:rPr lang="th-TH" dirty="0" smtClean="0"/>
              <a:t>    (๖) โครงสร้างองค์การ</a:t>
            </a:r>
            <a:br>
              <a:rPr lang="th-TH" dirty="0" smtClean="0"/>
            </a:br>
            <a:r>
              <a:rPr lang="th-TH" dirty="0" smtClean="0"/>
              <a:t>        - โครงสร้างและระบบการกำกับดูแลของส่วนราชการมีลักษณะอย่างไร			</a:t>
            </a:r>
            <a:br>
              <a:rPr lang="th-TH" dirty="0" smtClean="0"/>
            </a:br>
            <a:r>
              <a:rPr lang="th-TH" dirty="0" smtClean="0"/>
              <a:t>        - ระบบการรายงานระหว่างคณะกรรมการกำกับดูแลส่วนราชการ ผู้บริหารส่วนราชการและส่วนราชการที่กำกับมีลักษณะเช่นใด (*)</a:t>
            </a:r>
            <a:endParaRPr lang="en-US" dirty="0" smtClean="0"/>
          </a:p>
          <a:p>
            <a:r>
              <a:rPr lang="th-TH" dirty="0" smtClean="0"/>
              <a:t>    (๗) ผู้รับบริการและผู้มีส่วนได้ส่วนเสีย</a:t>
            </a:r>
            <a:br>
              <a:rPr lang="th-TH" dirty="0" smtClean="0"/>
            </a:br>
            <a:r>
              <a:rPr lang="th-TH" dirty="0" smtClean="0"/>
              <a:t>        - กลุ่มผู้รับบริการและกลุ่มผู้มีส่วนได้ส่วนเสียที่สำคัญของส่วนราชการมีอะไรบ้าง	(*)			</a:t>
            </a:r>
            <a:br>
              <a:rPr lang="th-TH" dirty="0" smtClean="0"/>
            </a:br>
            <a:r>
              <a:rPr lang="th-TH" dirty="0" smtClean="0"/>
              <a:t>        - กลุ่มดังกล่าวมีความต้องการและความคาดหวังที่สำคัญต่อผลผลิต ต่อการบริการที่มีให้และต่อการปฏิบัติการของส่วนราชการอย่างไร	</a:t>
            </a:r>
            <a:br>
              <a:rPr lang="th-TH" dirty="0" smtClean="0"/>
            </a:br>
            <a:r>
              <a:rPr lang="th-TH" dirty="0" smtClean="0"/>
              <a:t>        </a:t>
            </a:r>
            <a:r>
              <a:rPr lang="en-US" dirty="0" smtClean="0"/>
              <a:t>- </a:t>
            </a:r>
            <a:r>
              <a:rPr lang="th-TH" dirty="0" smtClean="0"/>
              <a:t>ความต้องการและความคาดหวังของแต่ละกลุ่มมีความแตกต่างกันอย่างไร		</a:t>
            </a:r>
            <a:br>
              <a:rPr lang="th-TH" dirty="0" smtClean="0"/>
            </a:br>
            <a:r>
              <a:rPr lang="th-TH" dirty="0" smtClean="0"/>
              <a:t>    (๘) ส่วนราชการหรือองค์การที่เกี่ยวข้องกันในการให้บริการหรือส่งมอบงานต่อกัน</a:t>
            </a:r>
            <a:endParaRPr lang="en-US" dirty="0" smtClean="0"/>
          </a:p>
          <a:p>
            <a:r>
              <a:rPr lang="th-TH" dirty="0" smtClean="0"/>
              <a:t>        - ส่วนราชการหรือองค์การที่เกี่ยวข้องกันในการให้บริการหรือส่งมอบงานต่อกันที่สำคัญมีหน่วยงานใดบ้าง และมีบทบาทอย่างไรในระบบงานของส่วนราชการ โดยเฉพาะอย่างยิ่งในการปฏิบัติตามภาระหน้าที่ของส่วนราชการ	และการยกระดับความสามารถในการแข่งขันของประเทศ		</a:t>
            </a:r>
            <a:endParaRPr lang="en-US" dirty="0" smtClean="0"/>
          </a:p>
          <a:p>
            <a:r>
              <a:rPr lang="th-TH" dirty="0" smtClean="0"/>
              <a:t>        - หน่วยงานที่เกี่ยวข้องดังกล่าวมีส่วนร่วมหรือบทบาทอะไรในการสร้างนวัตกรรมให้แก่ส่วนราชการ(*)		</a:t>
            </a:r>
            <a:br>
              <a:rPr lang="th-TH" dirty="0" smtClean="0"/>
            </a:br>
            <a:r>
              <a:rPr lang="th-TH" dirty="0" smtClean="0"/>
              <a:t>        - กลไกที่สำคัญในการสื่อสารและข้อกำหนดสำคัญในการปฏิบัติงานร่วมกันมีอะไรบ้าง</a:t>
            </a:r>
            <a:endParaRPr lang="th-TH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ก. สภาพแวดล้อมด้านการแข่งขัน</a:t>
            </a:r>
            <a:endParaRPr lang="en-US" dirty="0" smtClean="0"/>
          </a:p>
          <a:p>
            <a:r>
              <a:rPr lang="th-TH" dirty="0" smtClean="0"/>
              <a:t>   (๙) สภาพแวดล้อมด้านการแข่งขันทั้งภายในและภายนอกประเทศ</a:t>
            </a:r>
            <a:endParaRPr lang="en-US" dirty="0" smtClean="0"/>
          </a:p>
          <a:p>
            <a:r>
              <a:rPr lang="th-TH" dirty="0" smtClean="0"/>
              <a:t>         </a:t>
            </a:r>
            <a:r>
              <a:rPr lang="en-US" dirty="0" smtClean="0"/>
              <a:t>- </a:t>
            </a:r>
            <a:r>
              <a:rPr lang="th-TH" dirty="0" smtClean="0"/>
              <a:t>สภาพแวดล้อมด้านการแข่งขันทั้งภายในและภายนอกประเทศของส่วนราชการเป็นเช่นใด ประเภทการแข่งขัน และจำนวนคู่แข่งขันในแต่ละประเภทเป็นเช่นใด			</a:t>
            </a:r>
            <a:br>
              <a:rPr lang="th-TH" dirty="0" smtClean="0"/>
            </a:br>
            <a:r>
              <a:rPr lang="th-TH" dirty="0" smtClean="0"/>
              <a:t>        -ประเด็นการแข่งขันคืออะไร และผลการดำเนินการปจจุบันของส่วนราชการในประเด็นดังกล่าว เมื่อเปรียบเทียบกับคู่แข่งเป็นอย่างไร	</a:t>
            </a:r>
            <a:endParaRPr lang="en-US" dirty="0" smtClean="0"/>
          </a:p>
          <a:p>
            <a:r>
              <a:rPr lang="th-TH" dirty="0" smtClean="0"/>
              <a:t>   (๑๐) การเปลี่ยนแปลงด้านการแข่งขัน</a:t>
            </a:r>
          </a:p>
          <a:p>
            <a:r>
              <a:rPr lang="th-TH" dirty="0" smtClean="0"/>
              <a:t>          -การเปลี่ยนแปลงที่สำคัญ (ถ้ามี) ซึ่งมีผลต่อสถานการณ์แข่งขันของส่วนราชการ รวมถึงการเปลี่ยนแปลงที่สร้างโอกาส สำหรับการสร้างนวัตกรรมและความร่วมมือคืออะไร (*)	</a:t>
            </a:r>
            <a:endParaRPr lang="en-US" dirty="0" smtClean="0"/>
          </a:p>
          <a:p>
            <a:r>
              <a:rPr lang="th-TH" dirty="0" smtClean="0"/>
              <a:t>   (๑๑) แหล่งข้อมูลเชิงเปรียบเทียบ</a:t>
            </a:r>
            <a:endParaRPr lang="en-US" dirty="0" smtClean="0"/>
          </a:p>
          <a:p>
            <a:r>
              <a:rPr lang="th-TH" dirty="0" smtClean="0"/>
              <a:t>        - แหล่งข้อมูลสำคัญสำหรับข้อมูลเชิงเปรียบเทียบและเชิงแข่งขันในลักษณะเดียวกันมีอะไรบ้าง		</a:t>
            </a:r>
            <a:br>
              <a:rPr lang="th-TH" dirty="0" smtClean="0"/>
            </a:br>
            <a:r>
              <a:rPr lang="th-TH" dirty="0" smtClean="0"/>
              <a:t>        - แหล่งข้อมูลสำคัญสำหรับข้อมูลเชิงเปรียบเทียบจากหน่วยงานอื่นๆทั้งในส่วนราชการนอกส่วนราชการและจากต่างประเภทกันมีอะไรบ้าง</a:t>
            </a:r>
            <a:br>
              <a:rPr lang="th-TH" dirty="0" smtClean="0"/>
            </a:br>
            <a:r>
              <a:rPr lang="th-TH" dirty="0" smtClean="0"/>
              <a:t>        - มีข้อจำกัดอะไร (ถ้ามี) ในการได้มาซึ่งข้อมูลเหล่านี้	</a:t>
            </a:r>
            <a:endParaRPr lang="th-TH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th-TH" dirty="0" smtClean="0">
                <a:cs typeface="Cordia New" pitchFamily="34" charset="-34"/>
              </a:rPr>
              <a:t>สพร.ทอ.มีแนวคิดในการกระตุ้นให้</a:t>
            </a:r>
            <a:r>
              <a:rPr lang="th-TH" baseline="0" dirty="0" smtClean="0">
                <a:cs typeface="Cordia New" pitchFamily="34" charset="-34"/>
              </a:rPr>
              <a:t> นขต.ทอ.มีการทำงานอย่างเป็นระบบให้สามารถเชื่อมโยงและบูรณาการในด้านต่างๆได้</a:t>
            </a:r>
            <a:endParaRPr lang="en-US" dirty="0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 (๑๒) ความท้าทายเชิงยุทธศาสตร์และความได้เปรียบเชิงยุทธศาสตร์</a:t>
            </a:r>
            <a:r>
              <a:rPr lang="en-US" dirty="0" smtClean="0"/>
              <a:t>  </a:t>
            </a:r>
          </a:p>
          <a:p>
            <a:r>
              <a:rPr lang="th-TH" dirty="0" smtClean="0"/>
              <a:t>         - ความท้าทายเชิงยุทธศาสตร์และความได้เปรียบเชิงยุทธศาสตร์ของส่วนราชการในด้านพันธกิจ ด้านการปฏิบัติการ ด้านความรับผิดชอบต่อสังคม และด้านบุคลากร คืออะไร</a:t>
            </a:r>
            <a:endParaRPr lang="th-TH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(๑๓) ระบบการปรับปรุงผลการดำเนินการ</a:t>
            </a:r>
            <a:r>
              <a:rPr lang="en-US" dirty="0" smtClean="0"/>
              <a:t>  </a:t>
            </a:r>
          </a:p>
          <a:p>
            <a:r>
              <a:rPr lang="th-TH" dirty="0" smtClean="0"/>
              <a:t>        - องค์ประกอบสำคัญของระบบการปรับปรุงผลการดำเนินการ รวมทั้งกระบวนการประเมิน การปรับปรุงโครงการและกระบวนการที่สำคัญของส่วนราชการมีอะไรบ้าง</a:t>
            </a:r>
            <a:endParaRPr lang="th-TH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154">
              <a:defRPr/>
            </a:pPr>
            <a:r>
              <a:rPr lang="th-TH" dirty="0" smtClean="0"/>
              <a:t>แนวคิดในการทำงานที่เป็นระบบ</a:t>
            </a:r>
            <a:r>
              <a:rPr lang="en-US" dirty="0" smtClean="0"/>
              <a:t>  </a:t>
            </a:r>
            <a:r>
              <a:rPr lang="en-US" b="1" dirty="0" smtClean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Consistency </a:t>
            </a:r>
            <a:r>
              <a:rPr lang="th-TH" b="1" dirty="0" smtClean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ความคงเส้นคงวา </a:t>
            </a:r>
            <a:r>
              <a:rPr lang="en-US" b="1" dirty="0" smtClean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Clarify</a:t>
            </a:r>
            <a:r>
              <a:rPr lang="th-TH" b="1" dirty="0" smtClean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  เข้าใจง่าย  </a:t>
            </a:r>
            <a:r>
              <a:rPr lang="en-US" b="1" dirty="0" smtClean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Classify</a:t>
            </a:r>
            <a:r>
              <a:rPr lang="th-TH" b="1" dirty="0" smtClean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 แยกเป็นหมวดหมู่  </a:t>
            </a:r>
            <a:r>
              <a:rPr lang="en-US" b="1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Confidence</a:t>
            </a:r>
            <a:r>
              <a:rPr lang="th-TH" b="1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มั่นใจน่าเชื่อถือ</a:t>
            </a:r>
          </a:p>
          <a:p>
            <a:r>
              <a:rPr lang="en-US" b="1" i="1" dirty="0" smtClean="0">
                <a:solidFill>
                  <a:srgbClr val="3333CC"/>
                </a:solidFill>
                <a:latin typeface="TH SarabunPSK" pitchFamily="34" charset="-34"/>
                <a:cs typeface="TH SarabunPSK" pitchFamily="34" charset="-34"/>
              </a:rPr>
              <a:t>Proactive</a:t>
            </a:r>
            <a:r>
              <a:rPr lang="th-TH" b="1" i="1" dirty="0" smtClean="0">
                <a:solidFill>
                  <a:srgbClr val="3333CC"/>
                </a:solidFill>
                <a:latin typeface="TH SarabunPSK" pitchFamily="34" charset="-34"/>
                <a:cs typeface="TH SarabunPSK" pitchFamily="34" charset="-34"/>
              </a:rPr>
              <a:t> ทำแบบเชิงรุก  </a:t>
            </a:r>
            <a:r>
              <a:rPr lang="en-US" b="1" i="1" dirty="0" smtClean="0">
                <a:solidFill>
                  <a:srgbClr val="3333CC"/>
                </a:solidFill>
                <a:latin typeface="TH SarabunPSK" pitchFamily="34" charset="-34"/>
                <a:cs typeface="TH SarabunPSK" pitchFamily="34" charset="-34"/>
              </a:rPr>
              <a:t>Perception</a:t>
            </a:r>
            <a:r>
              <a:rPr lang="th-TH" b="1" i="1" dirty="0" smtClean="0">
                <a:solidFill>
                  <a:srgbClr val="3333CC"/>
                </a:solidFill>
                <a:latin typeface="TH SarabunPSK" pitchFamily="34" charset="-34"/>
                <a:cs typeface="TH SarabunPSK" pitchFamily="34" charset="-34"/>
              </a:rPr>
              <a:t> การรับรู้  </a:t>
            </a:r>
            <a:r>
              <a:rPr lang="en-US" b="1" i="1" dirty="0" smtClean="0">
                <a:solidFill>
                  <a:srgbClr val="3333CC"/>
                </a:solidFill>
                <a:latin typeface="TH SarabunPSK" pitchFamily="34" charset="-34"/>
                <a:cs typeface="TH SarabunPSK" pitchFamily="34" charset="-34"/>
              </a:rPr>
              <a:t>Preparation</a:t>
            </a:r>
            <a:r>
              <a:rPr lang="th-TH" b="1" i="1" dirty="0" smtClean="0">
                <a:solidFill>
                  <a:srgbClr val="3333CC"/>
                </a:solidFill>
                <a:latin typeface="TH SarabunPSK" pitchFamily="34" charset="-34"/>
                <a:cs typeface="TH SarabunPSK" pitchFamily="34" charset="-34"/>
              </a:rPr>
              <a:t> เตรียมการ </a:t>
            </a:r>
          </a:p>
          <a:p>
            <a:r>
              <a:rPr lang="th-TH" dirty="0" smtClean="0"/>
              <a:t>  </a:t>
            </a: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ปฏิบถ  </a:t>
            </a:r>
            <a:r>
              <a:rPr lang="th-TH" dirty="0" smtClean="0"/>
              <a:t>สวนทาง ย้อนทาง </a:t>
            </a:r>
            <a:r>
              <a:rPr lang="en-US" dirty="0" smtClean="0"/>
              <a:t>CONFRONTING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ก่อนอื่นข้อทวบทวนการดำเนินงานในปีที่ผ่านมา</a:t>
            </a:r>
            <a:endParaRPr lang="th-TH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72977" indent="-272977" defTabSz="914154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72977" algn="l"/>
              </a:tabLst>
            </a:pP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อะไรเป็นผลผลิต (</a:t>
            </a:r>
            <a:r>
              <a:rPr lang="en-US" b="1" dirty="0" smtClean="0">
                <a:solidFill>
                  <a:srgbClr val="00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Outputs)</a:t>
            </a: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ของงาน (เมื่อทำงานเสร็จเกิดผลงานอะไรขึ้น)</a:t>
            </a:r>
          </a:p>
          <a:p>
            <a:pPr marL="272977" indent="-272977" defTabSz="914154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72977" algn="l"/>
              </a:tabLst>
            </a:pP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ผู้รับบริการของท่านคือใคร(ส่งผลผลิตให้ใคร)</a:t>
            </a:r>
          </a:p>
          <a:p>
            <a:pPr marL="272977" indent="-272977" defTabSz="914154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72977" algn="l"/>
              </a:tabLst>
            </a:pP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อะไรเป็นผลลัพธ์ (</a:t>
            </a:r>
            <a:r>
              <a:rPr lang="en-US" b="1" dirty="0" smtClean="0">
                <a:solidFill>
                  <a:srgbClr val="00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Outcomes) </a:t>
            </a: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ของงาน (ความสำเร็จที่ส่งผลมาจากผลผลิตที่ได้ หรือประโยชน์ที่ได้)</a:t>
            </a:r>
          </a:p>
          <a:p>
            <a:pPr marL="272977" indent="-272977" defTabSz="914154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72977" algn="l"/>
              </a:tabLst>
            </a:pP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ข้อกำหนดที่สำคัญในการทำงาน (ปริมาณ  คุณภาพ  เวลา  ต้นทุน)</a:t>
            </a:r>
          </a:p>
          <a:p>
            <a:pPr marL="272977" indent="-272977" defTabSz="914154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72977" algn="l"/>
              </a:tabLst>
            </a:pP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ตัวชี้วัดผลการดำเนินการ (ตัวชี้วัดความสำเร็จของงาน  </a:t>
            </a:r>
            <a:b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</a:b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ปริมาณ  คุณภาพ ขั้นตอน  สำเร็จ </a:t>
            </a:r>
            <a:r>
              <a:rPr lang="en-US" b="1" dirty="0" smtClean="0">
                <a:solidFill>
                  <a:srgbClr val="00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- </a:t>
            </a: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ไม่สำเร็จ)</a:t>
            </a:r>
            <a:endParaRPr lang="th-TH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ความเสี่ยงหมายถึง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เหตุการณ์ใดๆที่อาจจะเกิดขึ้น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ภายใต้สถานการณ์ที่ไม่แน่นอน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และอาจส่งผลกระทบ/สร้างความเสียหาย/ล้มเหลว/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ลดโอกาสบรรลุเป้าหมายตามแผนปฏิบัติราชการ</a:t>
            </a:r>
          </a:p>
          <a:p>
            <a:r>
              <a:rPr lang="th-TH" dirty="0" smtClean="0"/>
              <a:t>   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dirty="0" smtClean="0"/>
              <a:t> </a:t>
            </a:r>
            <a:r>
              <a:rPr lang="th-TH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บริหารความเสี่ยงหมายถึง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ระบบบริหารปัจจัยและควบคุมกิจกรรมดำเนินการ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โดยลดมูลเหตุของแต่ละโอกาสที่จะทำให้เสียหาย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ให้อยู่ในระดับที่ยอมรับได้/ประเมินได้/ตรวจสอบได้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โดยคำนึงถึงการบรรลุเป้าหมายตามภารกิจหลัก     </a:t>
            </a:r>
          </a:p>
          <a:p>
            <a:r>
              <a:rPr lang="th-TH" dirty="0" smtClean="0"/>
              <a:t>   </a:t>
            </a:r>
            <a:r>
              <a:rPr lang="th-TH" i="1" dirty="0" smtClean="0"/>
              <a:t>ปัจจัยเสี่ยงประกอบด้วย ๔ ด้าน</a:t>
            </a:r>
            <a:endParaRPr lang="en-US" dirty="0" smtClean="0"/>
          </a:p>
          <a:p>
            <a:pPr lvl="0"/>
            <a:r>
              <a:rPr lang="th-TH" i="1" dirty="0" smtClean="0"/>
              <a:t>ความเสี่ยงด้านกลยุทธ์ (</a:t>
            </a:r>
            <a:r>
              <a:rPr lang="en-US" i="1" dirty="0" smtClean="0"/>
              <a:t>Strategic Risk : S</a:t>
            </a:r>
            <a:r>
              <a:rPr lang="th-TH" i="1" dirty="0" smtClean="0"/>
              <a:t>) เกี่ยวข้องกับการบรรลุเป้าหมายและพันธกิจในภาพรวม   </a:t>
            </a:r>
            <a:endParaRPr lang="en-US" dirty="0" smtClean="0"/>
          </a:p>
          <a:p>
            <a:pPr lvl="0"/>
            <a:r>
              <a:rPr lang="th-TH" i="1" dirty="0" smtClean="0"/>
              <a:t>ความเสี่ยงด้านการดำเนินงาน (</a:t>
            </a:r>
            <a:r>
              <a:rPr lang="en-US" i="1" dirty="0" smtClean="0"/>
              <a:t>Operational Risk : O</a:t>
            </a:r>
            <a:r>
              <a:rPr lang="th-TH" i="1" dirty="0" smtClean="0"/>
              <a:t>) เกี่ยวข้องกับประสิทธิภาพ ประสิทธิผลหรือผลการปฏิบัติงาน </a:t>
            </a:r>
            <a:r>
              <a:rPr lang="en-US" i="1" dirty="0" smtClean="0"/>
              <a:t> </a:t>
            </a:r>
            <a:endParaRPr lang="en-US" dirty="0" smtClean="0"/>
          </a:p>
          <a:p>
            <a:pPr lvl="0"/>
            <a:r>
              <a:rPr lang="th-TH" i="1" dirty="0" smtClean="0"/>
              <a:t>ความเสี่ยงด้านการเงิน (</a:t>
            </a:r>
            <a:r>
              <a:rPr lang="en-US" i="1" dirty="0" smtClean="0"/>
              <a:t>Financial Risk : F</a:t>
            </a:r>
            <a:r>
              <a:rPr lang="th-TH" i="1" dirty="0" smtClean="0"/>
              <a:t>) เป็นความเสี่ยงเกี่ยวกับการบริหารงบประมาณและการเงิน </a:t>
            </a:r>
            <a:r>
              <a:rPr lang="en-US" i="1" dirty="0" smtClean="0"/>
              <a:t> </a:t>
            </a:r>
            <a:endParaRPr lang="en-US" dirty="0" smtClean="0"/>
          </a:p>
          <a:p>
            <a:pPr lvl="0"/>
            <a:r>
              <a:rPr lang="th-TH" i="1" dirty="0" smtClean="0"/>
              <a:t>ความเสี่ยงด้านการปฏิบัติตามกฎหมายกฎระเบียบ (</a:t>
            </a:r>
            <a:r>
              <a:rPr lang="en-US" i="1" dirty="0" smtClean="0"/>
              <a:t>Compliance Risk : C</a:t>
            </a:r>
            <a:r>
              <a:rPr lang="th-TH" i="1" dirty="0" smtClean="0"/>
              <a:t>) เกี่ยวข้องกับการปฏิบัติตามกฎ ระเบียบต่าง ๆ </a:t>
            </a:r>
            <a:r>
              <a:rPr lang="en-US" i="1" dirty="0" smtClean="0"/>
              <a:t> </a:t>
            </a:r>
          </a:p>
          <a:p>
            <a:pPr lvl="0"/>
            <a:endParaRPr lang="en-US" i="1" dirty="0" smtClean="0"/>
          </a:p>
          <a:p>
            <a:r>
              <a:rPr lang="th-TH" i="1" dirty="0" smtClean="0"/>
              <a:t>หน่วยต้องมี</a:t>
            </a:r>
            <a:r>
              <a:rPr lang="th-TH" i="1" u="sng" dirty="0" smtClean="0"/>
              <a:t>ขั้นตอนการดำเนินการ</a:t>
            </a:r>
            <a:r>
              <a:rPr lang="th-TH" i="1" dirty="0" smtClean="0"/>
              <a:t> หลักเกณฑ์ในการวิเคราะห์ ประเมิน และจัดการความเสี่ยงอย่างเหมาะสม ตามกระบวนการบริหารความเสี่ยงตามมาตรฐาน </a:t>
            </a:r>
            <a:r>
              <a:rPr lang="en-US" i="1" dirty="0" smtClean="0"/>
              <a:t>COSO </a:t>
            </a:r>
            <a:r>
              <a:rPr lang="th-TH" i="1" dirty="0" smtClean="0"/>
              <a:t>(</a:t>
            </a:r>
            <a:r>
              <a:rPr lang="en-US" i="1" dirty="0" smtClean="0"/>
              <a:t>Committee of Sponsoring  organization of the Tread way Commission</a:t>
            </a:r>
            <a:r>
              <a:rPr lang="th-TH" i="1" dirty="0" smtClean="0"/>
              <a:t>) คือ</a:t>
            </a:r>
            <a:endParaRPr lang="en-US" dirty="0" smtClean="0"/>
          </a:p>
          <a:p>
            <a:r>
              <a:rPr lang="th-TH" i="1" dirty="0" smtClean="0"/>
              <a:t>๑. การกำหนดเป้าหมายการบริหารความเสี่ยง (</a:t>
            </a:r>
            <a:r>
              <a:rPr lang="en-US" i="1" dirty="0" smtClean="0"/>
              <a:t>Commission</a:t>
            </a:r>
            <a:r>
              <a:rPr lang="th-TH" i="1" dirty="0" smtClean="0"/>
              <a:t>)</a:t>
            </a:r>
            <a:endParaRPr lang="en-US" dirty="0" smtClean="0"/>
          </a:p>
          <a:p>
            <a:r>
              <a:rPr lang="th-TH" i="1" dirty="0" smtClean="0"/>
              <a:t>๒. การระบุความเสี่ยงต่างๆ (</a:t>
            </a:r>
            <a:r>
              <a:rPr lang="en-US" i="1" dirty="0" smtClean="0"/>
              <a:t>Event Identification</a:t>
            </a:r>
            <a:r>
              <a:rPr lang="th-TH" i="1" dirty="0" smtClean="0"/>
              <a:t>)</a:t>
            </a:r>
            <a:endParaRPr lang="en-US" dirty="0" smtClean="0"/>
          </a:p>
          <a:p>
            <a:r>
              <a:rPr lang="th-TH" i="1" dirty="0" smtClean="0"/>
              <a:t>๓. การประเมินความเสี่ยง (</a:t>
            </a:r>
            <a:r>
              <a:rPr lang="en-US" i="1" dirty="0" smtClean="0"/>
              <a:t>Risk Assessment</a:t>
            </a:r>
            <a:r>
              <a:rPr lang="th-TH" i="1" dirty="0" smtClean="0"/>
              <a:t>)</a:t>
            </a:r>
            <a:endParaRPr lang="en-US" dirty="0" smtClean="0"/>
          </a:p>
          <a:p>
            <a:r>
              <a:rPr lang="th-TH" i="1" dirty="0" smtClean="0"/>
              <a:t>๔. กลยุทธ์ที่ใช้ในการจัดการกับแต่ละความเสี่ยง (</a:t>
            </a:r>
            <a:r>
              <a:rPr lang="en-US" i="1" dirty="0" smtClean="0"/>
              <a:t>Risk Response</a:t>
            </a:r>
            <a:r>
              <a:rPr lang="th-TH" i="1" dirty="0" smtClean="0"/>
              <a:t>)</a:t>
            </a:r>
            <a:endParaRPr lang="en-US" dirty="0" smtClean="0"/>
          </a:p>
          <a:p>
            <a:r>
              <a:rPr lang="th-TH" i="1" dirty="0" smtClean="0"/>
              <a:t>๕. กิจกรรมการบริหารความเสี่ยง (</a:t>
            </a:r>
            <a:r>
              <a:rPr lang="en-US" i="1" dirty="0" smtClean="0"/>
              <a:t>Control Activities</a:t>
            </a:r>
            <a:r>
              <a:rPr lang="th-TH" i="1" dirty="0" smtClean="0"/>
              <a:t>) </a:t>
            </a:r>
            <a:endParaRPr lang="en-US" dirty="0" smtClean="0"/>
          </a:p>
          <a:p>
            <a:r>
              <a:rPr lang="th-TH" i="1" dirty="0" smtClean="0"/>
              <a:t>๖. ข้อมูลและการสื่อสารด้านบริหารความเสี่ยง (</a:t>
            </a:r>
            <a:r>
              <a:rPr lang="en-US" i="1" dirty="0" smtClean="0"/>
              <a:t>Information and Communication</a:t>
            </a:r>
            <a:r>
              <a:rPr lang="th-TH" i="1" dirty="0" smtClean="0"/>
              <a:t>)</a:t>
            </a:r>
            <a:endParaRPr lang="en-US" dirty="0" smtClean="0"/>
          </a:p>
          <a:p>
            <a:r>
              <a:rPr lang="th-TH" i="1" dirty="0" smtClean="0"/>
              <a:t>๗. การติดตามผลและเฝ้าระวังความเสี่ยงต่างๆ (</a:t>
            </a:r>
            <a:r>
              <a:rPr lang="en-US" i="1" dirty="0" smtClean="0"/>
              <a:t>Monitoring</a:t>
            </a:r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ความเสี่ยงหมายถึง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เหตุการณ์ใดๆที่อาจจะเกิดขึ้น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ภายใต้สถานการณ์ที่ไม่แน่นอน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และอาจส่งผลกระทบ/สร้างความเสียหาย/ล้มเหลว/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ลดโอกาสบรรลุเป้าหมายตามแผนปฏิบัติราชการ</a:t>
            </a:r>
          </a:p>
          <a:p>
            <a:r>
              <a:rPr lang="th-TH" dirty="0" smtClean="0"/>
              <a:t>   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dirty="0" smtClean="0"/>
              <a:t> </a:t>
            </a:r>
            <a:r>
              <a:rPr lang="th-TH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บริหารความเสี่ยงหมายถึง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ระบบบริหารปัจจัยและควบคุมกิจกรรมดำเนินการ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โดยลดมูลเหตุของแต่ละโอกาสที่จะทำให้เสียหาย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ให้อยู่ในระดับที่ยอมรับได้/ประเมินได้/ตรวจสอบได้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โดยคำนึงถึงการบรรลุเป้าหมายตามภารกิจหลัก     </a:t>
            </a:r>
          </a:p>
          <a:p>
            <a:r>
              <a:rPr lang="th-TH" dirty="0" smtClean="0"/>
              <a:t>   </a:t>
            </a:r>
            <a:r>
              <a:rPr lang="th-TH" i="1" dirty="0" smtClean="0"/>
              <a:t>ปัจจัยเสี่ยงประกอบด้วย ๔ ด้าน</a:t>
            </a:r>
            <a:endParaRPr lang="en-US" dirty="0" smtClean="0"/>
          </a:p>
          <a:p>
            <a:pPr lvl="0"/>
            <a:r>
              <a:rPr lang="th-TH" i="1" dirty="0" smtClean="0"/>
              <a:t>ความเสี่ยงด้านกลยุทธ์ (</a:t>
            </a:r>
            <a:r>
              <a:rPr lang="en-US" i="1" dirty="0" smtClean="0"/>
              <a:t>Strategic Risk : S</a:t>
            </a:r>
            <a:r>
              <a:rPr lang="th-TH" i="1" dirty="0" smtClean="0"/>
              <a:t>) เกี่ยวข้องกับการบรรลุเป้าหมายและพันธกิจในภาพรวม   </a:t>
            </a:r>
            <a:endParaRPr lang="en-US" dirty="0" smtClean="0"/>
          </a:p>
          <a:p>
            <a:pPr lvl="0"/>
            <a:r>
              <a:rPr lang="th-TH" i="1" dirty="0" smtClean="0"/>
              <a:t>ความเสี่ยงด้านการดำเนินงาน (</a:t>
            </a:r>
            <a:r>
              <a:rPr lang="en-US" i="1" dirty="0" smtClean="0"/>
              <a:t>Operational Risk : O</a:t>
            </a:r>
            <a:r>
              <a:rPr lang="th-TH" i="1" dirty="0" smtClean="0"/>
              <a:t>) เกี่ยวข้องกับประสิทธิภาพ ประสิทธิผลหรือผลการปฏิบัติงาน </a:t>
            </a:r>
            <a:r>
              <a:rPr lang="en-US" i="1" dirty="0" smtClean="0"/>
              <a:t> </a:t>
            </a:r>
            <a:endParaRPr lang="en-US" dirty="0" smtClean="0"/>
          </a:p>
          <a:p>
            <a:pPr lvl="0"/>
            <a:r>
              <a:rPr lang="th-TH" i="1" dirty="0" smtClean="0"/>
              <a:t>ความเสี่ยงด้านการเงิน (</a:t>
            </a:r>
            <a:r>
              <a:rPr lang="en-US" i="1" dirty="0" smtClean="0"/>
              <a:t>Financial Risk : F</a:t>
            </a:r>
            <a:r>
              <a:rPr lang="th-TH" i="1" dirty="0" smtClean="0"/>
              <a:t>) เป็นความเสี่ยงเกี่ยวกับการบริหารงบประมาณและการเงิน </a:t>
            </a:r>
            <a:r>
              <a:rPr lang="en-US" i="1" dirty="0" smtClean="0"/>
              <a:t> </a:t>
            </a:r>
            <a:endParaRPr lang="en-US" dirty="0" smtClean="0"/>
          </a:p>
          <a:p>
            <a:pPr lvl="0"/>
            <a:r>
              <a:rPr lang="th-TH" i="1" dirty="0" smtClean="0"/>
              <a:t>ความเสี่ยงด้านการปฏิบัติตามกฎหมายกฎระเบียบ (</a:t>
            </a:r>
            <a:r>
              <a:rPr lang="en-US" i="1" dirty="0" smtClean="0"/>
              <a:t>Compliance Risk : C</a:t>
            </a:r>
            <a:r>
              <a:rPr lang="th-TH" i="1" dirty="0" smtClean="0"/>
              <a:t>) เกี่ยวข้องกับการปฏิบัติตามกฎ ระเบียบต่าง ๆ </a:t>
            </a:r>
            <a:r>
              <a:rPr lang="en-US" i="1" dirty="0" smtClean="0"/>
              <a:t> </a:t>
            </a:r>
          </a:p>
          <a:p>
            <a:pPr lvl="0"/>
            <a:endParaRPr lang="en-US" i="1" dirty="0" smtClean="0"/>
          </a:p>
          <a:p>
            <a:r>
              <a:rPr lang="th-TH" i="1" dirty="0" smtClean="0"/>
              <a:t>หน่วยต้องมี</a:t>
            </a:r>
            <a:r>
              <a:rPr lang="th-TH" i="1" u="sng" dirty="0" smtClean="0"/>
              <a:t>ขั้นตอนการดำเนินการ</a:t>
            </a:r>
            <a:r>
              <a:rPr lang="th-TH" i="1" dirty="0" smtClean="0"/>
              <a:t> หลักเกณฑ์ในการวิเคราะห์ ประเมิน และจัดการความเสี่ยงอย่างเหมาะสม ตามกระบวนการบริหารความเสี่ยงตามมาตรฐาน </a:t>
            </a:r>
            <a:r>
              <a:rPr lang="en-US" i="1" dirty="0" smtClean="0"/>
              <a:t>COSO </a:t>
            </a:r>
            <a:r>
              <a:rPr lang="th-TH" i="1" dirty="0" smtClean="0"/>
              <a:t>(</a:t>
            </a:r>
            <a:r>
              <a:rPr lang="en-US" i="1" dirty="0" smtClean="0"/>
              <a:t>Committee of Sponsoring  organization of the Tread way Commission</a:t>
            </a:r>
            <a:r>
              <a:rPr lang="th-TH" i="1" dirty="0" smtClean="0"/>
              <a:t>) คือ</a:t>
            </a:r>
            <a:endParaRPr lang="en-US" dirty="0" smtClean="0"/>
          </a:p>
          <a:p>
            <a:r>
              <a:rPr lang="th-TH" i="1" dirty="0" smtClean="0"/>
              <a:t>๑. การกำหนดเป้าหมายการบริหารความเสี่ยง (</a:t>
            </a:r>
            <a:r>
              <a:rPr lang="en-US" i="1" dirty="0" smtClean="0"/>
              <a:t>Commission</a:t>
            </a:r>
            <a:r>
              <a:rPr lang="th-TH" i="1" dirty="0" smtClean="0"/>
              <a:t>)</a:t>
            </a:r>
            <a:endParaRPr lang="en-US" dirty="0" smtClean="0"/>
          </a:p>
          <a:p>
            <a:r>
              <a:rPr lang="th-TH" i="1" dirty="0" smtClean="0"/>
              <a:t>๒. การระบุความเสี่ยงต่างๆ (</a:t>
            </a:r>
            <a:r>
              <a:rPr lang="en-US" i="1" dirty="0" smtClean="0"/>
              <a:t>Event Identification</a:t>
            </a:r>
            <a:r>
              <a:rPr lang="th-TH" i="1" dirty="0" smtClean="0"/>
              <a:t>)</a:t>
            </a:r>
            <a:endParaRPr lang="en-US" dirty="0" smtClean="0"/>
          </a:p>
          <a:p>
            <a:r>
              <a:rPr lang="th-TH" i="1" dirty="0" smtClean="0"/>
              <a:t>๓. การประเมินความเสี่ยง (</a:t>
            </a:r>
            <a:r>
              <a:rPr lang="en-US" i="1" dirty="0" smtClean="0"/>
              <a:t>Risk Assessment</a:t>
            </a:r>
            <a:r>
              <a:rPr lang="th-TH" i="1" dirty="0" smtClean="0"/>
              <a:t>)</a:t>
            </a:r>
            <a:endParaRPr lang="en-US" dirty="0" smtClean="0"/>
          </a:p>
          <a:p>
            <a:r>
              <a:rPr lang="th-TH" i="1" dirty="0" smtClean="0"/>
              <a:t>๔. กลยุทธ์ที่ใช้ในการจัดการกับแต่ละความเสี่ยง (</a:t>
            </a:r>
            <a:r>
              <a:rPr lang="en-US" i="1" dirty="0" smtClean="0"/>
              <a:t>Risk Response</a:t>
            </a:r>
            <a:r>
              <a:rPr lang="th-TH" i="1" dirty="0" smtClean="0"/>
              <a:t>)</a:t>
            </a:r>
            <a:endParaRPr lang="en-US" dirty="0" smtClean="0"/>
          </a:p>
          <a:p>
            <a:r>
              <a:rPr lang="th-TH" i="1" dirty="0" smtClean="0"/>
              <a:t>๕. กิจกรรมการบริหารความเสี่ยง (</a:t>
            </a:r>
            <a:r>
              <a:rPr lang="en-US" i="1" dirty="0" smtClean="0"/>
              <a:t>Control Activities</a:t>
            </a:r>
            <a:r>
              <a:rPr lang="th-TH" i="1" dirty="0" smtClean="0"/>
              <a:t>) </a:t>
            </a:r>
            <a:endParaRPr lang="en-US" dirty="0" smtClean="0"/>
          </a:p>
          <a:p>
            <a:r>
              <a:rPr lang="th-TH" i="1" dirty="0" smtClean="0"/>
              <a:t>๖. ข้อมูลและการสื่อสารด้านบริหารความเสี่ยง (</a:t>
            </a:r>
            <a:r>
              <a:rPr lang="en-US" i="1" dirty="0" smtClean="0"/>
              <a:t>Information and Communication</a:t>
            </a:r>
            <a:r>
              <a:rPr lang="th-TH" i="1" dirty="0" smtClean="0"/>
              <a:t>)</a:t>
            </a:r>
            <a:endParaRPr lang="en-US" dirty="0" smtClean="0"/>
          </a:p>
          <a:p>
            <a:r>
              <a:rPr lang="th-TH" i="1" dirty="0" smtClean="0"/>
              <a:t>๗. การติดตามผลและเฝ้าระวังความเสี่ยงต่างๆ (</a:t>
            </a:r>
            <a:r>
              <a:rPr lang="en-US" i="1" dirty="0" smtClean="0"/>
              <a:t>Monitoring</a:t>
            </a:r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ความเสี่ยงหมายถึง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เหตุการณ์ใดๆที่อาจจะเกิดขึ้น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ภายใต้สถานการณ์ที่ไม่แน่นอน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และอาจส่งผลกระทบ/สร้างความเสียหาย/ล้มเหลว/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ลดโอกาสบรรลุเป้าหมายตามแผนปฏิบัติราชการ</a:t>
            </a:r>
          </a:p>
          <a:p>
            <a:r>
              <a:rPr lang="th-TH" dirty="0" smtClean="0"/>
              <a:t>   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dirty="0" smtClean="0"/>
              <a:t> </a:t>
            </a:r>
            <a:r>
              <a:rPr lang="th-TH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บริหารความเสี่ยงหมายถึง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ระบบบริหารปัจจัยและควบคุมกิจกรรมดำเนินการ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โดยลดมูลเหตุของแต่ละโอกาสที่จะทำให้เสียหาย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ให้อยู่ในระดับที่ยอมรับได้/ประเมินได้/ตรวจสอบได้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โดยคำนึงถึงการบรรลุเป้าหมายตามภารกิจหลัก     </a:t>
            </a:r>
          </a:p>
          <a:p>
            <a:r>
              <a:rPr lang="th-TH" dirty="0" smtClean="0"/>
              <a:t>   </a:t>
            </a:r>
            <a:r>
              <a:rPr lang="th-TH" i="1" dirty="0" smtClean="0"/>
              <a:t>ปัจจัยเสี่ยงประกอบด้วย ๔ ด้าน</a:t>
            </a:r>
            <a:endParaRPr lang="en-US" dirty="0" smtClean="0"/>
          </a:p>
          <a:p>
            <a:pPr lvl="0"/>
            <a:r>
              <a:rPr lang="th-TH" i="1" dirty="0" smtClean="0"/>
              <a:t>ความเสี่ยงด้านกลยุทธ์ (</a:t>
            </a:r>
            <a:r>
              <a:rPr lang="en-US" i="1" dirty="0" smtClean="0"/>
              <a:t>Strategic Risk : S</a:t>
            </a:r>
            <a:r>
              <a:rPr lang="th-TH" i="1" dirty="0" smtClean="0"/>
              <a:t>) เกี่ยวข้องกับการบรรลุเป้าหมายและพันธกิจในภาพรวม   </a:t>
            </a:r>
            <a:endParaRPr lang="en-US" dirty="0" smtClean="0"/>
          </a:p>
          <a:p>
            <a:pPr lvl="0"/>
            <a:r>
              <a:rPr lang="th-TH" i="1" dirty="0" smtClean="0"/>
              <a:t>ความเสี่ยงด้านการดำเนินงาน (</a:t>
            </a:r>
            <a:r>
              <a:rPr lang="en-US" i="1" dirty="0" smtClean="0"/>
              <a:t>Operational Risk : O</a:t>
            </a:r>
            <a:r>
              <a:rPr lang="th-TH" i="1" dirty="0" smtClean="0"/>
              <a:t>) เกี่ยวข้องกับประสิทธิภาพ ประสิทธิผลหรือผลการปฏิบัติงาน </a:t>
            </a:r>
            <a:r>
              <a:rPr lang="en-US" i="1" dirty="0" smtClean="0"/>
              <a:t> </a:t>
            </a:r>
            <a:endParaRPr lang="en-US" dirty="0" smtClean="0"/>
          </a:p>
          <a:p>
            <a:pPr lvl="0"/>
            <a:r>
              <a:rPr lang="th-TH" i="1" dirty="0" smtClean="0"/>
              <a:t>ความเสี่ยงด้านการเงิน (</a:t>
            </a:r>
            <a:r>
              <a:rPr lang="en-US" i="1" dirty="0" smtClean="0"/>
              <a:t>Financial Risk : F</a:t>
            </a:r>
            <a:r>
              <a:rPr lang="th-TH" i="1" dirty="0" smtClean="0"/>
              <a:t>) เป็นความเสี่ยงเกี่ยวกับการบริหารงบประมาณและการเงิน </a:t>
            </a:r>
            <a:r>
              <a:rPr lang="en-US" i="1" dirty="0" smtClean="0"/>
              <a:t> </a:t>
            </a:r>
            <a:endParaRPr lang="en-US" dirty="0" smtClean="0"/>
          </a:p>
          <a:p>
            <a:pPr lvl="0"/>
            <a:r>
              <a:rPr lang="th-TH" i="1" dirty="0" smtClean="0"/>
              <a:t>ความเสี่ยงด้านการปฏิบัติตามกฎหมายกฎระเบียบ (</a:t>
            </a:r>
            <a:r>
              <a:rPr lang="en-US" i="1" dirty="0" smtClean="0"/>
              <a:t>Compliance Risk : C</a:t>
            </a:r>
            <a:r>
              <a:rPr lang="th-TH" i="1" dirty="0" smtClean="0"/>
              <a:t>) เกี่ยวข้องกับการปฏิบัติตามกฎ ระเบียบต่าง ๆ </a:t>
            </a:r>
            <a:r>
              <a:rPr lang="en-US" i="1" dirty="0" smtClean="0"/>
              <a:t> </a:t>
            </a:r>
          </a:p>
          <a:p>
            <a:pPr lvl="0"/>
            <a:endParaRPr lang="en-US" i="1" dirty="0" smtClean="0"/>
          </a:p>
          <a:p>
            <a:r>
              <a:rPr lang="th-TH" i="1" dirty="0" smtClean="0"/>
              <a:t>หน่วยต้องมี</a:t>
            </a:r>
            <a:r>
              <a:rPr lang="th-TH" i="1" u="sng" dirty="0" smtClean="0"/>
              <a:t>ขั้นตอนการดำเนินการ</a:t>
            </a:r>
            <a:r>
              <a:rPr lang="th-TH" i="1" dirty="0" smtClean="0"/>
              <a:t> หลักเกณฑ์ในการวิเคราะห์ ประเมิน และจัดการความเสี่ยงอย่างเหมาะสม ตามกระบวนการบริหารความเสี่ยงตามมาตรฐาน </a:t>
            </a:r>
            <a:r>
              <a:rPr lang="en-US" i="1" dirty="0" smtClean="0"/>
              <a:t>COSO </a:t>
            </a:r>
            <a:r>
              <a:rPr lang="th-TH" i="1" dirty="0" smtClean="0"/>
              <a:t>(</a:t>
            </a:r>
            <a:r>
              <a:rPr lang="en-US" i="1" dirty="0" smtClean="0"/>
              <a:t>Committee of Sponsoring  organization of the Tread way Commission</a:t>
            </a:r>
            <a:r>
              <a:rPr lang="th-TH" i="1" dirty="0" smtClean="0"/>
              <a:t>) คือ</a:t>
            </a:r>
            <a:endParaRPr lang="en-US" dirty="0" smtClean="0"/>
          </a:p>
          <a:p>
            <a:r>
              <a:rPr lang="th-TH" i="1" dirty="0" smtClean="0"/>
              <a:t>๑. การกำหนดเป้าหมายการบริหารความเสี่ยง (</a:t>
            </a:r>
            <a:r>
              <a:rPr lang="en-US" i="1" dirty="0" smtClean="0"/>
              <a:t>Commission</a:t>
            </a:r>
            <a:r>
              <a:rPr lang="th-TH" i="1" dirty="0" smtClean="0"/>
              <a:t>)</a:t>
            </a:r>
            <a:endParaRPr lang="en-US" dirty="0" smtClean="0"/>
          </a:p>
          <a:p>
            <a:r>
              <a:rPr lang="th-TH" i="1" dirty="0" smtClean="0"/>
              <a:t>๒. การระบุความเสี่ยงต่างๆ (</a:t>
            </a:r>
            <a:r>
              <a:rPr lang="en-US" i="1" dirty="0" smtClean="0"/>
              <a:t>Event Identification</a:t>
            </a:r>
            <a:r>
              <a:rPr lang="th-TH" i="1" dirty="0" smtClean="0"/>
              <a:t>)</a:t>
            </a:r>
            <a:endParaRPr lang="en-US" dirty="0" smtClean="0"/>
          </a:p>
          <a:p>
            <a:r>
              <a:rPr lang="th-TH" i="1" dirty="0" smtClean="0"/>
              <a:t>๓. การประเมินความเสี่ยง (</a:t>
            </a:r>
            <a:r>
              <a:rPr lang="en-US" i="1" dirty="0" smtClean="0"/>
              <a:t>Risk Assessment</a:t>
            </a:r>
            <a:r>
              <a:rPr lang="th-TH" i="1" dirty="0" smtClean="0"/>
              <a:t>)</a:t>
            </a:r>
            <a:endParaRPr lang="en-US" dirty="0" smtClean="0"/>
          </a:p>
          <a:p>
            <a:r>
              <a:rPr lang="th-TH" i="1" dirty="0" smtClean="0"/>
              <a:t>๔. กลยุทธ์ที่ใช้ในการจัดการกับแต่ละความเสี่ยง (</a:t>
            </a:r>
            <a:r>
              <a:rPr lang="en-US" i="1" dirty="0" smtClean="0"/>
              <a:t>Risk Response</a:t>
            </a:r>
            <a:r>
              <a:rPr lang="th-TH" i="1" dirty="0" smtClean="0"/>
              <a:t>)</a:t>
            </a:r>
            <a:endParaRPr lang="en-US" dirty="0" smtClean="0"/>
          </a:p>
          <a:p>
            <a:r>
              <a:rPr lang="th-TH" i="1" dirty="0" smtClean="0"/>
              <a:t>๕. กิจกรรมการบริหารความเสี่ยง (</a:t>
            </a:r>
            <a:r>
              <a:rPr lang="en-US" i="1" dirty="0" smtClean="0"/>
              <a:t>Control Activities</a:t>
            </a:r>
            <a:r>
              <a:rPr lang="th-TH" i="1" dirty="0" smtClean="0"/>
              <a:t>) </a:t>
            </a:r>
            <a:endParaRPr lang="en-US" dirty="0" smtClean="0"/>
          </a:p>
          <a:p>
            <a:r>
              <a:rPr lang="th-TH" i="1" dirty="0" smtClean="0"/>
              <a:t>๖. ข้อมูลและการสื่อสารด้านบริหารความเสี่ยง (</a:t>
            </a:r>
            <a:r>
              <a:rPr lang="en-US" i="1" dirty="0" smtClean="0"/>
              <a:t>Information and Communication</a:t>
            </a:r>
            <a:r>
              <a:rPr lang="th-TH" i="1" dirty="0" smtClean="0"/>
              <a:t>)</a:t>
            </a:r>
            <a:endParaRPr lang="en-US" dirty="0" smtClean="0"/>
          </a:p>
          <a:p>
            <a:r>
              <a:rPr lang="th-TH" i="1" dirty="0" smtClean="0"/>
              <a:t>๗. การติดตามผลและเฝ้าระวังความเสี่ยงต่างๆ (</a:t>
            </a:r>
            <a:r>
              <a:rPr lang="en-US" i="1" dirty="0" smtClean="0"/>
              <a:t>Monitoring</a:t>
            </a:r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การควบคุมภายในและการประเมินผลการควบคุมภายใน</a:t>
            </a:r>
          </a:p>
        </p:txBody>
      </p:sp>
      <p:sp>
        <p:nvSpPr>
          <p:cNvPr id="1198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สำนักกำกับและพัฒนาการตรวจสอบภาครัฐ  กรมบัญชีกลาง</a:t>
            </a:r>
          </a:p>
        </p:txBody>
      </p:sp>
      <p:sp>
        <p:nvSpPr>
          <p:cNvPr id="1198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486209-1DEC-4074-98C8-346CFCC20104}" type="slidenum">
              <a:rPr lang="en-US" smtClean="0"/>
              <a:pPr/>
              <a:t>72</a:t>
            </a:fld>
            <a:endParaRPr lang="th-TH" smtClean="0"/>
          </a:p>
        </p:txBody>
      </p:sp>
      <p:sp>
        <p:nvSpPr>
          <p:cNvPr id="1198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dirty="0" smtClean="0"/>
          </a:p>
        </p:txBody>
      </p:sp>
    </p:spTree>
    <p:extLst>
      <p:ext uri="{BB962C8B-B14F-4D97-AF65-F5344CB8AC3E}">
        <p14:creationId xmlns="" xmlns:p14="http://schemas.microsoft.com/office/powerpoint/2010/main" val="35103364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การควบคุมภายในและการประเมินผลการควบคุมภายใน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สำนักกำกับและพัฒนาการตรวจสอบภาครัฐ  กรมบัญชีกลาง</a:t>
            </a:r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i="1" dirty="0" smtClean="0"/>
              <a:t>“การควบคุมภายใน” หมายความว่า กระบวนการที่ผู้กำกับดูแลฝ่ายบริหารและบุคลากรทุกระดับของหน่วย กำหนดขึ้นเพื่อให้มีความมั่นใจอย่างสมเหตุสมผลว่าการดำเนินงานจะบรรลุผลสำเร็จตามวัตถุประสงค์ ดังต่อไปนี้</a:t>
            </a:r>
            <a:endParaRPr lang="en-US" dirty="0" smtClean="0"/>
          </a:p>
          <a:p>
            <a:pPr lvl="0"/>
            <a:r>
              <a:rPr lang="th-TH" i="1" dirty="0" smtClean="0"/>
              <a:t>                     ด้านการดำเนินงาน (</a:t>
            </a:r>
            <a:r>
              <a:rPr lang="en-US" i="1" dirty="0" smtClean="0"/>
              <a:t>Operational : O</a:t>
            </a:r>
            <a:r>
              <a:rPr lang="th-TH" i="1" dirty="0" smtClean="0"/>
              <a:t>) หมายถึง การบริหารจัดการการใช้ทรัพยากรให้เป็นไปอย่างมีประสิทธิภาพ ประสิทธิผล รวมถึงการดูแลทรัพย์สิน การป้องกันหรือลดความผิดพลาด ความเสียหาย การรั่วไหล การสิ้นเปลือง หรือการทุจริตของหน่วย</a:t>
            </a:r>
            <a:endParaRPr lang="en-US" dirty="0" smtClean="0"/>
          </a:p>
          <a:p>
            <a:pPr lvl="0"/>
            <a:r>
              <a:rPr lang="th-TH" i="1" dirty="0" smtClean="0"/>
              <a:t>                   การรายงานทางการเงิน (</a:t>
            </a:r>
            <a:r>
              <a:rPr lang="en-US" i="1" dirty="0" smtClean="0"/>
              <a:t>Financial : F</a:t>
            </a:r>
            <a:r>
              <a:rPr lang="th-TH" i="1" dirty="0" smtClean="0"/>
              <a:t>) หมายถึง รายงานทางการเงินที่จัดทำ</a:t>
            </a:r>
            <a:endParaRPr lang="en-US" dirty="0" smtClean="0"/>
          </a:p>
          <a:p>
            <a:r>
              <a:rPr lang="th-TH" i="1" dirty="0" smtClean="0"/>
              <a:t>ขึ้นเพื่อใช้ภายใน และภายนอกหน่วย เป็นไปอย่างถูกต้อง เชื่อถือได้ ทันเวลา</a:t>
            </a:r>
            <a:endParaRPr lang="en-US" dirty="0" smtClean="0"/>
          </a:p>
          <a:p>
            <a:r>
              <a:rPr lang="th-TH" i="1" dirty="0" smtClean="0"/>
              <a:t>	การปฏิบัติตามกฎหมาย และระเบียบข้อบังคับที่เกี่ยวข้อง (</a:t>
            </a:r>
            <a:r>
              <a:rPr lang="en-US" i="1" dirty="0" smtClean="0"/>
              <a:t>Compliance : C</a:t>
            </a:r>
            <a:r>
              <a:rPr lang="th-TH" i="1" dirty="0" smtClean="0"/>
              <a:t>) ได้แก่ การปฏิบัติตามกฎหมาย ระเบียบ ข้อบังคับ หรือมติคณะรัฐมนตรีที่เกี่ยวข้องกับการดำเนินงานของหน่วย รวมทั้งการปฏิบัติตามนโยบายและวิธีการปฏิบัติงานที่องค์การกำหนดขึ้น    </a:t>
            </a:r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154">
              <a:defRPr/>
            </a:pPr>
            <a:r>
              <a:rPr lang="th-TH" i="1" dirty="0" smtClean="0"/>
              <a:t>รายงานผลการดำเนินการภายใน ๑๕ ก.ย.๕๗</a:t>
            </a:r>
            <a:endParaRPr lang="en-US" dirty="0" smtClean="0"/>
          </a:p>
          <a:p>
            <a:r>
              <a:rPr lang="th-TH" i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(แบบ ปอ.๑) (แบบ ปอ.๒)</a:t>
            </a:r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แผนการดำเนินการปี ๖๒ ได้กำหนดให้ คณก.หน่วยทบทวนแผนงาน ภายใน ๓๑ ม.ค.๖๑ รวมทั้งให้ประชาสัมพันธ์แผนฯ ให้กำลังพลในหน่วยเข้าใจและปฏิบัติตาม โดยมีการรายงานให้ คณอก.ทราบ ภายใน ๑๕ มี.ค.๖๒ ผ่านช่องทาง </a:t>
            </a:r>
            <a:r>
              <a:rPr lang="en-US" smtClean="0">
                <a:cs typeface="Cordia New" pitchFamily="34" charset="-34"/>
              </a:rPr>
              <a:t>Google drive</a:t>
            </a:r>
          </a:p>
          <a:p>
            <a:r>
              <a:rPr lang="th-TH" smtClean="0"/>
              <a:t>ซึ่งหน่วยมีการดำเนินการตามแผนต่อเนื่อง ทั้งนี้ คณอก.ฯ ได้จัดทำแบบประเมินพฤติกรรมตามแผนเสริมสร้างวัฒนธรรมองค์กร โดยให้ กำลังพล ทอ.ชั้นยศ น.ท.ขึ้นไป ประเมินผู้ใต้บังคับบัญชาของตนเอง ผ่านช่องทางแบบประเมินออนไลน์ ทางคิวอาร์โค้ด ภายใน ๕ ก.ค.</a:t>
            </a:r>
          </a:p>
          <a:p>
            <a:r>
              <a:rPr lang="th-TH" smtClean="0"/>
              <a:t>และสรุปผลส่งให้ คณอก.ฯ ให้ทราบ ภายใน ๑๕ ส.ค.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นี่คือตัวอย่างคิวอาร์โค้ด ที่ใช้ประเมินพฤติกรรมดังกล่าว โดยได้แปลงข้อคำถามจากในกระดาษลงสู่แบบประเมินออนไลน์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แบบประเมินออนไลน์ที่ คณอก.ฯ ได้จัดทำ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ในการทำงานข้อมูลมีส่วนสำคัญในการที่จะทำให้งานนั้นๆประสบความสำเร็จ</a:t>
            </a:r>
          </a:p>
          <a:p>
            <a:r>
              <a:rPr lang="th-TH" dirty="0" smtClean="0"/>
              <a:t>ส่วนราชการต้องมีระบบฐานข้อมูล ที่ช่วยสนับสนุนการดำเนินงานตามแผนยุทธศาสตร์และแผนปฏิบัติราชการนอกจากนี้ต้องมีฐานข้อมูลเกี่ยวกับผลการดำเนินงานตามแผนยุทธศาสตร์</a:t>
            </a:r>
            <a:br>
              <a:rPr lang="th-TH" dirty="0" smtClean="0"/>
            </a:br>
            <a:r>
              <a:rPr lang="th-TH" dirty="0" smtClean="0"/>
              <a:t>และแผนปฏิบัติราชการ รวมทั้งตัวชี้วัด ตามคำรับรองการปฏิบัติ ราชการที่ครอบคลุม ถูกต้อง และทันสมัย</a:t>
            </a:r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154">
              <a:buFontTx/>
              <a:buChar char="-"/>
              <a:defRPr/>
            </a:pPr>
            <a:r>
              <a:rPr lang="th-TH" b="1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งานที่ดำเนินการนั้นควรมีข้อมูล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ที่ใช้สนับสนุนการทำงานคือถ้าไม่มีจะทำให้งานนั้นเกิดอุปสรรค/เกิดปัญหาขึ้นได้</a:t>
            </a:r>
          </a:p>
          <a:p>
            <a:pPr defTabSz="914154">
              <a:buFontTx/>
              <a:buChar char="-"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การเก็บข้อมูลควรเก็บอย่างไร เช่น มีจำนวนมาก จะเก็บแบบ </a:t>
            </a:r>
          </a:p>
          <a:p>
            <a:pPr defTabSz="914154">
              <a:buFont typeface="Arial" pitchFamily="34" charset="0"/>
              <a:buChar char="•"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จัดแบ่งกลุ่มข้อมูลประเภทเดียวกันเพื่อสะดวกต่อการ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ค้นหา    </a:t>
            </a:r>
          </a:p>
          <a:p>
            <a:pPr defTabSz="914154">
              <a:buFont typeface="Arial" pitchFamily="34" charset="0"/>
              <a:buChar char="•"/>
              <a:defRPr/>
            </a:pPr>
            <a:r>
              <a:rPr lang="th-TH" b="1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  การจัดเรียงข้อมูล ควรมีการจัดเรียงข้อมูลตามลำดับ ตัวเลข หรือตัวอักษร หรือเพื่อให้เรียกใช้งานได้ง่ายประหยัดเวลา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 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defTabSz="914154">
              <a:buFont typeface="Arial" pitchFamily="34" charset="0"/>
              <a:buChar char="•"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การสรุปผล บางครั้งข้อมูลที่จัดเก็บมีเป็นจำนวนมาก จำเป็นต้องมีการสรุปผลหรือสร้างรายงานย่อ เพื่อนำไปใช้ประโยชน์ ข้อมูลที่สรุปได้นี้อาจสื่อความหมายได้ดีกว่า เช่น สถิติต่างๆ </a:t>
            </a:r>
          </a:p>
          <a:p>
            <a:pPr defTabSz="914154">
              <a:defRPr/>
            </a:pPr>
            <a:r>
              <a:rPr lang="th-TH" dirty="0" smtClean="0"/>
              <a:t>ปัจจุบันมีอยู่หรือไม่ และควรดำเนินการต่อไปอย่างไร ? เช่น ควรจัดทำขึ้นใหม่ (เช่น เดิมเป็นกระดาษอยู่ในแฟ้ม ควรจัดทำข้อมูลลงใน </a:t>
            </a:r>
            <a:r>
              <a:rPr lang="en-US" dirty="0" smtClean="0"/>
              <a:t>Excel) </a:t>
            </a:r>
            <a:r>
              <a:rPr lang="th-TH" dirty="0" smtClean="0"/>
              <a:t>หรือปรับปรุงให้เกิดความครอบคลุม (เช่น ทำให้เพียงพอกับความต้องการในการปฏิบัติงาน) หรือความถูกต้อง (เช่น กลั่นกรองเฉพาะแหล่งที่มาที่เชื่อถือได้ และระบบการนำเข้าของข้อมูลหรือมาตรการในการกรอกข้อมูลต้องถูกต้อง) หรือความทันสมัย (เช่น ความเป็นปัจจุบัน หรือวงรอบการ </a:t>
            </a:r>
            <a:r>
              <a:rPr lang="en-US" dirty="0" smtClean="0"/>
              <a:t>Update</a:t>
            </a:r>
            <a:r>
              <a:rPr lang="th-TH" dirty="0" smtClean="0"/>
              <a:t>) 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264"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ฐานข้อมูลช่วยใน การวัด วิเคราะห์ ประเมินผล พยากรณ์ และใช้ประโยชน์ในการตัดสินใจเกี่ยวกับการปฏิบัติงานได้</a:t>
            </a:r>
          </a:p>
          <a:p>
            <a:endParaRPr lang="th-TH" dirty="0" smtClean="0"/>
          </a:p>
          <a:p>
            <a:pPr defTabSz="914264">
              <a:defRPr/>
            </a:pPr>
            <a:r>
              <a:rPr lang="th-TH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ฐานข้อมูลที่ช่วยสนับสนุนการดำเนินงาน ต้องประกอบด้วยส่วนประกอบอย่างน้อย ดังนี้ การเกี่ยวข้องกับตัวข้อมูล  แหล่งข้อมูล ความถี่ในการเก็บข้อมูล การสอบทานข้อมูล ผู้ใช้ข้อมูล ทั้งนี้ ระบบฐานข้อมูลทั้งหมด ต้องมีคุณลักษณะอย่างน้อย ๓ ประการ ได้แก่ ความครอบคลุม ความถูกต้อง และความทันสมัย</a:t>
            </a:r>
            <a:endParaRPr lang="en-US" b="1" dirty="0" smtClean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-342848" defTabSz="914264">
              <a:buFont typeface="Wingdings" pitchFamily="2" charset="2"/>
              <a:buChar char="§"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เมื่อมีบุคลากรในหน่วยงานเกษียณหรือลาออกมักมีผลต่อการทำงาน</a:t>
            </a:r>
          </a:p>
          <a:p>
            <a:pPr indent="-342848" defTabSz="914264">
              <a:buFont typeface="Wingdings" pitchFamily="2" charset="2"/>
              <a:buChar char="§"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เวลามีปัญหาในการทำงานไม่ทราบว่าจะไปถามผู้ที่เก่งในเรื่องนั้นได้ที่ไหน</a:t>
            </a:r>
          </a:p>
          <a:p>
            <a:pPr indent="-342848" defTabSz="914264">
              <a:buFont typeface="Wingdings" pitchFamily="2" charset="2"/>
              <a:buChar char="§"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ใช้เวลานานในการหาข้อมูลที่ต้องการ ส่วนใหญ่หาไม่พบ ถ้าพบก็เป็นข้อมูลที่ไม่ทันสมัย ไม่สมบูรณ์ หรือไม่ตรงตามต้องการ</a:t>
            </a:r>
          </a:p>
          <a:p>
            <a:pPr indent="-342848" defTabSz="914264">
              <a:buFont typeface="Wingdings" pitchFamily="2" charset="2"/>
              <a:buChar char="§"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มีข้อมูลสารสนเทศท่วมท้น แต่ไม่สามารถนำมาใช้ประโยชน์ได้อย่างจริงจัง</a:t>
            </a:r>
          </a:p>
          <a:p>
            <a:pPr indent="-342848">
              <a:buFont typeface="Wingdings" pitchFamily="2" charset="2"/>
              <a:buChar char="§"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จะ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Share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ไปทำไม เดี๋ยวคนอื่นก็เก่งกว่าเรา</a:t>
            </a:r>
          </a:p>
          <a:p>
            <a:pPr indent="-342848">
              <a:buFont typeface="Wingdings" pitchFamily="2" charset="2"/>
              <a:buChar char="§"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ถ้าบอกไปแล้ว เราก็หมดความสำคัญนะซิ</a:t>
            </a:r>
          </a:p>
          <a:p>
            <a:pPr indent="-342848">
              <a:buFont typeface="Wingdings" pitchFamily="2" charset="2"/>
              <a:buChar char="§"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เรื่องที่เราทำอยู่นี่ ใครๆก็รู้ทั้งนั้น ไม่เห็นต้อง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share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เลย</a:t>
            </a:r>
          </a:p>
          <a:p>
            <a:pPr indent="-342848">
              <a:buFont typeface="Wingdings" pitchFamily="2" charset="2"/>
              <a:buChar char="§"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ยุ่งจะตายแล้ว จะหาเวลาที่ไหนมา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share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ความรู้กัน</a:t>
            </a:r>
          </a:p>
          <a:p>
            <a:pPr indent="-342848">
              <a:buFont typeface="Wingdings" pitchFamily="2" charset="2"/>
              <a:buChar char="§"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เรื่องที่พูดน่าสนใจมาก แต่ไม่รู้จะทำได้สำเร็จหรือเปล่าอย่าทำดีกว่า</a:t>
            </a:r>
          </a:p>
          <a:p>
            <a:pPr indent="-342848">
              <a:buFont typeface="Wingdings" pitchFamily="2" charset="2"/>
              <a:buChar char="§"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ถ้าไม่สำเร็จจะถูกตำหนิเปล่าๆ</a:t>
            </a:r>
          </a:p>
          <a:p>
            <a:pPr indent="-342848">
              <a:buFont typeface="Wingdings" pitchFamily="2" charset="2"/>
              <a:buChar char="§"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พูดเรื่องนี้ไปหลายครั้งแล้ว ไม่เห็นมีอะไรดีขึ้นเลยเลิกพูดดีกว่า </a:t>
            </a:r>
          </a:p>
          <a:p>
            <a:endParaRPr lang="th-TH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การบริหารจัดการเพื่อให้ “คน” ที่ต้องการใช้ความรู้ (ในการปฏิบัติงาน) ได้ความรู้ที่ต้องการในเวลาที่ต้องการ</a:t>
            </a:r>
          </a:p>
          <a:p>
            <a:r>
              <a:rPr lang="th-TH" b="1" dirty="0" smtClean="0"/>
              <a:t>       คน ถือว่าเป็นองค์ประกอบที่สำคัญที่สุด – เป็นแหล่งความรู้  - เป็นผู้นำความรู้ไปใช้ให้เกิดประโยชน์</a:t>
            </a:r>
          </a:p>
          <a:p>
            <a:r>
              <a:rPr lang="th-TH" b="1" dirty="0" smtClean="0"/>
              <a:t>       เทคโนโลยี เป็นเครื่องมือเพื่อให้คนสามารถค้นหา จัดเก็บแลกเปลี่ยน นำความรู้ไปใช้ได้อย่างง่ายและรวดเร็วขึ้น</a:t>
            </a:r>
          </a:p>
          <a:p>
            <a:r>
              <a:rPr lang="th-TH" b="1" dirty="0" smtClean="0"/>
              <a:t>       กระบวนการความรู้ เป็นการบริหารจัดการเพื่อนำความรู้จากแหล่งความรู้ไปให้ผู้ใช้ เพื่อทำให้เกิดการปรับปรุงและนวัตกรรม</a:t>
            </a:r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defTabSz="914264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Socialization                                          </a:t>
            </a:r>
            <a:endParaRPr lang="th-TH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defTabSz="914264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     </a:t>
            </a:r>
            <a:r>
              <a:rPr 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(Self  learning - CAL)                     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  <a:sym typeface="Wingdings 2" pitchFamily="18" charset="2"/>
              </a:rPr>
              <a:t>Coaching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&amp;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  <a:sym typeface="Wingdings 2" pitchFamily="18" charset="2"/>
              </a:rPr>
              <a:t>Mentoring     </a:t>
            </a:r>
            <a:r>
              <a:rPr lang="en-US" altLang="zh-CN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  <a:ea typeface="SimSun" pitchFamily="2" charset="-122"/>
              </a:rPr>
              <a:t> </a:t>
            </a:r>
            <a:r>
              <a:rPr lang="en-US" b="1" dirty="0" smtClean="0">
                <a:latin typeface="Angsana New" pitchFamily="18" charset="-34"/>
                <a:sym typeface="Wingdings 2" pitchFamily="18" charset="2"/>
              </a:rPr>
              <a:t>Brainstorming          Informal  meeting         Discussions          Dialogues                  Observation                   On-the-job training           Coaching                   Mentoring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  <a:sym typeface="Wingdings 2" pitchFamily="18" charset="2"/>
              </a:rPr>
              <a:t>           </a:t>
            </a:r>
          </a:p>
          <a:p>
            <a:endParaRPr lang="en-US" dirty="0" smtClean="0"/>
          </a:p>
          <a:p>
            <a:pPr defTabSz="914264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Externalization</a:t>
            </a:r>
            <a:endParaRPr lang="th-TH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defTabSz="914264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US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(Group  learning - CSCL)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            Dialog within team     Answer  questions  </a:t>
            </a:r>
            <a:r>
              <a:rPr lang="en-US" altLang="zh-CN" b="1" dirty="0" smtClean="0">
                <a:solidFill>
                  <a:srgbClr val="66FF33"/>
                </a:solidFill>
                <a:latin typeface="Angsana New" pitchFamily="18" charset="-34"/>
                <a:ea typeface="SimSun" pitchFamily="2" charset="-122"/>
              </a:rPr>
              <a:t>Meeting       Workshops      Best  practice  exchange                     </a:t>
            </a:r>
          </a:p>
          <a:p>
            <a:r>
              <a:rPr lang="en-US" altLang="zh-CN" b="1" dirty="0" smtClean="0">
                <a:solidFill>
                  <a:srgbClr val="66FF33"/>
                </a:solidFill>
                <a:latin typeface="Angsana New" pitchFamily="18" charset="-34"/>
                <a:ea typeface="SimSun" pitchFamily="2" charset="-122"/>
              </a:rPr>
              <a:t>        </a:t>
            </a:r>
            <a:r>
              <a:rPr lang="en-US" altLang="zh-CN" b="1" dirty="0" smtClean="0">
                <a:solidFill>
                  <a:srgbClr val="FFFF00"/>
                </a:solidFill>
                <a:latin typeface="Angsana New" pitchFamily="18" charset="-34"/>
                <a:ea typeface="SimSun" pitchFamily="2" charset="-122"/>
              </a:rPr>
              <a:t>After-action  reviews (AAR)     Before-action  reviews (BAR)</a:t>
            </a:r>
          </a:p>
          <a:p>
            <a:pPr defTabSz="914264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defTabSz="914264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Combination</a:t>
            </a:r>
            <a:endParaRPr lang="th-TH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defTabSz="914264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th-TH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   (Public  lecture - CAI)</a:t>
            </a:r>
          </a:p>
          <a:p>
            <a:r>
              <a:rPr 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        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E - mail  a  report   </a:t>
            </a:r>
            <a:r>
              <a:rPr lang="en-US" b="1" dirty="0" smtClean="0">
                <a:solidFill>
                  <a:srgbClr val="FF9900"/>
                </a:solidFill>
                <a:latin typeface="Angsana New" pitchFamily="18" charset="-34"/>
                <a:sym typeface="Wingdings 2" pitchFamily="18" charset="2"/>
              </a:rPr>
              <a:t>Virtual  Library               Publications            Conferences</a:t>
            </a:r>
            <a:r>
              <a:rPr lang="en-US" b="1" dirty="0" smtClean="0">
                <a:solidFill>
                  <a:srgbClr val="006600"/>
                </a:solidFill>
                <a:latin typeface="Angsana New" pitchFamily="18" charset="-34"/>
                <a:sym typeface="Wingdings 2" pitchFamily="18" charset="2"/>
              </a:rPr>
              <a:t>   </a:t>
            </a:r>
          </a:p>
          <a:p>
            <a:pPr defTabSz="914264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endParaRPr lang="th-TH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defTabSz="914264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Internalization</a:t>
            </a:r>
            <a:endParaRPr lang="th-TH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defTabSz="914264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th-TH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  (Private  lesson - ICAI) </a:t>
            </a:r>
            <a:endParaRPr lang="th-TH" b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    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Learn from a report   </a:t>
            </a:r>
            <a:r>
              <a:rPr lang="en-US" altLang="zh-CN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  <a:ea typeface="SimSun" pitchFamily="2" charset="-122"/>
              </a:rPr>
              <a:t> </a:t>
            </a:r>
            <a:r>
              <a:rPr lang="en-US" altLang="zh-CN" b="1" dirty="0" smtClean="0">
                <a:latin typeface="Angsana New" pitchFamily="18" charset="-34"/>
                <a:ea typeface="SimSun" pitchFamily="2" charset="-122"/>
              </a:rPr>
              <a:t>Facilitation  skills             Knowledge  zone             Client / customer  feedback  review</a:t>
            </a:r>
            <a:endParaRPr lang="th-TH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defTabSz="914264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242259905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• </a:t>
            </a:r>
            <a:r>
              <a:rPr lang="th-TH" b="1" dirty="0" smtClean="0"/>
              <a:t>ขาด </a:t>
            </a:r>
            <a:r>
              <a:rPr lang="en-US" b="1" dirty="0" smtClean="0"/>
              <a:t>K</a:t>
            </a:r>
          </a:p>
          <a:p>
            <a:r>
              <a:rPr lang="th-TH" dirty="0" smtClean="0"/>
              <a:t>• </a:t>
            </a:r>
            <a:r>
              <a:rPr lang="th-TH" b="1" dirty="0" smtClean="0"/>
              <a:t>มีแต่ไม่สมบูรณ์ ไม่ทันสมัย</a:t>
            </a:r>
          </a:p>
          <a:p>
            <a:r>
              <a:rPr lang="th-TH" dirty="0" smtClean="0"/>
              <a:t>• </a:t>
            </a:r>
            <a:r>
              <a:rPr lang="th-TH" b="1" dirty="0" smtClean="0"/>
              <a:t>มีแต่หายาก</a:t>
            </a:r>
          </a:p>
          <a:p>
            <a:r>
              <a:rPr lang="th-TH" dirty="0" smtClean="0"/>
              <a:t>• </a:t>
            </a:r>
            <a:r>
              <a:rPr lang="th-TH" b="1" dirty="0" smtClean="0"/>
              <a:t>มีแต่อยู่ในคนไม่ค่อยแลกเปลี่ยน </a:t>
            </a:r>
            <a:r>
              <a:rPr lang="en-US" b="1" dirty="0" smtClean="0"/>
              <a:t>K </a:t>
            </a:r>
            <a:r>
              <a:rPr lang="th-TH" b="1" dirty="0" smtClean="0"/>
              <a:t>กัน</a:t>
            </a:r>
          </a:p>
          <a:p>
            <a:r>
              <a:rPr lang="th-TH" dirty="0" smtClean="0"/>
              <a:t>• </a:t>
            </a:r>
            <a:r>
              <a:rPr lang="th-TH" b="1" dirty="0" smtClean="0"/>
              <a:t>ไม่ค่อยมีการนำไปใช้ให้เกิดประโยชน์</a:t>
            </a:r>
          </a:p>
          <a:p>
            <a:r>
              <a:rPr lang="th-TH" dirty="0" smtClean="0"/>
              <a:t>• </a:t>
            </a:r>
            <a:r>
              <a:rPr lang="th-TH" b="1" dirty="0" smtClean="0"/>
              <a:t>ไม่สามารถรักษา </a:t>
            </a:r>
            <a:r>
              <a:rPr lang="en-US" b="1" dirty="0" smtClean="0"/>
              <a:t>K </a:t>
            </a:r>
            <a:r>
              <a:rPr lang="th-TH" b="1" dirty="0" smtClean="0"/>
              <a:t>นั้นไว้กับองค์กร</a:t>
            </a:r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154">
              <a:defRPr/>
            </a:pP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องค์ความรู้ที่จำเป็นในการปฏิบัติงาน เป็นหัวเรื่องกว้างๆ ของความรู้ที่จำเป็น และสอดคล้องกับประเด็นยุทธศาสตร์ตามแผนของส่วนราชการ ที่จะนำมาดำเนินการจัดการความรู้ (</a:t>
            </a:r>
            <a:r>
              <a:rPr lang="en-U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KM) 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แล้วจะส่งผลกระทบต่อผลลัพธ์ (</a:t>
            </a:r>
            <a:r>
              <a:rPr lang="en-U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Outcome) 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ขององค์การทางด้านนวัตกรรม, ด้านการปฏิบัติงาน, ด้านลูกค้า หรือด้านอื่นๆ ขององค์การ </a:t>
            </a:r>
          </a:p>
          <a:p>
            <a:pPr defTabSz="914154">
              <a:defRPr/>
            </a:pPr>
            <a:r>
              <a:rPr lang="th-TH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การจัดทำ </a:t>
            </a:r>
            <a:r>
              <a:rPr lang="en-US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Knowledge Mapping </a:t>
            </a:r>
            <a:r>
              <a:rPr lang="th-TH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กำหนดข้อมูล สารสนเทศ และองค์ความรู้ที่จำเป็นต่อการปฏิบัติงานของ </a:t>
            </a:r>
            <a:r>
              <a:rPr lang="en-US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CoP</a:t>
            </a:r>
            <a:r>
              <a:rPr lang="en-US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ผ่านการจัดทำ </a:t>
            </a:r>
            <a:r>
              <a:rPr lang="en-US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Knowledge Mapping  </a:t>
            </a:r>
          </a:p>
          <a:p>
            <a:pPr marL="0" lvl="1" defTabSz="914154">
              <a:defRPr/>
            </a:pP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เรามี </a:t>
            </a:r>
            <a:r>
              <a:rPr lang="en-U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Job, Duty, Task 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อะไรบ้าง ในแต่ละ </a:t>
            </a:r>
            <a:r>
              <a:rPr lang="en-U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Task 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ต้องการองค์ความรู้อะไร, เรามี </a:t>
            </a:r>
            <a:r>
              <a:rPr lang="en-U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Process, Sub Process 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Procedure 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อะไรบ้าง ในแต่ละ </a:t>
            </a:r>
            <a:r>
              <a:rPr lang="en-U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Procedure 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ต้องการองค์ความรู้อะไร, เรามี </a:t>
            </a:r>
            <a:r>
              <a:rPr lang="en-U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System, Sub-System, Module 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อะไรบ้าง ในแต่ละ </a:t>
            </a:r>
            <a:r>
              <a:rPr lang="en-U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Module 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ต้องการองค์ความรู้อะไร ,ข้อมูล สารสนเทศ ความรู้ ที่จำเป็นในการปฏิบัติงาน ช่วยให้เราปฏิบัติงาน พัฒนางาน วางแผน คิดนวัตกรรม ได้อย่างมีประสิทธิภาพ และมีประสิทธิผล มีอะไรบ้าง</a:t>
            </a:r>
          </a:p>
          <a:p>
            <a:pPr marL="0" lvl="1" defTabSz="914154">
              <a:defRPr/>
            </a:pPr>
            <a:endParaRPr lang="th-TH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lvl="1" defTabSz="914154">
              <a:defRPr/>
            </a:pPr>
            <a:endParaRPr lang="th-TH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defTabSz="914154">
              <a:defRPr/>
            </a:pP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09436" indent="-609436"/>
            <a:r>
              <a:rPr lang="en-US" altLang="zh-CN" b="1" dirty="0" smtClean="0">
                <a:solidFill>
                  <a:srgbClr val="FFFF00"/>
                </a:solidFill>
                <a:latin typeface="Angsana New" pitchFamily="18" charset="-34"/>
                <a:ea typeface="SimSun" pitchFamily="2" charset="-122"/>
                <a:sym typeface="Wingdings" pitchFamily="2" charset="2"/>
              </a:rPr>
              <a:t>Knowledge Push </a:t>
            </a:r>
            <a:r>
              <a:rPr lang="th-TH" altLang="zh-CN" b="1" dirty="0" smtClean="0">
                <a:latin typeface="Angsana New" pitchFamily="18" charset="-34"/>
              </a:rPr>
              <a:t> เป็นการส่งมอบความรู้ไปยังผู้รับโดยผู้รับไม่ได้ร้องขอหรือมีความต้องการเป็นการส่งมอบในลักษณะ  </a:t>
            </a:r>
            <a:r>
              <a:rPr lang="en-US" altLang="zh-CN" b="1" dirty="0" smtClean="0">
                <a:latin typeface="Angsana New" pitchFamily="18" charset="-34"/>
                <a:ea typeface="SimSun" pitchFamily="2" charset="-122"/>
              </a:rPr>
              <a:t>Supply-based</a:t>
            </a:r>
            <a:r>
              <a:rPr lang="th-TH" altLang="zh-CN" b="1" dirty="0" smtClean="0">
                <a:latin typeface="Angsana New" pitchFamily="18" charset="-34"/>
              </a:rPr>
              <a:t>   </a:t>
            </a:r>
          </a:p>
          <a:p>
            <a:pPr marL="609436" indent="-609436"/>
            <a:r>
              <a:rPr lang="en-US" altLang="zh-CN" b="1" dirty="0" smtClean="0">
                <a:solidFill>
                  <a:srgbClr val="FF9900"/>
                </a:solidFill>
                <a:latin typeface="Angsana New" pitchFamily="18" charset="-34"/>
                <a:ea typeface="SimSun" pitchFamily="2" charset="-122"/>
                <a:sym typeface="Wingdings" pitchFamily="2" charset="2"/>
              </a:rPr>
              <a:t>Knowledge Pull</a:t>
            </a:r>
            <a:r>
              <a:rPr lang="en-US" altLang="zh-CN" b="1" dirty="0" smtClean="0">
                <a:solidFill>
                  <a:srgbClr val="FFFF00"/>
                </a:solidFill>
                <a:latin typeface="Angsana New" pitchFamily="18" charset="-34"/>
                <a:ea typeface="SimSun" pitchFamily="2" charset="-122"/>
                <a:sym typeface="Wingdings" pitchFamily="2" charset="2"/>
              </a:rPr>
              <a:t> </a:t>
            </a:r>
            <a:r>
              <a:rPr lang="th-TH" altLang="zh-CN" b="1" dirty="0" smtClean="0">
                <a:solidFill>
                  <a:srgbClr val="FFFF00"/>
                </a:solidFill>
                <a:latin typeface="Angsana New" pitchFamily="18" charset="-34"/>
                <a:ea typeface="SimSun" pitchFamily="2" charset="-122"/>
                <a:sym typeface="Wingdings" pitchFamily="2" charset="2"/>
              </a:rPr>
              <a:t> </a:t>
            </a:r>
            <a:r>
              <a:rPr lang="th-TH" altLang="zh-CN" b="1" dirty="0" smtClean="0">
                <a:latin typeface="Angsana New" pitchFamily="18" charset="-34"/>
              </a:rPr>
              <a:t>  เป็นการส่งมอบความรู้ไปยังผู้รับตามความต้องการ</a:t>
            </a:r>
            <a:r>
              <a:rPr lang="en-US" altLang="zh-CN" b="1" dirty="0" smtClean="0">
                <a:latin typeface="Angsana New" pitchFamily="18" charset="-34"/>
                <a:ea typeface="SimSun" pitchFamily="2" charset="-122"/>
              </a:rPr>
              <a:t>  </a:t>
            </a:r>
            <a:r>
              <a:rPr lang="th-TH" altLang="zh-CN" b="1" dirty="0" smtClean="0">
                <a:latin typeface="Angsana New" pitchFamily="18" charset="-34"/>
              </a:rPr>
              <a:t>หรือตามความสนใจ เป็นการส่งมอบในลักษณะ  </a:t>
            </a:r>
            <a:r>
              <a:rPr lang="en-US" altLang="zh-CN" b="1" dirty="0" smtClean="0">
                <a:latin typeface="Angsana New" pitchFamily="18" charset="-34"/>
                <a:ea typeface="SimSun" pitchFamily="2" charset="-122"/>
              </a:rPr>
              <a:t>Demand-based</a:t>
            </a:r>
            <a:endParaRPr lang="th-TH" sz="1600" b="1" dirty="0" smtClean="0">
              <a:solidFill>
                <a:srgbClr val="66FFFF"/>
              </a:solidFill>
              <a:latin typeface="Angsana New" pitchFamily="18" charset="-34"/>
              <a:ea typeface="SimSun" pitchFamily="2" charset="-122"/>
            </a:endParaRPr>
          </a:p>
          <a:p>
            <a:pPr marL="609436" indent="-609436"/>
            <a:r>
              <a:rPr lang="th-TH" altLang="zh-CN" b="1" dirty="0" smtClean="0">
                <a:latin typeface="Angsana New" pitchFamily="18" charset="-34"/>
              </a:rPr>
              <a:t>   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effectLst/>
                <a:latin typeface="Angsana New" pitchFamily="18" charset="-34"/>
                <a:sym typeface="Wingdings 2" pitchFamily="18" charset="2"/>
              </a:rPr>
              <a:t>กลุ่มคนที่มีความสนใจร่วมกันมารวมกลุ่มกันอย่างไม่เป็นทางการ  โดยมีวัตถุประสงค์เพื่อการแบ่งปันความรู้และแก้ปัญหาร่วมกัน  ซึ่งก่อให้เกิดการถ่ายโอนความรู้ขององค์กรหรือชุมชน</a:t>
            </a:r>
            <a:endParaRPr 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 กรณีในหน่วยงานมีหลายกลยุทธ์/</a:t>
            </a:r>
          </a:p>
          <a:p>
            <a:r>
              <a:rPr lang="th-TH" dirty="0" smtClean="0"/>
              <a:t>ขอบเขต </a:t>
            </a:r>
            <a:r>
              <a:rPr lang="en-US" dirty="0" smtClean="0"/>
              <a:t>KM (KM Focus Areas)  </a:t>
            </a:r>
            <a:r>
              <a:rPr lang="th-TH" dirty="0" smtClean="0"/>
              <a:t> เป็นหัวเรื่องกว้างๆ ของความรู้ที่จำเป็นและสอดคล้องกับประเด็นยุทธศาสตร์/ควรกำหนดกรอบตามองค์</a:t>
            </a:r>
            <a:r>
              <a:rPr lang="th-TH" u="sng" dirty="0" smtClean="0"/>
              <a:t>ความรู้ที่จำเป็นต่อกระบวนงาน</a:t>
            </a:r>
            <a:r>
              <a:rPr lang="th-TH" dirty="0" smtClean="0"/>
              <a:t> </a:t>
            </a:r>
            <a:r>
              <a:rPr lang="en-US" dirty="0" smtClean="0"/>
              <a:t>(Work Process)</a:t>
            </a:r>
            <a:r>
              <a:rPr lang="th-TH" dirty="0" smtClean="0"/>
              <a:t> /อาจกำหนดขอบเขต </a:t>
            </a:r>
            <a:r>
              <a:rPr lang="en-US" dirty="0" smtClean="0"/>
              <a:t>KM </a:t>
            </a:r>
            <a:r>
              <a:rPr lang="th-TH" dirty="0" smtClean="0"/>
              <a:t>ตามองค์ความรู้ที่จำเป็นต้องมีในองค์กร</a:t>
            </a:r>
          </a:p>
          <a:p>
            <a:pPr defTabSz="914154">
              <a:defRPr/>
            </a:pPr>
            <a:r>
              <a:rPr lang="th-TH" dirty="0" smtClean="0"/>
              <a:t>เป้าหมาย </a:t>
            </a:r>
            <a:r>
              <a:rPr lang="en-US" dirty="0" smtClean="0"/>
              <a:t>KM</a:t>
            </a:r>
            <a:r>
              <a:rPr lang="th-TH" dirty="0" smtClean="0"/>
              <a:t> </a:t>
            </a:r>
            <a:r>
              <a:rPr lang="en-US" dirty="0" smtClean="0"/>
              <a:t>(Desired State)</a:t>
            </a:r>
            <a:r>
              <a:rPr lang="th-TH" dirty="0" smtClean="0"/>
              <a:t> เป็นหัวเรื่องความรู้ที่จำเป็นและเกี่ยวข้องกับประเด็นยุทธศาสตร์โดย</a:t>
            </a:r>
            <a:r>
              <a:rPr lang="th-TH" u="sng" dirty="0" smtClean="0"/>
              <a:t>สอดคล้อง</a:t>
            </a:r>
            <a:r>
              <a:rPr lang="th-TH" dirty="0" smtClean="0"/>
              <a:t>กับขอบเขต </a:t>
            </a:r>
            <a:r>
              <a:rPr lang="en-US" dirty="0" smtClean="0"/>
              <a:t>KM (KM Focus Areas) </a:t>
            </a:r>
            <a:r>
              <a:rPr lang="th-TH" dirty="0" smtClean="0"/>
              <a:t>ที่ได้เลือกมาจัดทำ  และต้องสามารถ</a:t>
            </a:r>
            <a:r>
              <a:rPr lang="th-TH" u="sng" dirty="0" smtClean="0"/>
              <a:t>วัดผลได้เป็นรูปธรรม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ผู้บริหารระดับสูงสุดขององค์กร  จะต้องมีส่วนร่วมในการกำหนด ขอบเขต </a:t>
            </a:r>
            <a:r>
              <a:rPr lang="en-US" dirty="0" smtClean="0"/>
              <a:t>KM  (KM Focus Area) </a:t>
            </a:r>
            <a:r>
              <a:rPr lang="th-TH" dirty="0" smtClean="0"/>
              <a:t> และ  เป้าหมาย  </a:t>
            </a:r>
            <a:r>
              <a:rPr lang="en-US" dirty="0" smtClean="0"/>
              <a:t>KM (Desired State) </a:t>
            </a:r>
            <a:r>
              <a:rPr lang="th-TH" dirty="0" smtClean="0"/>
              <a:t>  เพื่อมั่นใจว่าสนับสนุนประเด็นยุทธศาสตร์ขององค์กรอย่าง</a:t>
            </a:r>
            <a:r>
              <a:rPr lang="th-TH" u="sng" dirty="0" smtClean="0"/>
              <a:t>ถูกต้อง</a:t>
            </a:r>
            <a:r>
              <a:rPr lang="th-TH" dirty="0" smtClean="0"/>
              <a:t>และ</a:t>
            </a:r>
            <a:r>
              <a:rPr lang="th-TH" u="sng" dirty="0" smtClean="0"/>
              <a:t>เหมาะสม</a:t>
            </a:r>
            <a:r>
              <a:rPr lang="th-TH" dirty="0" smtClean="0"/>
              <a:t>   รวมถึงความมุ่งมั่นที่จะ</a:t>
            </a:r>
            <a:r>
              <a:rPr lang="th-TH" dirty="0" err="1" smtClean="0"/>
              <a:t>บูรณา</a:t>
            </a:r>
            <a:r>
              <a:rPr lang="th-TH" dirty="0" smtClean="0"/>
              <a:t>การการจัดการความรู้ให้เกิดขึ้นในการปฏิบัติราชการขององค์กร ด้วยการสนับสนุนทรัพยากรที่จำเป็นในทุกด้าน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5579" indent="-455579">
              <a:lnSpc>
                <a:spcPct val="60000"/>
              </a:lnSpc>
              <a:spcBef>
                <a:spcPct val="0"/>
              </a:spcBef>
            </a:pPr>
            <a:r>
              <a:rPr lang="th-TH" b="1" u="sng" dirty="0" smtClean="0">
                <a:solidFill>
                  <a:srgbClr val="FF1515"/>
                </a:solidFill>
                <a:latin typeface="CordiaUPC" pitchFamily="34" charset="-34"/>
                <a:cs typeface="CordiaUPC" pitchFamily="34" charset="-34"/>
              </a:rPr>
              <a:t>รัฐบาล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 กำหนดหน่วยงานควบคุมกำกับดูแลภาครัฐ - สงป.- คตง.- ก.พ.ร.- ปปช.- บช.- สศช.  </a:t>
            </a:r>
            <a:r>
              <a:rPr lang="th-TH" b="1" u="sng" dirty="0" smtClean="0">
                <a:solidFill>
                  <a:srgbClr val="FF0000"/>
                </a:solidFill>
                <a:latin typeface="CordiaUPC" pitchFamily="34" charset="-34"/>
                <a:cs typeface="CordiaUPC" pitchFamily="34" charset="-34"/>
              </a:rPr>
              <a:t>กองทัพอากาศ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 กำหนดหน่วยงานรองรับ สพร.ทอ.- สตน.ทอ.- ยก.ทอ.- กพ.ทอ.- ทสส.ทอ.-สปช.ทอ.</a:t>
            </a:r>
          </a:p>
        </p:txBody>
      </p:sp>
      <p:sp>
        <p:nvSpPr>
          <p:cNvPr id="99332" name="ตัวยึดหมายเลขภาพนิ่ง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 anchor="b"/>
          <a:lstStyle/>
          <a:p>
            <a:pPr algn="r" eaLnBrk="1" hangingPunct="1"/>
            <a:fld id="{117C5F02-6250-4A74-859C-D709D10176D2}" type="slidenum">
              <a:rPr lang="en-US" sz="1200">
                <a:latin typeface="Calibri" pitchFamily="34" charset="0"/>
                <a:cs typeface="Cordia New" pitchFamily="34" charset="-34"/>
              </a:rPr>
              <a:pPr algn="r" eaLnBrk="1" hangingPunct="1"/>
              <a:t>7</a:t>
            </a:fld>
            <a:endParaRPr lang="th-TH" sz="1200" dirty="0"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th-TH" sz="1800" smtClean="0">
                <a:solidFill>
                  <a:srgbClr val="CCFFFF"/>
                </a:solidFill>
                <a:latin typeface="Tahoma" pitchFamily="34" charset="0"/>
              </a:rPr>
              <a:t>การพัฒนาระบบราชการ ทอ.</a:t>
            </a:r>
          </a:p>
          <a:p>
            <a:endParaRPr lang="th-TH" sz="1800" smtClean="0"/>
          </a:p>
        </p:txBody>
      </p:sp>
      <p:sp>
        <p:nvSpPr>
          <p:cNvPr id="7373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2A9A0B-7089-40BB-BDA5-82DF0110B99F}" type="slidenum">
              <a:rPr lang="en-US">
                <a:solidFill>
                  <a:srgbClr val="000000"/>
                </a:solidFill>
                <a:latin typeface="Arial" pitchFamily="34" charset="0"/>
                <a:cs typeface="Arial Unicode MS" pitchFamily="34" charset="-128"/>
              </a:rPr>
              <a:pPr/>
              <a:t>8</a:t>
            </a:fld>
            <a:endParaRPr lang="th-TH">
              <a:solidFill>
                <a:srgbClr val="000000"/>
              </a:solidFill>
              <a:latin typeface="Arial" pitchFamily="34" charset="0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h-TH" sz="1800" smtClean="0"/>
              <a:t>การพัฒนาระบบราชการของกองทัพอากาศ มี</a:t>
            </a:r>
            <a:r>
              <a:rPr lang="th-TH" sz="1800" smtClean="0">
                <a:latin typeface="Tahoma" pitchFamily="34" charset="0"/>
              </a:rPr>
              <a:t>คณะกรรมการพัฒนาระบบราชการกองทัพอากาศ หรือ ก.พ.ร.ทอ.เป็นผู้กำหนดแนวทาง (ผช.ผบ.ทอ.เป็น</a:t>
            </a:r>
            <a:r>
              <a:rPr lang="en-US" sz="1800" smtClean="0">
                <a:latin typeface="Tahoma" pitchFamily="34" charset="0"/>
                <a:cs typeface="Cordia New" pitchFamily="34" charset="-34"/>
              </a:rPr>
              <a:t> CCO</a:t>
            </a:r>
            <a:r>
              <a:rPr lang="th-TH" sz="1800" smtClean="0">
                <a:latin typeface="Tahoma" pitchFamily="34" charset="0"/>
              </a:rPr>
              <a:t>) </a:t>
            </a:r>
          </a:p>
          <a:p>
            <a:pPr eaLnBrk="1" hangingPunct="1">
              <a:spcBef>
                <a:spcPct val="0"/>
              </a:spcBef>
            </a:pPr>
            <a:r>
              <a:rPr lang="th-TH" sz="1800" smtClean="0">
                <a:latin typeface="Tahoma" pitchFamily="34" charset="0"/>
              </a:rPr>
              <a:t>โดยมี สำนักงานพัฒนาระบบราชการกองทัพอากาศ หรือ สพร.ทอ.เป็นเลขานุการ ดำเนินการพัฒนา นขต.ทอ. 41 หน่วย + 3 หน่วย ในส่วนบัญชาการ (สพร.ทอ./ศกอ./สคม.) รวม 44 หน่วย</a:t>
            </a:r>
            <a:endParaRPr lang="th-TH" sz="160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th-TH" sz="1800" b="1" smtClean="0">
              <a:latin typeface="Tahoma" pitchFamily="34" charset="0"/>
            </a:endParaRPr>
          </a:p>
        </p:txBody>
      </p:sp>
      <p:sp>
        <p:nvSpPr>
          <p:cNvPr id="7782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0693A8-D274-4D02-B2B8-A745F50F8DEA}" type="slidenum">
              <a:rPr lang="en-US" smtClean="0"/>
              <a:pPr>
                <a:defRPr/>
              </a:pPr>
              <a:t>9</a:t>
            </a:fld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3034677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5AFB08-4B9A-4CFD-AEED-C504AC1DB10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13/05/62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11582-4A72-45AC-A73D-C1DA311FF5D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55856-9B10-4DA2-BF90-4E2B0B114B67}" type="datetime1">
              <a:rPr lang="th-TH" smtClean="0">
                <a:solidFill>
                  <a:srgbClr val="000000"/>
                </a:solidFill>
              </a:rPr>
              <a:pPr>
                <a:defRPr/>
              </a:pPr>
              <a:t>13/05/62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78989-7FB2-411C-96BC-A7C98A4830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81B3B-BF99-4DA9-9CD3-F85EF11F81E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13/05/62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075FA-BB57-41AD-94DA-166ACB05287E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918B0-9FA1-4953-AA5A-1E4073A58124}" type="datetime1">
              <a:rPr lang="th-TH" smtClean="0"/>
              <a:pPr>
                <a:defRPr/>
              </a:pPr>
              <a:t>13/05/62</a:t>
            </a:fld>
            <a:endParaRPr lang="th-TH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8ED83-6F9C-4C02-80BF-6E6A7C6914C7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4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dirty="0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 smtClean="0"/>
              <a:t>ระดับที่สอง</a:t>
            </a:r>
          </a:p>
          <a:p>
            <a:pPr lvl="2"/>
            <a:r>
              <a:rPr lang="th-TH" dirty="0" smtClean="0"/>
              <a:t>ระดับที่สาม</a:t>
            </a:r>
          </a:p>
          <a:p>
            <a:pPr lvl="3"/>
            <a:r>
              <a:rPr lang="th-TH" dirty="0" smtClean="0"/>
              <a:t>ระดับที่สี่</a:t>
            </a:r>
          </a:p>
          <a:p>
            <a:pPr lvl="4"/>
            <a:r>
              <a:rPr lang="th-TH" dirty="0" smtClean="0"/>
              <a:t>ระดับที่ห้า</a:t>
            </a:r>
            <a:endParaRPr lang="th-TH" dirty="0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32C8BC-9DA0-4803-86BC-AA1701B8241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13/05/62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FE6A28-C9A9-4BC9-ACCE-FE8A49B3844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642918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800" smtClean="0">
              <a:solidFill>
                <a:srgbClr val="FFFFFF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55576" y="231031"/>
            <a:ext cx="38908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สำนักงานพัฒนาระบบราชการกองทัพอากาศ</a:t>
            </a:r>
          </a:p>
        </p:txBody>
      </p:sp>
      <p:sp>
        <p:nvSpPr>
          <p:cNvPr id="10" name="ตัวยึดท้ายกระดาษ 6"/>
          <p:cNvSpPr txBox="1">
            <a:spLocks/>
          </p:cNvSpPr>
          <p:nvPr/>
        </p:nvSpPr>
        <p:spPr>
          <a:xfrm>
            <a:off x="4716016" y="216024"/>
            <a:ext cx="4139952" cy="47667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E-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mail:strategy@rtaf.mi.th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, Tel. 2-8457</a:t>
            </a:r>
          </a:p>
        </p:txBody>
      </p:sp>
      <p:pic>
        <p:nvPicPr>
          <p:cNvPr id="11" name="Picture 2" descr="G:\สัญลักษณ์_สพร.ทอ.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96" y="49188"/>
            <a:ext cx="833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7" Type="http://schemas.openxmlformats.org/officeDocument/2006/relationships/image" Target="../media/image13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jpeg"/><Relationship Id="rId5" Type="http://schemas.openxmlformats.org/officeDocument/2006/relationships/image" Target="../media/image136.jpeg"/><Relationship Id="rId4" Type="http://schemas.openxmlformats.org/officeDocument/2006/relationships/image" Target="../media/image135.gif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3.jpeg"/><Relationship Id="rId4" Type="http://schemas.openxmlformats.org/officeDocument/2006/relationships/image" Target="../media/image142.jpe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+0&#3588;&#3641;&#3656;&#3617;&#3639;&#3629;&#3585;&#3634;&#3619;&#3614;&#3633;&#3602;&#3609;&#3634;&#3588;&#3640;&#3603;&#3616;&#3634;&#3614;&#3585;&#3634;&#3619;&#3610;&#3619;&#3636;&#3627;&#3634;&#3619;&#3592;&#3633;&#3604;&#3585;&#3634;&#3619;&#3616;&#3634;&#3588;&#3619;&#3633;&#3600;&#3586;&#3629;&#3591;%20&#3609;&#3586;&#3605;.&#3607;&#3629;.&#3611;&#3637;%20&#3669;&#3668;%20&#3588;&#3635;&#3606;&#3634;&#3617;&#3648;&#3614;&#3639;&#3656;&#3629;&#3585;&#3634;&#3619;&#3614;&#3633;&#3602;&#3609;&#3634;%20&#3627;&#3633;&#3623;&#3627;&#3636;&#3609;.pdf" TargetMode="External"/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&#3626;&#3619;&#3640;&#3611;&#3585;&#3636;&#3592;&#3585;&#3619;&#3619;&#3617;%20PMQA%20&#3611;&#3637;%2057.pdf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5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1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628636" y="2214568"/>
            <a:ext cx="7886728" cy="17859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การพัฒนาระบบราชการด้วยเครื่องมือ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การบริหารจัดการภาครัฐแนวใหม่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78989-7FB2-411C-96BC-A7C98A4830C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3" name="Text Box 4"/>
          <p:cNvSpPr txBox="1">
            <a:spLocks noChangeArrowheads="1"/>
          </p:cNvSpPr>
          <p:nvPr/>
        </p:nvSpPr>
        <p:spPr bwMode="auto">
          <a:xfrm>
            <a:off x="4395788" y="785794"/>
            <a:ext cx="38909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sz="2400" b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สำนักงานพัฒนาระบบราชการกองทัพอากาศ</a:t>
            </a:r>
          </a:p>
        </p:txBody>
      </p:sp>
      <p:cxnSp>
        <p:nvCxnSpPr>
          <p:cNvPr id="38" name="ตัวเชื่อมต่อตรง 37"/>
          <p:cNvCxnSpPr/>
          <p:nvPr/>
        </p:nvCxnSpPr>
        <p:spPr>
          <a:xfrm rot="16200000" flipH="1">
            <a:off x="266681" y="3954459"/>
            <a:ext cx="4873642" cy="2221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ตัวเชื่อมต่อตรง 38"/>
          <p:cNvCxnSpPr/>
          <p:nvPr/>
        </p:nvCxnSpPr>
        <p:spPr>
          <a:xfrm>
            <a:off x="2697163" y="1997057"/>
            <a:ext cx="428625" cy="158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ตัวเชื่อมต่อตรง 39"/>
          <p:cNvCxnSpPr/>
          <p:nvPr/>
        </p:nvCxnSpPr>
        <p:spPr>
          <a:xfrm>
            <a:off x="2711450" y="2758145"/>
            <a:ext cx="428625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ตัวเชื่อมต่อตรง 40"/>
          <p:cNvCxnSpPr/>
          <p:nvPr/>
        </p:nvCxnSpPr>
        <p:spPr>
          <a:xfrm>
            <a:off x="2714612" y="3473428"/>
            <a:ext cx="428625" cy="158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ตัวเชื่อมต่อตรง 41"/>
          <p:cNvCxnSpPr/>
          <p:nvPr/>
        </p:nvCxnSpPr>
        <p:spPr>
          <a:xfrm>
            <a:off x="-285750" y="5552164"/>
            <a:ext cx="428625" cy="158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ตัวเชื่อมต่อตรง 42"/>
          <p:cNvCxnSpPr/>
          <p:nvPr/>
        </p:nvCxnSpPr>
        <p:spPr>
          <a:xfrm flipV="1">
            <a:off x="2714612" y="3975082"/>
            <a:ext cx="500062" cy="2542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สี่เหลี่ยมมุมมน 43"/>
          <p:cNvSpPr/>
          <p:nvPr/>
        </p:nvSpPr>
        <p:spPr>
          <a:xfrm>
            <a:off x="3000364" y="1720645"/>
            <a:ext cx="5868000" cy="6120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 err="1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คณ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อก.และคณะทำงานด้านการพัฒนาคุณภาพการบริหารจัดการภาครัฐ ของ </a:t>
            </a: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ทอ.</a:t>
            </a:r>
          </a:p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๗ คณะทำงาน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45" name="สี่เหลี่ยมมุมมน 44"/>
          <p:cNvSpPr/>
          <p:nvPr/>
        </p:nvSpPr>
        <p:spPr>
          <a:xfrm>
            <a:off x="3000364" y="2473296"/>
            <a:ext cx="5868000" cy="612000"/>
          </a:xfrm>
          <a:prstGeom prst="roundRect">
            <a:avLst/>
          </a:prstGeom>
          <a:solidFill>
            <a:srgbClr val="66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 smtClean="0">
                <a:solidFill>
                  <a:schemeClr val="accent4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คณะอนุกรรมการบริหารความเสี่ยง</a:t>
            </a:r>
            <a:endParaRPr lang="en-GB" sz="2000" dirty="0">
              <a:solidFill>
                <a:schemeClr val="accent4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6" name="สี่เหลี่ยมมุมมน 45"/>
          <p:cNvSpPr/>
          <p:nvPr/>
        </p:nvSpPr>
        <p:spPr>
          <a:xfrm>
            <a:off x="3000364" y="3259114"/>
            <a:ext cx="5868000" cy="396000"/>
          </a:xfrm>
          <a:prstGeom prst="roundRect">
            <a:avLst/>
          </a:prstGeom>
          <a:solidFill>
            <a:srgbClr val="FFCCCC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คณะอนุกรรมการวัฒนธรรมองค์กร ทอ.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2" name="สี่เหลี่ยมมุมมน 51"/>
          <p:cNvSpPr/>
          <p:nvPr/>
        </p:nvSpPr>
        <p:spPr>
          <a:xfrm>
            <a:off x="539552" y="825460"/>
            <a:ext cx="7786742" cy="714380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คณะกรรมการพัฒนาระบบราชการกองทัพอากาศ </a:t>
            </a:r>
          </a:p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(ก.พ.</a:t>
            </a:r>
            <a:r>
              <a:rPr lang="th-TH" b="1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ร.ทอ.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54" name="สี่เหลี่ยมมุมมน 53"/>
          <p:cNvSpPr/>
          <p:nvPr/>
        </p:nvSpPr>
        <p:spPr>
          <a:xfrm>
            <a:off x="3000364" y="3830618"/>
            <a:ext cx="5868000" cy="396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 smtClean="0">
                <a:solidFill>
                  <a:schemeClr val="accent4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คณะอนุกรรมการจัดทำแผนปฏิบัติราชการ ๔ ปี ทอ.</a:t>
            </a:r>
            <a:endParaRPr lang="en-GB" sz="2000" dirty="0">
              <a:solidFill>
                <a:schemeClr val="accent4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55" name="ตัวเชื่อมต่อตรง 54"/>
          <p:cNvCxnSpPr/>
          <p:nvPr/>
        </p:nvCxnSpPr>
        <p:spPr>
          <a:xfrm flipV="1">
            <a:off x="2714612" y="4689462"/>
            <a:ext cx="428624" cy="2542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ตัวเชื่อมต่อตรง 55"/>
          <p:cNvCxnSpPr/>
          <p:nvPr/>
        </p:nvCxnSpPr>
        <p:spPr>
          <a:xfrm flipV="1">
            <a:off x="2714612" y="5545130"/>
            <a:ext cx="428624" cy="2701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สี่เหลี่ยมมุมมน 56"/>
          <p:cNvSpPr/>
          <p:nvPr/>
        </p:nvSpPr>
        <p:spPr>
          <a:xfrm>
            <a:off x="3000364" y="4402122"/>
            <a:ext cx="5868000" cy="612000"/>
          </a:xfrm>
          <a:prstGeom prst="roundRect">
            <a:avLst/>
          </a:prstGeom>
          <a:solidFill>
            <a:srgbClr val="66CCFF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คณะอนุกรรมการพิจารณาหลักเกณฑ์และวิธีการจัดสรรเงินรางวัล</a:t>
            </a: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ประจำปี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8" name="สี่เหลี่ยมมุมมน 57"/>
          <p:cNvSpPr/>
          <p:nvPr/>
        </p:nvSpPr>
        <p:spPr>
          <a:xfrm>
            <a:off x="3000364" y="5259378"/>
            <a:ext cx="5868000" cy="612000"/>
          </a:xfrm>
          <a:prstGeom prst="roundRect">
            <a:avLst/>
          </a:prstGeom>
          <a:solidFill>
            <a:srgbClr val="FFC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คณะอนุกรรมการเจรจาข้อตกลงและประเมินผลตามคำรับรอง</a:t>
            </a:r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/>
            </a:r>
            <a:br>
              <a:rPr lang="en-US" sz="2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การปฏิบัติราชการของ </a:t>
            </a:r>
            <a:r>
              <a:rPr lang="th-TH" sz="2000" b="1" dirty="0" err="1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นขต.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ทอ.</a:t>
            </a:r>
          </a:p>
        </p:txBody>
      </p:sp>
      <p:cxnSp>
        <p:nvCxnSpPr>
          <p:cNvPr id="59" name="ตัวเชื่อมต่อตรง 58"/>
          <p:cNvCxnSpPr/>
          <p:nvPr/>
        </p:nvCxnSpPr>
        <p:spPr>
          <a:xfrm>
            <a:off x="2714612" y="6402386"/>
            <a:ext cx="5715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สี่เหลี่ยมมุมมน 59"/>
          <p:cNvSpPr/>
          <p:nvPr/>
        </p:nvSpPr>
        <p:spPr>
          <a:xfrm>
            <a:off x="3000364" y="6188072"/>
            <a:ext cx="5868000" cy="39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คณะอนุกรรมการควบคุม</a:t>
            </a: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ภายใน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1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6553200" y="6153836"/>
            <a:ext cx="2133600" cy="365125"/>
          </a:xfrm>
        </p:spPr>
        <p:txBody>
          <a:bodyPr/>
          <a:lstStyle/>
          <a:p>
            <a:pPr>
              <a:defRPr/>
            </a:pPr>
            <a:fld id="{0FB42141-AE1E-4FF3-9D7B-24A45E44E802}" type="slidenum">
              <a:rPr lang="th-TH" sz="1400" b="1" smtClean="0">
                <a:latin typeface="TH SarabunPSK" pitchFamily="34" charset="-34"/>
                <a:cs typeface="TH SarabunPSK" pitchFamily="34" charset="-34"/>
              </a:rPr>
              <a:pPr>
                <a:defRPr/>
              </a:pPr>
              <a:t>10</a:t>
            </a:fld>
            <a:endParaRPr lang="th-TH" sz="1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4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78989-7FB2-411C-96BC-A7C98A4830C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100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357158" y="928670"/>
            <a:ext cx="8429684" cy="1061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วัฒนธรรมองค์กร ทอ.</a:t>
            </a:r>
            <a:endParaRPr lang="th-TH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23010" name="AutoShape 2" descr="à¸à¸¥à¸à¸²à¸£à¸à¹à¸à¸«à¸²à¸£à¸¹à¸à¸ à¸²à¸à¸ªà¸³à¸«à¸£à¸±à¸ organization culture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23012" name="Picture 4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6013" y="2285992"/>
            <a:ext cx="4371975" cy="39814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4596" y="712569"/>
            <a:ext cx="8929718" cy="64080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“วัฒนธรรมองค์กร ทอ.”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?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474071"/>
            <a:ext cx="9144000" cy="416950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2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“ พฤติกรรมของกำลังพล ทอ.ที่ยึดถือปฏิบัติร่วมกัน</a:t>
            </a:r>
            <a:br>
              <a:rPr kumimoji="0" lang="th-TH" sz="32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th-TH" sz="32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จนเป็นธรรมเนียมปฏิบัติขององค์กร 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914400" marR="0" lvl="2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0" y="5770846"/>
            <a:ext cx="9144000" cy="768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FF0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r>
              <a:rPr lang="th-TH" sz="2000" dirty="0" smtClean="0"/>
              <a:t>ค่านิยมหลักของ ทอ. </a:t>
            </a:r>
            <a:r>
              <a:rPr lang="en-US" sz="2000" dirty="0" smtClean="0"/>
              <a:t>(RTAF Core Values)  </a:t>
            </a:r>
            <a:r>
              <a:rPr lang="en-US" sz="2000" dirty="0" smtClean="0">
                <a:solidFill>
                  <a:schemeClr val="bg1"/>
                </a:solidFill>
              </a:rPr>
              <a:t>“AIR”  A</a:t>
            </a:r>
            <a:r>
              <a:rPr lang="en-US" sz="2000" dirty="0" smtClean="0"/>
              <a:t>; Airmanship </a:t>
            </a:r>
            <a:r>
              <a:rPr lang="th-TH" sz="2000" dirty="0" smtClean="0">
                <a:solidFill>
                  <a:schemeClr val="bg1"/>
                </a:solidFill>
              </a:rPr>
              <a:t>ความเป็นทหารอากาศ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 I</a:t>
            </a:r>
            <a:r>
              <a:rPr lang="en-US" sz="2000" dirty="0" smtClean="0"/>
              <a:t>; Integrity &amp; Allegiance </a:t>
            </a:r>
            <a:r>
              <a:rPr lang="th-TH" sz="2000" dirty="0" smtClean="0">
                <a:solidFill>
                  <a:schemeClr val="bg1"/>
                </a:solidFill>
              </a:rPr>
              <a:t>ความซื่อสัตย์และจงรักภักดี</a:t>
            </a:r>
            <a:r>
              <a:rPr lang="en-US" sz="2000" dirty="0" smtClean="0"/>
              <a:t>   </a:t>
            </a:r>
            <a:r>
              <a:rPr lang="en-US" sz="2000" dirty="0" smtClean="0">
                <a:solidFill>
                  <a:schemeClr val="bg1"/>
                </a:solidFill>
              </a:rPr>
              <a:t>R</a:t>
            </a:r>
            <a:r>
              <a:rPr lang="en-US" sz="2000" dirty="0" smtClean="0"/>
              <a:t>; Responsibility </a:t>
            </a:r>
            <a:r>
              <a:rPr lang="th-TH" sz="2000" dirty="0" smtClean="0">
                <a:solidFill>
                  <a:schemeClr val="bg1"/>
                </a:solidFill>
              </a:rPr>
              <a:t>ความรับผิดชอบ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75" y="2545640"/>
            <a:ext cx="3780201" cy="2144177"/>
          </a:xfrm>
          <a:prstGeom prst="rect">
            <a:avLst/>
          </a:prstGeom>
          <a:solidFill>
            <a:srgbClr val="EC7A2C"/>
          </a:solidFill>
        </p:spPr>
        <p:txBody>
          <a:bodyPr wrap="non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นโยบายการกำกับดูแล</a:t>
            </a:r>
          </a:p>
          <a:p>
            <a:pPr algn="ctr">
              <a:lnSpc>
                <a:spcPts val="4000"/>
              </a:lnSpc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องค์การที่ดี</a:t>
            </a:r>
          </a:p>
          <a:p>
            <a:pPr algn="ctr">
              <a:lnSpc>
                <a:spcPts val="4000"/>
              </a:lnSpc>
            </a:pP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Organization Good Governance</a:t>
            </a:r>
          </a:p>
          <a:p>
            <a:pPr algn="ctr">
              <a:lnSpc>
                <a:spcPts val="4000"/>
              </a:lnSpc>
            </a:pP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OGG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80308" y="2566826"/>
            <a:ext cx="1857387" cy="1384995"/>
          </a:xfrm>
          <a:prstGeom prst="rect">
            <a:avLst/>
          </a:prstGeom>
          <a:solidFill>
            <a:srgbClr val="EC7A2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ค่านิยมหลัก</a:t>
            </a:r>
          </a:p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 ทอ.</a:t>
            </a:r>
          </a:p>
          <a:p>
            <a:pPr algn="ctr"/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AIR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29376" y="2566826"/>
            <a:ext cx="2628904" cy="1815882"/>
          </a:xfrm>
          <a:prstGeom prst="rect">
            <a:avLst/>
          </a:prstGeom>
          <a:solidFill>
            <a:srgbClr val="EC7A2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จิตสำนึกทางสังคมในการให้บริการ</a:t>
            </a:r>
          </a:p>
          <a:p>
            <a:pPr algn="ctr"/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Service Mind &amp; Public Mind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8945" y="5032948"/>
            <a:ext cx="4647426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ผลักดันให้กำลังพลเกิดพฤติกรรมตามที่กำหนด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2" name="Straight Arrow Connector 11"/>
          <p:cNvCxnSpPr>
            <a:stCxn id="11" idx="0"/>
            <a:endCxn id="8" idx="2"/>
          </p:cNvCxnSpPr>
          <p:nvPr/>
        </p:nvCxnSpPr>
        <p:spPr>
          <a:xfrm rot="16200000" flipV="1">
            <a:off x="3365552" y="3385842"/>
            <a:ext cx="343131" cy="29510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0"/>
            <a:endCxn id="9" idx="2"/>
          </p:cNvCxnSpPr>
          <p:nvPr/>
        </p:nvCxnSpPr>
        <p:spPr>
          <a:xfrm rot="16200000" flipV="1">
            <a:off x="4470267" y="4490557"/>
            <a:ext cx="1081127" cy="36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0"/>
            <a:endCxn id="10" idx="2"/>
          </p:cNvCxnSpPr>
          <p:nvPr/>
        </p:nvCxnSpPr>
        <p:spPr>
          <a:xfrm rot="5400000" flipH="1" flipV="1">
            <a:off x="5953123" y="3442243"/>
            <a:ext cx="650240" cy="25311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29520" y="5045970"/>
            <a:ext cx="140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ใช้ระยะเวลา</a:t>
            </a:r>
            <a:endParaRPr lang="th-TH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 spd="med"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animBg="1"/>
      <p:bldP spid="9" grpId="0" animBg="1"/>
      <p:bldP spid="10" grpId="0" animBg="1"/>
      <p:bldP spid="11" grpId="0" animBg="1"/>
      <p:bldP spid="15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251520" y="2708920"/>
            <a:ext cx="8495271" cy="6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ตัวชี้วัดความสำเร็จ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 txBox="1">
            <a:spLocks/>
          </p:cNvSpPr>
          <p:nvPr/>
        </p:nvSpPr>
        <p:spPr>
          <a:xfrm>
            <a:off x="179512" y="3356992"/>
            <a:ext cx="8495271" cy="2357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ระดับความสำเร็จของการจัดทำแผนเสริมสร้างวัฒนธรรมองค์กร ทอ.</a:t>
            </a:r>
            <a:b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ในหน่วยงานได้อย่างถูกต้องครบถ้วนมากกว่าร้อยละ ๘๐ ภายในปี ๖๑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ระดับความสำเร็จของการดำเนินการตามแผนเสริมสร้างวัฒนธรรมองค์กร ทอ.ในหน่วยงานมากกว่าร้อยละ ๗๐ ภายในปี ๖๑</a:t>
            </a:r>
          </a:p>
          <a:p>
            <a:pPr marL="342900" lvl="0" indent="-3429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3200" dirty="0" smtClean="0"/>
              <a:t>ร้อยละของหน่วยงานที่กำลังพลมีการปรับเปลี่ยนพฤติกรรมตามกลยุทธ์การเสริมสร้างวัฒนธรรมองค์กร ทอ.มากกว่าร้อยละ ๖๐ ภายในปี ๖๒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251520" y="692696"/>
            <a:ext cx="8507427" cy="7043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เป้าหมายของแผนการเสริมสร้างวัฒนธรรมองค์กร ทอ.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251520" y="1340768"/>
            <a:ext cx="8507427" cy="1417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ทุก นขต.ทอ. มีการขับเคลื่อนแผนเสริมสร้างวัฒนธรรมองค์กร ทอ. </a:t>
            </a:r>
            <a:b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ในหน่วยงานให้เกิดผลเป็นรูปธรรมมากกว่าร้อยละ ๗๐ ภายในปี ๖๒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 spd="med" advClick="0" advTm="4000">
    <p:random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884245"/>
            <a:ext cx="9144000" cy="134712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กลยุทธ์ที่ ๑ พัฒนาศักยภาพกำลังพล ทอ.ให้พร้อมขับเคลื่อน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</a:t>
            </a:r>
            <a:b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สู่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วิสัยทัศน์ ทอ.</a:t>
            </a:r>
          </a:p>
        </p:txBody>
      </p:sp>
      <p:sp>
        <p:nvSpPr>
          <p:cNvPr id="4" name="ตัวแทนเนื้อหา 2"/>
          <p:cNvSpPr txBox="1">
            <a:spLocks/>
          </p:cNvSpPr>
          <p:nvPr/>
        </p:nvSpPr>
        <p:spPr>
          <a:xfrm>
            <a:off x="0" y="2417168"/>
            <a:ext cx="9144000" cy="33692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800" b="1" kern="1200">
                <a:solidFill>
                  <a:schemeClr val="bg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2400" b="1" kern="1200">
                <a:solidFill>
                  <a:schemeClr val="bg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2000" b="1" kern="1200">
                <a:solidFill>
                  <a:schemeClr val="bg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b="1" kern="1200">
                <a:solidFill>
                  <a:schemeClr val="bg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b="1" kern="1200">
                <a:solidFill>
                  <a:schemeClr val="bg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KPI ;</a:t>
            </a:r>
            <a:r>
              <a:rPr lang="th-TH" sz="3200" dirty="0">
                <a:solidFill>
                  <a:schemeClr val="tx1"/>
                </a:solidFill>
              </a:rPr>
              <a:t> </a:t>
            </a:r>
            <a:r>
              <a:rPr lang="th-TH" sz="3200" spc="-100" dirty="0" smtClean="0">
                <a:solidFill>
                  <a:schemeClr val="tx1"/>
                </a:solidFill>
              </a:rPr>
              <a:t>ระดับ</a:t>
            </a:r>
            <a:r>
              <a:rPr lang="th-TH" sz="3200" spc="-100" dirty="0">
                <a:solidFill>
                  <a:schemeClr val="tx1"/>
                </a:solidFill>
              </a:rPr>
              <a:t>ความสำเร็จของการดำเนินการตามกลยุทธ์ย่อยในหน่วยงาน</a:t>
            </a:r>
            <a:r>
              <a:rPr lang="th-TH" sz="3200" spc="-100" dirty="0" smtClean="0">
                <a:solidFill>
                  <a:schemeClr val="tx1"/>
                </a:solidFill>
              </a:rPr>
              <a:t>ได้อย่าง</a:t>
            </a:r>
            <a:r>
              <a:rPr lang="th-TH" sz="3200" spc="-100" dirty="0">
                <a:solidFill>
                  <a:schemeClr val="tx1"/>
                </a:solidFill>
              </a:rPr>
              <a:t>น้อย </a:t>
            </a:r>
            <a:r>
              <a:rPr lang="th-TH" sz="3200" spc="-100" dirty="0" smtClean="0">
                <a:solidFill>
                  <a:schemeClr val="tx1"/>
                </a:solidFill>
              </a:rPr>
              <a:t/>
            </a:r>
            <a:br>
              <a:rPr lang="th-TH" sz="3200" spc="-100" dirty="0" smtClean="0">
                <a:solidFill>
                  <a:schemeClr val="tx1"/>
                </a:solidFill>
              </a:rPr>
            </a:br>
            <a:r>
              <a:rPr lang="th-TH" sz="3200" spc="-100" dirty="0" smtClean="0">
                <a:solidFill>
                  <a:schemeClr val="tx1"/>
                </a:solidFill>
              </a:rPr>
              <a:t>๑ </a:t>
            </a:r>
            <a:r>
              <a:rPr lang="th-TH" sz="3200" spc="-100" dirty="0">
                <a:solidFill>
                  <a:schemeClr val="tx1"/>
                </a:solidFill>
              </a:rPr>
              <a:t>กลยุทธ์ย่อย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200" dirty="0">
                <a:solidFill>
                  <a:schemeClr val="tx1"/>
                </a:solidFill>
              </a:rPr>
              <a:t>กลยุทธ์ย่อย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3200" dirty="0">
                <a:solidFill>
                  <a:schemeClr val="tx1"/>
                </a:solidFill>
              </a:rPr>
              <a:t>     พัฒนากำลังพลตามแนวคิดสมรรถนะกำลังพลกองทัพอากาศ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3200" dirty="0">
                <a:solidFill>
                  <a:schemeClr val="tx1"/>
                </a:solidFill>
              </a:rPr>
              <a:t>     พัฒนาความสามารถในการใช้เทคโนโลยี</a:t>
            </a:r>
            <a:r>
              <a:rPr lang="th-TH" sz="3200" dirty="0" smtClean="0">
                <a:solidFill>
                  <a:schemeClr val="tx1"/>
                </a:solidFill>
              </a:rPr>
              <a:t>ดิจิตอลใน</a:t>
            </a:r>
            <a:r>
              <a:rPr lang="th-TH" sz="3200" dirty="0">
                <a:solidFill>
                  <a:schemeClr val="tx1"/>
                </a:solidFill>
              </a:rPr>
              <a:t>การสร้างสรรค์งาน</a:t>
            </a:r>
            <a:r>
              <a:rPr lang="th-TH" sz="3200" dirty="0" smtClean="0">
                <a:solidFill>
                  <a:schemeClr val="tx1"/>
                </a:solidFill>
              </a:rPr>
              <a:t>หรือ  นวัตกรรม</a:t>
            </a:r>
            <a:endParaRPr lang="th-TH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h-TH" sz="32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63682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0" y="1071546"/>
            <a:ext cx="9144000" cy="909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กลยุทธ์ที่ ๒ เสริมสร้างค่านิยมหลักของ ทอ.ในหน่วยงาน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ตัวแทนเนื้อหา 2"/>
          <p:cNvSpPr txBox="1">
            <a:spLocks/>
          </p:cNvSpPr>
          <p:nvPr/>
        </p:nvSpPr>
        <p:spPr>
          <a:xfrm>
            <a:off x="0" y="2180679"/>
            <a:ext cx="9144000" cy="1748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800" b="1" kern="1200">
                <a:solidFill>
                  <a:schemeClr val="bg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2400" b="1" kern="1200">
                <a:solidFill>
                  <a:schemeClr val="bg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2000" b="1" kern="1200">
                <a:solidFill>
                  <a:schemeClr val="bg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b="1" kern="1200">
                <a:solidFill>
                  <a:schemeClr val="bg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b="1" kern="1200">
                <a:solidFill>
                  <a:schemeClr val="bg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KPI ;</a:t>
            </a:r>
            <a:r>
              <a:rPr lang="th-TH" sz="3200" dirty="0" smtClean="0">
                <a:solidFill>
                  <a:schemeClr val="tx1"/>
                </a:solidFill>
              </a:rPr>
              <a:t> ระดับ</a:t>
            </a:r>
            <a:r>
              <a:rPr lang="th-TH" sz="3200" dirty="0">
                <a:solidFill>
                  <a:schemeClr val="tx1"/>
                </a:solidFill>
              </a:rPr>
              <a:t>ความสำเร็จของการดำเนินการเสริมสร้างค่านิยมหลักของ </a:t>
            </a:r>
            <a:r>
              <a:rPr lang="th-TH" sz="3200" dirty="0" smtClean="0">
                <a:solidFill>
                  <a:schemeClr val="tx1"/>
                </a:solidFill>
              </a:rPr>
              <a:t>ทอ.</a:t>
            </a:r>
            <a:br>
              <a:rPr lang="th-TH" sz="3200" dirty="0" smtClean="0">
                <a:solidFill>
                  <a:schemeClr val="tx1"/>
                </a:solidFill>
              </a:rPr>
            </a:br>
            <a:r>
              <a:rPr lang="th-TH" sz="3200" dirty="0" smtClean="0">
                <a:solidFill>
                  <a:schemeClr val="tx1"/>
                </a:solidFill>
              </a:rPr>
              <a:t>ใน</a:t>
            </a:r>
            <a:r>
              <a:rPr lang="th-TH" sz="3200" dirty="0">
                <a:solidFill>
                  <a:schemeClr val="tx1"/>
                </a:solidFill>
              </a:rPr>
              <a:t>หน่วยงาน </a:t>
            </a:r>
            <a:endParaRPr lang="th-TH" sz="32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200" dirty="0">
                <a:solidFill>
                  <a:schemeClr val="tx1"/>
                </a:solidFill>
              </a:rPr>
              <a:t>กลยุทธ์</a:t>
            </a:r>
            <a:r>
              <a:rPr lang="th-TH" sz="3200" dirty="0" smtClean="0">
                <a:solidFill>
                  <a:schemeClr val="tx1"/>
                </a:solidFill>
              </a:rPr>
              <a:t>ย่อย </a:t>
            </a:r>
            <a:r>
              <a:rPr lang="en-US" sz="3200" dirty="0" smtClean="0">
                <a:solidFill>
                  <a:schemeClr val="tx1"/>
                </a:solidFill>
              </a:rPr>
              <a:t>; </a:t>
            </a:r>
            <a:r>
              <a:rPr lang="th-TH" sz="3200" dirty="0" smtClean="0">
                <a:solidFill>
                  <a:schemeClr val="tx1"/>
                </a:solidFill>
              </a:rPr>
              <a:t>ไม่มี  (เน้นกลยุทธ์หลัก)</a:t>
            </a:r>
            <a:endParaRPr lang="th-TH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876302"/>
            <a:ext cx="9144000" cy="103293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กลยุทธ์ที่ ๓  เสริมสร้างจิตสำนึกทางสังคมในการให้บริการของกำลังพลหน่วยงาน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เนื้อหา 2"/>
          <p:cNvSpPr txBox="1">
            <a:spLocks/>
          </p:cNvSpPr>
          <p:nvPr/>
        </p:nvSpPr>
        <p:spPr>
          <a:xfrm>
            <a:off x="0" y="2052034"/>
            <a:ext cx="9144000" cy="1770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800" b="1" kern="1200">
                <a:solidFill>
                  <a:schemeClr val="bg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2400" b="1" kern="1200">
                <a:solidFill>
                  <a:schemeClr val="bg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2000" b="1" kern="1200">
                <a:solidFill>
                  <a:schemeClr val="bg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b="1" kern="1200">
                <a:solidFill>
                  <a:schemeClr val="bg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b="1" kern="1200">
                <a:solidFill>
                  <a:schemeClr val="bg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KPI ;</a:t>
            </a:r>
            <a:r>
              <a:rPr lang="th-TH" sz="3200" dirty="0">
                <a:solidFill>
                  <a:schemeClr val="tx1"/>
                </a:solidFill>
              </a:rPr>
              <a:t> ระดับความสำเร็จของการดำเนินการเสริมสร้างจิตสำนึกทางสังคมในการให้บริการของหน่วยงาน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200" dirty="0">
                <a:solidFill>
                  <a:schemeClr val="tx1"/>
                </a:solidFill>
              </a:rPr>
              <a:t>กลยุทธ์ย่อย </a:t>
            </a:r>
            <a:r>
              <a:rPr lang="en-US" sz="3200" dirty="0">
                <a:solidFill>
                  <a:schemeClr val="tx1"/>
                </a:solidFill>
              </a:rPr>
              <a:t>; </a:t>
            </a:r>
            <a:r>
              <a:rPr lang="th-TH" sz="3200" dirty="0">
                <a:solidFill>
                  <a:schemeClr val="tx1"/>
                </a:solidFill>
              </a:rPr>
              <a:t>ไม่มี  (เน้นกลยุทธ์หลัก</a:t>
            </a:r>
            <a:r>
              <a:rPr lang="th-TH" sz="3200" dirty="0" smtClean="0">
                <a:solidFill>
                  <a:schemeClr val="tx1"/>
                </a:solidFill>
              </a:rPr>
              <a:t>) </a:t>
            </a:r>
            <a:endParaRPr lang="th-TH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149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0" y="1142984"/>
            <a:ext cx="9144000" cy="909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กลยุทธ์ที่ ๔  สร้างภูมิคุ้มกันเข้มแข็งให้กับสังคมภายในและภายนอก ทอ.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 txBox="1">
            <a:spLocks/>
          </p:cNvSpPr>
          <p:nvPr/>
        </p:nvSpPr>
        <p:spPr>
          <a:xfrm>
            <a:off x="0" y="2231512"/>
            <a:ext cx="9144000" cy="28405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800" b="1" kern="1200">
                <a:solidFill>
                  <a:schemeClr val="bg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2400" b="1" kern="1200">
                <a:solidFill>
                  <a:schemeClr val="bg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2000" b="1" kern="1200">
                <a:solidFill>
                  <a:schemeClr val="bg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b="1" kern="1200">
                <a:solidFill>
                  <a:schemeClr val="bg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b="1" kern="1200">
                <a:solidFill>
                  <a:schemeClr val="bg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spc="-50" dirty="0">
                <a:solidFill>
                  <a:schemeClr val="tx1"/>
                </a:solidFill>
              </a:rPr>
              <a:t>KPI ;</a:t>
            </a:r>
            <a:r>
              <a:rPr lang="th-TH" sz="3200" spc="-50" dirty="0">
                <a:solidFill>
                  <a:schemeClr val="tx1"/>
                </a:solidFill>
              </a:rPr>
              <a:t> </a:t>
            </a:r>
            <a:r>
              <a:rPr lang="th-TH" sz="3200" spc="-50" dirty="0" smtClean="0">
                <a:solidFill>
                  <a:schemeClr val="tx1"/>
                </a:solidFill>
              </a:rPr>
              <a:t>ระดับ</a:t>
            </a:r>
            <a:r>
              <a:rPr lang="th-TH" sz="3200" spc="-50" dirty="0">
                <a:solidFill>
                  <a:schemeClr val="tx1"/>
                </a:solidFill>
              </a:rPr>
              <a:t>ความสำเร็จของการดำเนินการตามกลยุทธ์ย่อยในหน่วยงาน</a:t>
            </a:r>
            <a:r>
              <a:rPr lang="th-TH" sz="3200" spc="-50" dirty="0" smtClean="0">
                <a:solidFill>
                  <a:schemeClr val="tx1"/>
                </a:solidFill>
              </a:rPr>
              <a:t>ได้อย่าง</a:t>
            </a:r>
            <a:r>
              <a:rPr lang="th-TH" sz="3200" spc="-50" dirty="0">
                <a:solidFill>
                  <a:schemeClr val="tx1"/>
                </a:solidFill>
              </a:rPr>
              <a:t>น้อย ๑ กลยุทธ์ย่อย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200" dirty="0">
                <a:solidFill>
                  <a:schemeClr val="tx1"/>
                </a:solidFill>
              </a:rPr>
              <a:t>กลยุทธ์ย่อย </a:t>
            </a:r>
          </a:p>
          <a:p>
            <a:r>
              <a:rPr lang="th-TH" sz="3200" dirty="0">
                <a:solidFill>
                  <a:schemeClr val="tx1"/>
                </a:solidFill>
              </a:rPr>
              <a:t>  ส่งเสริมการป้องกันยาเสพติดในหน่วยงาน </a:t>
            </a:r>
          </a:p>
          <a:p>
            <a:r>
              <a:rPr lang="th-TH" sz="3200" dirty="0">
                <a:solidFill>
                  <a:schemeClr val="tx1"/>
                </a:solidFill>
              </a:rPr>
              <a:t>  สนับสนุนการประหยัดพลังงาน ลดโลกร้อน </a:t>
            </a:r>
          </a:p>
        </p:txBody>
      </p:sp>
    </p:spTree>
  </p:cSld>
  <p:clrMapOvr>
    <a:masterClrMapping/>
  </p:clrMapOvr>
  <p:transition spd="med" advClick="0" advTm="4000">
    <p:random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531" t="15001" r="16531" b="73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ชื่อเรื่อง 1">
            <a:extLst/>
          </p:cNvPr>
          <p:cNvSpPr txBox="1">
            <a:spLocks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solidFill>
            <a:schemeClr val="tx2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ngsana New" pitchFamily="18" charset="-34"/>
              </a:defRPr>
            </a:lvl9pPr>
          </a:lstStyle>
          <a:p>
            <a:pPr>
              <a:defRPr/>
            </a:pPr>
            <a:r>
              <a:rPr lang="th-TH" sz="54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แผนการดำเนินการ ปี ๖๒</a:t>
            </a:r>
            <a:endParaRPr lang="th-TH" sz="5400" b="1" kern="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351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รูปภาพ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619" t="18623" r="8734" b="17747"/>
          <a:stretch>
            <a:fillRect/>
          </a:stretch>
        </p:blipFill>
        <p:spPr bwMode="auto">
          <a:xfrm>
            <a:off x="-36513" y="-6350"/>
            <a:ext cx="9180513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ชื่อเรื่อง 1">
            <a:extLst/>
          </p:cNvPr>
          <p:cNvSpPr txBox="1">
            <a:spLocks/>
          </p:cNvSpPr>
          <p:nvPr/>
        </p:nvSpPr>
        <p:spPr bwMode="auto">
          <a:xfrm>
            <a:off x="0" y="0"/>
            <a:ext cx="9144000" cy="1700213"/>
          </a:xfrm>
          <a:prstGeom prst="rect">
            <a:avLst/>
          </a:prstGeom>
          <a:solidFill>
            <a:schemeClr val="tx2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ngsana New" pitchFamily="18" charset="-34"/>
              </a:defRPr>
            </a:lvl9pPr>
          </a:lstStyle>
          <a:p>
            <a:pPr>
              <a:defRPr/>
            </a:pPr>
            <a:r>
              <a:rPr lang="th-TH" sz="54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แผนการดำเนินการ ปี ๖๒</a:t>
            </a:r>
            <a:endParaRPr lang="th-TH" sz="5400" b="1" kern="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162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318" t="28000" r="31490" b="33501"/>
          <a:stretch>
            <a:fillRect/>
          </a:stretch>
        </p:blipFill>
        <p:spPr bwMode="auto">
          <a:xfrm>
            <a:off x="179388" y="1246188"/>
            <a:ext cx="87630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7403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0" y="612775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42141-AE1E-4FF3-9D7B-24A45E44E802}" type="slidenum">
              <a:rPr lang="th-TH" smtClean="0"/>
              <a:pPr>
                <a:defRPr/>
              </a:pPr>
              <a:t>11</a:t>
            </a:fld>
            <a:endParaRPr lang="th-TH"/>
          </a:p>
        </p:txBody>
      </p:sp>
      <p:sp>
        <p:nvSpPr>
          <p:cNvPr id="9" name="ตัวยึดท้ายกระดาษ 8"/>
          <p:cNvSpPr>
            <a:spLocks noGrp="1"/>
          </p:cNvSpPr>
          <p:nvPr>
            <p:ph type="ftr" sz="quarter" idx="11"/>
          </p:nvPr>
        </p:nvSpPr>
        <p:spPr>
          <a:xfrm>
            <a:off x="1714480" y="857232"/>
            <a:ext cx="5786478" cy="107157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endParaRPr lang="th-TH" sz="36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การพัฒนาระบบราชการของกองทัพอากาศ</a:t>
            </a:r>
          </a:p>
          <a:p>
            <a:pPr>
              <a:defRPr/>
            </a:pPr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61110" y="2071678"/>
            <a:ext cx="8286808" cy="40318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-1143000"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การพัฒนาคุณภาพการบริหารจัดการตามเกณฑ์ </a:t>
            </a:r>
            <a:r>
              <a:rPr 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PMQA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นั้น เป็นการ</a:t>
            </a:r>
            <a:r>
              <a:rPr lang="th-TH" sz="32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ยกระดับการปฏิบัติงาน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ขององค์การให้สอดคล้องกับพระราชกฤษฎีกาว่าด้วยหลักเกณฑ์การบริหารกิจการบ้านเมืองที่ดี พ.ศ.๒๕๔๖ และทิศทางการพัฒนาระบบราชการไทยตามยุทธศาสตร์การพัฒนาระบบราชการโดยมุ่งเน้นให้หน่วยงานได้มีการประเมินตนเองตามเกณฑ์ </a:t>
            </a:r>
            <a:r>
              <a:rPr 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PMQA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เพื่อวิเคราะห์ให้</a:t>
            </a:r>
            <a:r>
              <a:rPr lang="th-TH" sz="32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ทราบถึงจุดแข็งและโอกาส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ในการ</a:t>
            </a:r>
            <a:r>
              <a:rPr lang="th-TH" sz="32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ปรับปรุง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ที่นำไปวางแผนพัฒนาองค์การให้</a:t>
            </a:r>
            <a:r>
              <a:rPr lang="th-TH" sz="32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สอดคล้องกับยุทธศาสตร์ 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32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สภาพแวดล้อม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ของการดำเนินงานของหน่วยงานนั้นๆ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ตัวยึดหมายเลขภาพนิ่ง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324DA3A-6453-4587-964A-A68C52B8BC99}" type="slidenum">
              <a:rPr lang="en-US" sz="1600">
                <a:solidFill>
                  <a:srgbClr val="FFFFFF"/>
                </a:solidFill>
                <a:latin typeface="Angsana New" pitchFamily="18" charset="-34"/>
              </a:rPr>
              <a:pPr algn="r"/>
              <a:t>110</a:t>
            </a:fld>
            <a:endParaRPr lang="th-TH" sz="1600">
              <a:solidFill>
                <a:srgbClr val="FFFFFF"/>
              </a:solidFill>
              <a:latin typeface="Angsana New" pitchFamily="18" charset="-34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928688"/>
            <a:ext cx="82296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en-US" sz="4400" b="1" dirty="0">
              <a:solidFill>
                <a:srgbClr val="FF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solidFill>
            <a:srgbClr val="D8DFEA"/>
          </a:solidFill>
          <a:ln w="9525" algn="ctr">
            <a:noFill/>
            <a:miter lim="800000"/>
            <a:headEnd/>
            <a:tailEnd/>
          </a:ln>
        </p:spPr>
        <p:txBody>
          <a:bodyPr wrap="none" lIns="0" tIns="13711680" rIns="0" bIns="0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solidFill>
            <a:srgbClr val="D8DFEA"/>
          </a:solidFill>
          <a:ln w="9525" algn="ctr">
            <a:noFill/>
            <a:miter lim="800000"/>
            <a:headEnd/>
            <a:tailEnd/>
          </a:ln>
        </p:spPr>
        <p:txBody>
          <a:bodyPr wrap="none" lIns="0" tIns="13711680" rIns="0" bIns="0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8438" name="Rectangle 11"/>
          <p:cNvSpPr>
            <a:spLocks noChangeArrowheads="1"/>
          </p:cNvSpPr>
          <p:nvPr/>
        </p:nvSpPr>
        <p:spPr bwMode="auto">
          <a:xfrm>
            <a:off x="1187450" y="2214563"/>
            <a:ext cx="5472113" cy="2432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th-TH" sz="360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400" b="1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0" hangingPunct="0"/>
            <a:r>
              <a:rPr lang="th-TH" sz="36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3600" b="1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439" name="ตัวยึดหมายเลขภาพนิ่ง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C61D127-F687-46CA-B18F-7D23AF74F38D}" type="slidenum">
              <a:rPr lang="en-US" sz="1600">
                <a:solidFill>
                  <a:srgbClr val="FFFFFF"/>
                </a:solidFill>
                <a:latin typeface="Angsana New" pitchFamily="18" charset="-34"/>
              </a:rPr>
              <a:pPr algn="r"/>
              <a:t>110</a:t>
            </a:fld>
            <a:endParaRPr lang="th-TH" sz="1600">
              <a:solidFill>
                <a:srgbClr val="FFFFFF"/>
              </a:solidFill>
              <a:latin typeface="Angsana New" pitchFamily="18" charset="-34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57200" y="928688"/>
            <a:ext cx="82296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en-US" sz="4400" b="1" dirty="0">
              <a:solidFill>
                <a:srgbClr val="FF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solidFill>
            <a:srgbClr val="D8DFEA"/>
          </a:solidFill>
          <a:ln w="9525" algn="ctr">
            <a:noFill/>
            <a:miter lim="800000"/>
            <a:headEnd/>
            <a:tailEnd/>
          </a:ln>
        </p:spPr>
        <p:txBody>
          <a:bodyPr wrap="none" lIns="0" tIns="13711680" rIns="0" bIns="0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8442" name="Rectangle 9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solidFill>
            <a:srgbClr val="D8DFEA"/>
          </a:solidFill>
          <a:ln w="9525" algn="ctr">
            <a:noFill/>
            <a:miter lim="800000"/>
            <a:headEnd/>
            <a:tailEnd/>
          </a:ln>
        </p:spPr>
        <p:txBody>
          <a:bodyPr wrap="none" lIns="0" tIns="13711680" rIns="0" bIns="0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1187450" y="2214563"/>
            <a:ext cx="5472113" cy="2432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th-TH" sz="360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400" b="1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0" hangingPunct="0"/>
            <a:r>
              <a:rPr lang="th-TH" sz="36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3600" b="1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สี่เหลี่ยมมุมมน 18"/>
          <p:cNvSpPr/>
          <p:nvPr/>
        </p:nvSpPr>
        <p:spPr>
          <a:xfrm>
            <a:off x="71438" y="785813"/>
            <a:ext cx="9001125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ผู้รับบริการและผู้มีส่วนได้ส่วนเสีย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97026" name="Picture 2" descr="ผลการค้นหารูปภาพสำหรับ custo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857364"/>
            <a:ext cx="6858048" cy="444913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4282" y="4071942"/>
            <a:ext cx="8748000" cy="1800000"/>
          </a:xfrm>
          <a:prstGeom prst="roundRect">
            <a:avLst>
              <a:gd name="adj" fmla="val 16667"/>
            </a:avLst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ผู้ที่ใช้ผลผลิตและการบริการ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ของส่วนราชการ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โดยตรง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หรือ</a:t>
            </a:r>
            <a:r>
              <a:rPr lang="th-TH" b="1" i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ผ่านช่องทางการสื่อสารต่างๆ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รวมถึงผู้รับบริการที่เป็นส่วนราชการด้วยผู้รับบริการอาจรวมถึงสมาชิกผู้เสียภาษี	ประชาชน ผู้รับบริการ ผู้ป่วย	นักเรียน	นักศึกษา	ลูกความ	และผู้ได้รับประโยชน์โดยตรง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7158" y="857232"/>
            <a:ext cx="2071702" cy="50006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“ผู้รับบริการ” </a:t>
            </a:r>
            <a:endParaRPr lang="th-TH" sz="3200" b="1" dirty="0"/>
          </a:p>
        </p:txBody>
      </p:sp>
      <p:pic>
        <p:nvPicPr>
          <p:cNvPr id="894978" name="Picture 2" descr="ผลการค้นหารูปภาพสำหรับ customer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896156"/>
            <a:ext cx="6000792" cy="27556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98402" name="Picture 2" descr="ผลการค้นหารูปภาพสำหรับ stakehold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732" y="752208"/>
            <a:ext cx="4286250" cy="340995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223605" y="4175897"/>
            <a:ext cx="8748000" cy="235352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571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เช่น ประชาชน ชุมชนในท้องถิ่นบุคลากรในส่วนราชการผู้ส่งมอบงานรวมทั้ง ผู้รับบริการด้วย แม้ว่าผู้รับบริการเป็นส่วนหนึ่งในกลุ่มผู้มีส่วนได้ส่วนเสียแต่ควรแยกผู้รับบริการที่ได้รับผลกระทบ โดยตรงออกมาเป็นอีกกลุ่มหนึ่งเพื่อให้สามารถตอบสนองความต้องการและความคาดหวังของแต่ละกลุ่มได้อย่างชัดเจ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11056" y="928670"/>
            <a:ext cx="2818596" cy="500066"/>
          </a:xfrm>
          <a:prstGeom prst="roundRect">
            <a:avLst/>
          </a:prstGeom>
          <a:solidFill>
            <a:srgbClr val="FFFFCC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“ผู้มีส่วนได้ส่วนเสีย” </a:t>
            </a:r>
            <a:endParaRPr lang="th-TH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4588748" y="1785926"/>
            <a:ext cx="4429124" cy="1384995"/>
          </a:xfrm>
          <a:prstGeom prst="rect">
            <a:avLst/>
          </a:prstGeom>
          <a:solidFill>
            <a:srgbClr val="FFFFCC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ผู้ที่ได้รับผลกระทบ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ทั้ง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ทางบวก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ทางลบ</a:t>
            </a:r>
            <a:br>
              <a:rPr lang="th-TH" b="1" i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ทั้ง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ทางตรง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ทางอ้อม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จากการดำเนินการ</a:t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ของส่วนราชการ </a:t>
            </a:r>
            <a:endParaRPr lang="th-T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ตัวยึดหมายเลขภาพนิ่ง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324DA3A-6453-4587-964A-A68C52B8BC99}" type="slidenum">
              <a:rPr lang="en-US" sz="1600">
                <a:solidFill>
                  <a:srgbClr val="FFFFFF"/>
                </a:solidFill>
                <a:latin typeface="Angsana New" pitchFamily="18" charset="-34"/>
              </a:rPr>
              <a:pPr algn="r"/>
              <a:t>113</a:t>
            </a:fld>
            <a:endParaRPr lang="th-TH" sz="1600">
              <a:solidFill>
                <a:srgbClr val="FFFFFF"/>
              </a:solidFill>
              <a:latin typeface="Angsana New" pitchFamily="18" charset="-34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928688"/>
            <a:ext cx="82296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en-US" sz="4400" b="1" dirty="0">
              <a:solidFill>
                <a:srgbClr val="FF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solidFill>
            <a:srgbClr val="D8DFEA"/>
          </a:solidFill>
          <a:ln w="9525" algn="ctr">
            <a:noFill/>
            <a:miter lim="800000"/>
            <a:headEnd/>
            <a:tailEnd/>
          </a:ln>
        </p:spPr>
        <p:txBody>
          <a:bodyPr wrap="none" lIns="0" tIns="13711680" rIns="0" bIns="0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solidFill>
            <a:srgbClr val="D8DFEA"/>
          </a:solidFill>
          <a:ln w="9525" algn="ctr">
            <a:noFill/>
            <a:miter lim="800000"/>
            <a:headEnd/>
            <a:tailEnd/>
          </a:ln>
        </p:spPr>
        <p:txBody>
          <a:bodyPr wrap="none" lIns="0" tIns="13711680" rIns="0" bIns="0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8438" name="Rectangle 11"/>
          <p:cNvSpPr>
            <a:spLocks noChangeArrowheads="1"/>
          </p:cNvSpPr>
          <p:nvPr/>
        </p:nvSpPr>
        <p:spPr bwMode="auto">
          <a:xfrm>
            <a:off x="1187450" y="2214563"/>
            <a:ext cx="5472113" cy="2432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th-TH" sz="360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400" b="1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0" hangingPunct="0"/>
            <a:r>
              <a:rPr lang="th-TH" sz="36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3600" b="1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439" name="ตัวยึดหมายเลขภาพนิ่ง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C61D127-F687-46CA-B18F-7D23AF74F38D}" type="slidenum">
              <a:rPr lang="en-US" sz="1600">
                <a:solidFill>
                  <a:srgbClr val="FFFFFF"/>
                </a:solidFill>
                <a:latin typeface="Angsana New" pitchFamily="18" charset="-34"/>
              </a:rPr>
              <a:pPr algn="r"/>
              <a:t>113</a:t>
            </a:fld>
            <a:endParaRPr lang="th-TH" sz="1600">
              <a:solidFill>
                <a:srgbClr val="FFFFFF"/>
              </a:solidFill>
              <a:latin typeface="Angsana New" pitchFamily="18" charset="-34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57200" y="928688"/>
            <a:ext cx="82296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en-US" sz="4400" b="1" dirty="0">
              <a:solidFill>
                <a:srgbClr val="FF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solidFill>
            <a:srgbClr val="D8DFEA"/>
          </a:solidFill>
          <a:ln w="9525" algn="ctr">
            <a:noFill/>
            <a:miter lim="800000"/>
            <a:headEnd/>
            <a:tailEnd/>
          </a:ln>
        </p:spPr>
        <p:txBody>
          <a:bodyPr wrap="none" lIns="0" tIns="13711680" rIns="0" bIns="0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8442" name="Rectangle 9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solidFill>
            <a:srgbClr val="D8DFEA"/>
          </a:solidFill>
          <a:ln w="9525" algn="ctr">
            <a:noFill/>
            <a:miter lim="800000"/>
            <a:headEnd/>
            <a:tailEnd/>
          </a:ln>
        </p:spPr>
        <p:txBody>
          <a:bodyPr wrap="none" lIns="0" tIns="13711680" rIns="0" bIns="0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1187450" y="2214563"/>
            <a:ext cx="5472113" cy="2432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th-TH" sz="360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400" b="1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0" hangingPunct="0"/>
            <a:r>
              <a:rPr lang="th-TH" sz="36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3600" b="1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สี่เหลี่ยมมุมมน 18"/>
          <p:cNvSpPr/>
          <p:nvPr/>
        </p:nvSpPr>
        <p:spPr>
          <a:xfrm>
            <a:off x="71438" y="785813"/>
            <a:ext cx="9001125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เราส่งมอบอะไรให้ผู้รับบริการและผู้มีส่วนได้ส่วนเสีย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93954" name="AutoShape 2" descr="ผลการค้นหารูปภาพสำหรับ customer service icon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893955" name="Picture 3" descr="D:\กยศ.61\PMQA ส่งโรงพิมพ์ ครั้งที่ 1\customer-service-infographic_1051-9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628762"/>
            <a:ext cx="4929222" cy="49292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890" name="Picture 2" descr="N:\PMQA_052557\pics\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764704"/>
            <a:ext cx="8896446" cy="5544616"/>
          </a:xfrm>
          <a:prstGeom prst="rect">
            <a:avLst/>
          </a:prstGeom>
          <a:noFill/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491880" y="3009726"/>
            <a:ext cx="45720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5400" b="1" dirty="0" smtClean="0">
                <a:solidFill>
                  <a:srgbClr val="FFCC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การจัดทำฐานข้อมูล</a:t>
            </a:r>
            <a:endParaRPr lang="th-TH" sz="5400" b="1" dirty="0">
              <a:solidFill>
                <a:srgbClr val="FFCC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78989-7FB2-411C-96BC-A7C98A4830C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114</a:t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914400" y="6381328"/>
            <a:ext cx="8229600" cy="4616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th-TH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th-TH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th-TH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28596" y="1214422"/>
            <a:ext cx="4176464" cy="648072"/>
          </a:xfrm>
          <a:prstGeom prst="wedgeRoundRectCallout">
            <a:avLst>
              <a:gd name="adj1" fmla="val 35344"/>
              <a:gd name="adj2" fmla="val 8815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งานที่ดำเนินการนั้นควรมีข้อมูลอะไรบ้าง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143636" y="1214422"/>
            <a:ext cx="2592288" cy="648072"/>
          </a:xfrm>
          <a:prstGeom prst="wedgeRoundRectCallout">
            <a:avLst>
              <a:gd name="adj1" fmla="val -41381"/>
              <a:gd name="adj2" fmla="val 9914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ควรเก็บข้อมูลอย่างไร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857884" y="5143512"/>
            <a:ext cx="3059832" cy="648072"/>
          </a:xfrm>
          <a:prstGeom prst="wedgeRoundRectCallout">
            <a:avLst>
              <a:gd name="adj1" fmla="val -37932"/>
              <a:gd name="adj2" fmla="val -8959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defRPr/>
            </a:pP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ควรจะมีฐานข้อมูลอะไรบ้าง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76064" y="3573016"/>
            <a:ext cx="2123728" cy="648072"/>
          </a:xfrm>
          <a:prstGeom prst="wedgeRoundRectCallout">
            <a:avLst>
              <a:gd name="adj1" fmla="val 68870"/>
              <a:gd name="adj2" fmla="val -3645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defRPr/>
            </a:pP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ปัจจุบันมีอยู่หรือไม่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76064" y="5157192"/>
            <a:ext cx="4067944" cy="648072"/>
          </a:xfrm>
          <a:prstGeom prst="wedgeRoundRectCallout">
            <a:avLst>
              <a:gd name="adj1" fmla="val 29752"/>
              <a:gd name="adj2" fmla="val -9142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defRPr/>
            </a:pP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ปรับปรุง  เพิ่มเติม  จัดทำใหม่  อย่างไร</a:t>
            </a:r>
          </a:p>
        </p:txBody>
      </p:sp>
      <p:pic>
        <p:nvPicPr>
          <p:cNvPr id="1231873" name="Picture 1" descr="D:\กยศ.61\KPIs\network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143116"/>
            <a:ext cx="2674116" cy="26741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457200" y="785802"/>
            <a:ext cx="8229600" cy="7858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ฐานข้อมูลที่จำเป็นในการปฏิบัติงาน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159224" y="1700808"/>
            <a:ext cx="1008112" cy="648072"/>
          </a:xfrm>
          <a:prstGeom prst="wedgeRoundRectCallout">
            <a:avLst>
              <a:gd name="adj1" fmla="val 35344"/>
              <a:gd name="adj2" fmla="val 8815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วัด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479704" y="2348880"/>
            <a:ext cx="1584176" cy="648072"/>
          </a:xfrm>
          <a:prstGeom prst="wedgeRoundRectCallout">
            <a:avLst>
              <a:gd name="adj1" fmla="val -41381"/>
              <a:gd name="adj2" fmla="val 9914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วิเคราะห์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551712" y="4725144"/>
            <a:ext cx="1944216" cy="648072"/>
          </a:xfrm>
          <a:prstGeom prst="wedgeRoundRectCallout">
            <a:avLst>
              <a:gd name="adj1" fmla="val -49537"/>
              <a:gd name="adj2" fmla="val -7859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ประเมินผล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935088" y="3717032"/>
            <a:ext cx="1691680" cy="648072"/>
          </a:xfrm>
          <a:prstGeom prst="wedgeRoundRectCallout">
            <a:avLst>
              <a:gd name="adj1" fmla="val 68870"/>
              <a:gd name="adj2" fmla="val -2912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พยากรณ์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55576" y="5733256"/>
            <a:ext cx="5868144" cy="648072"/>
          </a:xfrm>
          <a:prstGeom prst="wedgeRoundRectCallout">
            <a:avLst>
              <a:gd name="adj1" fmla="val 29752"/>
              <a:gd name="adj2" fmla="val -9142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ใช้ประโยชน์ในการตัดสินใจเกี่ยวกับการปฏิบัติงานได้</a:t>
            </a:r>
          </a:p>
        </p:txBody>
      </p:sp>
      <p:pic>
        <p:nvPicPr>
          <p:cNvPr id="13" name="Picture 1" descr="D:\กยศ.61\KPIs\network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285992"/>
            <a:ext cx="3071834" cy="30718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7504" y="2924944"/>
            <a:ext cx="3168352" cy="1800200"/>
          </a:xfrm>
        </p:spPr>
        <p:txBody>
          <a:bodyPr>
            <a:normAutofit/>
          </a:bodyPr>
          <a:lstStyle/>
          <a:p>
            <a:pPr marL="0" lvl="0" indent="-360000">
              <a:spcBef>
                <a:spcPts val="0"/>
              </a:spcBef>
              <a:buNone/>
            </a:pP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การจัดให้มีการรวบรวมข้อมูลต่างๆ </a:t>
            </a:r>
          </a:p>
          <a:p>
            <a:pPr marL="0" lvl="0" indent="-360000">
              <a:spcBef>
                <a:spcPts val="0"/>
              </a:spcBef>
              <a:buNone/>
            </a:pP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ที่จำเป็นต่อการดำเนินงาน</a:t>
            </a:r>
          </a:p>
          <a:p>
            <a:pPr marL="0" lvl="0" indent="-360000">
              <a:spcBef>
                <a:spcPts val="0"/>
              </a:spcBef>
              <a:buNone/>
            </a:pP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ของหน่วยงานอย่างครบถ้วน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457200" y="785802"/>
            <a:ext cx="8229600" cy="7858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ฐานข้อมูลที่จำเป็นในการปฏิบัติงาน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259632" y="1988840"/>
            <a:ext cx="1548680" cy="648072"/>
          </a:xfrm>
          <a:prstGeom prst="wedgeRoundRectCallout">
            <a:avLst>
              <a:gd name="adj1" fmla="val 59115"/>
              <a:gd name="adj2" fmla="val 7899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ครอบคลุม</a:t>
            </a:r>
            <a:endParaRPr lang="th-TH" sz="3200" b="1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228184" y="1844824"/>
            <a:ext cx="1548680" cy="648072"/>
          </a:xfrm>
          <a:prstGeom prst="wedgeRoundRectCallout">
            <a:avLst>
              <a:gd name="adj1" fmla="val -46704"/>
              <a:gd name="adj2" fmla="val 8815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ถูกต้อง</a:t>
            </a:r>
            <a:endParaRPr lang="th-TH" sz="3200" b="1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83568" y="4941168"/>
            <a:ext cx="1548680" cy="648072"/>
          </a:xfrm>
          <a:prstGeom prst="wedgeRoundRectCallout">
            <a:avLst>
              <a:gd name="adj1" fmla="val 75985"/>
              <a:gd name="adj2" fmla="val -5660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ทันสมัย</a:t>
            </a:r>
            <a:endParaRPr lang="th-TH" sz="3200" b="1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ตัวยึดเนื้อหา 2"/>
          <p:cNvSpPr txBox="1">
            <a:spLocks/>
          </p:cNvSpPr>
          <p:nvPr/>
        </p:nvSpPr>
        <p:spPr>
          <a:xfrm>
            <a:off x="5868144" y="2780928"/>
            <a:ext cx="3168352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360000">
              <a:spcBef>
                <a:spcPts val="600"/>
              </a:spcBef>
            </a:pPr>
            <a:r>
              <a:rPr lang="th-TH" sz="2200" b="1" dirty="0" smtClean="0">
                <a:solidFill>
                  <a:srgbClr val="003399"/>
                </a:solidFill>
                <a:latin typeface="TH SarabunPSK" pitchFamily="34" charset="-34"/>
                <a:cs typeface="TH SarabunPSK" pitchFamily="34" charset="-34"/>
              </a:rPr>
              <a:t>การจัดให้มีระบบฐานข้อมูลที่มีระบบการตรวจสอบข้อมูลก่อนทำการจัดเก็บ รวมถึงการจัดให้มีแบบฟอร์มจัดเก็บข้อมูลและแบบฟอร์มการรายงานข้อมูลที่มีรูปแบบเดียวกันทุกพื้นที่</a:t>
            </a:r>
            <a:endParaRPr kumimoji="0" lang="th-TH" sz="2200" b="1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6" name="ตัวยึดเนื้อหา 2"/>
          <p:cNvSpPr txBox="1">
            <a:spLocks/>
          </p:cNvSpPr>
          <p:nvPr/>
        </p:nvSpPr>
        <p:spPr>
          <a:xfrm>
            <a:off x="2699792" y="5013176"/>
            <a:ext cx="5904656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-360000">
              <a:spcBef>
                <a:spcPts val="600"/>
              </a:spcBef>
            </a:pPr>
            <a:r>
              <a:rPr lang="th-TH" sz="22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จัดให้มีระบบฐานข้อมูลที่มีการปรับปรุงแก้ไขข้อมูลให้มีความทันสมัยพร้อมที่จะนำไปใช้ประโยชน์อยู่เสมอ มีการทำวิจัยและการประชุมร่วมกับหน่วยงานต่าง ๆ รวมทั้งนำเทคโนโลยีสารสนเทศที่ทันสมัยมาใช้ เพื่อให้ได้ข้อมูลที่มีความถูกต้องทันสมัย</a:t>
            </a:r>
            <a:endParaRPr kumimoji="0" lang="th-TH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pic>
        <p:nvPicPr>
          <p:cNvPr id="715777" name="Picture 1" descr="C:\Users\Acer\Downloads\cloud-stor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000240"/>
            <a:ext cx="2786082" cy="27860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12" grpId="0" animBg="1"/>
      <p:bldP spid="13" grpId="0" animBg="1"/>
      <p:bldP spid="15" grpId="0"/>
      <p:bldP spid="16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2786050" y="2714634"/>
            <a:ext cx="3571900" cy="857242"/>
          </a:xfrm>
          <a:prstGeom prst="rect">
            <a:avLst/>
          </a:prstGeom>
          <a:solidFill>
            <a:srgbClr val="FFC000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ตัวอย่าง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78989-7FB2-411C-96BC-A7C98A4830C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118</a:t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D83269-8F46-4046-9B70-2EAAA3F0D54D}" type="slidenum">
              <a:rPr lang="th-TH" smtClean="0"/>
              <a:pPr/>
              <a:t>119</a:t>
            </a:fld>
            <a:endParaRPr lang="th-TH" smtClean="0"/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1214413" y="2070093"/>
            <a:ext cx="6886599" cy="785818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ศึกษา </a:t>
            </a:r>
            <a:r>
              <a:rPr lang="th-TH" b="1" dirty="0" err="1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รปป.</a:t>
            </a:r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, ระเบียบ และคำสั่ง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676801"/>
            <a:ext cx="8215370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แผนผัง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ขั้นตอนการฝึก นบ.เพื่อรักษาสมรรถภาพความพร้อมรบอย่างมีประสิทธิภาพ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ลูกศรลง 9"/>
          <p:cNvSpPr/>
          <p:nvPr/>
        </p:nvSpPr>
        <p:spPr>
          <a:xfrm>
            <a:off x="4427538" y="2927348"/>
            <a:ext cx="288925" cy="215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142976" y="3213100"/>
            <a:ext cx="6842125" cy="85725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คำนวณและเสนอความต้องการ ชม.บินเพื่อรักษาสมรรถภาพความพร้อมรบให้ ยก.ทอ.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142976" y="4494226"/>
            <a:ext cx="6842125" cy="5762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th-TH" b="1" dirty="0" smtClean="0"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วางแผนการฝึกบินวงรอบ ๑๒ เดือน และ ๖ เดือน</a:t>
            </a:r>
          </a:p>
        </p:txBody>
      </p:sp>
      <p:sp>
        <p:nvSpPr>
          <p:cNvPr id="14" name="ลูกศรลง 13"/>
          <p:cNvSpPr/>
          <p:nvPr/>
        </p:nvSpPr>
        <p:spPr>
          <a:xfrm>
            <a:off x="4427538" y="4141794"/>
            <a:ext cx="288925" cy="2174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ลูกศรลง 14"/>
          <p:cNvSpPr/>
          <p:nvPr/>
        </p:nvSpPr>
        <p:spPr>
          <a:xfrm>
            <a:off x="4427538" y="5141926"/>
            <a:ext cx="288925" cy="215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ลูกศรลง 15"/>
          <p:cNvSpPr/>
          <p:nvPr/>
        </p:nvSpPr>
        <p:spPr>
          <a:xfrm>
            <a:off x="4429124" y="6213496"/>
            <a:ext cx="288925" cy="215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374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071538" y="5494358"/>
            <a:ext cx="6985000" cy="5762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th-TH" b="1" dirty="0" smtClean="0"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วางแผนการฝึกบินประจำเดือน และ ขออนุมัติ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0" grpId="0" animBg="1"/>
      <p:bldP spid="15368" grpId="0" animBg="1"/>
      <p:bldP spid="15369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0" y="612775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42141-AE1E-4FF3-9D7B-24A45E44E802}" type="slidenum">
              <a:rPr lang="th-TH" smtClean="0"/>
              <a:pPr>
                <a:defRPr/>
              </a:pPr>
              <a:t>12</a:t>
            </a:fld>
            <a:endParaRPr lang="th-TH"/>
          </a:p>
        </p:txBody>
      </p:sp>
      <p:sp>
        <p:nvSpPr>
          <p:cNvPr id="9" name="ตัวยึดท้ายกระดาษ 8"/>
          <p:cNvSpPr>
            <a:spLocks noGrp="1"/>
          </p:cNvSpPr>
          <p:nvPr>
            <p:ph type="ftr" sz="quarter" idx="11"/>
          </p:nvPr>
        </p:nvSpPr>
        <p:spPr>
          <a:xfrm>
            <a:off x="1714480" y="857232"/>
            <a:ext cx="5786478" cy="107157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endParaRPr lang="th-TH" sz="36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การพัฒนาระบบราชการของกองทัพอากาศ</a:t>
            </a:r>
          </a:p>
          <a:p>
            <a:pPr>
              <a:defRPr/>
            </a:pPr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61110" y="2446091"/>
            <a:ext cx="8286808" cy="25545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-1143000"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ทอ.ตั้งเป้าหมายที่จะเป็นองค์การที่มีขีดสมรรถนะสูง (ตามอนุมัติ ผบ.ทอ.(เสธ.ทอ.รับคำสั่ง ฯ) เมื่อ ๒๒ มิ.ย.๕๒) ซึ่งเป็นไปตามยุทธศาสตร์การพัฒนาระบบราชการไทย(พ.ศ.๒๕๕๑-๒๕๕๕) ของสำนักงาน </a:t>
            </a:r>
            <a:r>
              <a:rPr lang="th-TH" sz="32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ก.พ.ร.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ที่ใช้ “เกณฑ์คุณภาพการบริหารจัดการภาครัฐ (</a:t>
            </a:r>
            <a:r>
              <a:rPr 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PMQA)” 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มาเป็นกรอบการประเมินส่วนราชการ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6ABE05-997E-4F26-B2A1-23BC68D4D289}" type="slidenum">
              <a:rPr lang="th-TH" smtClean="0">
                <a:latin typeface="TH SarabunPSK" pitchFamily="34" charset="-34"/>
                <a:cs typeface="TH SarabunPSK" pitchFamily="34" charset="-34"/>
              </a:rPr>
              <a:pPr/>
              <a:t>120</a:t>
            </a:fld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250" y="720711"/>
            <a:ext cx="6121400" cy="646331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แผนผังขั้นตอนการดำเนินงาน (ต่อ)</a:t>
            </a:r>
          </a:p>
        </p:txBody>
      </p:sp>
      <p:sp>
        <p:nvSpPr>
          <p:cNvPr id="10" name="ลูกศรลง 9"/>
          <p:cNvSpPr/>
          <p:nvPr/>
        </p:nvSpPr>
        <p:spPr>
          <a:xfrm>
            <a:off x="4286248" y="2285992"/>
            <a:ext cx="288925" cy="215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071538" y="1571612"/>
            <a:ext cx="6913562" cy="5762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b="1" dirty="0" smtClean="0"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ปฏิบัติตามแผน และขั้นตอนการฝึก</a:t>
            </a:r>
          </a:p>
          <a:p>
            <a:pPr algn="ctr">
              <a:defRPr/>
            </a:pP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ลูกศรลง 14"/>
          <p:cNvSpPr/>
          <p:nvPr/>
        </p:nvSpPr>
        <p:spPr>
          <a:xfrm>
            <a:off x="4427538" y="5157788"/>
            <a:ext cx="288925" cy="215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4211" name="Oval 3"/>
          <p:cNvSpPr>
            <a:spLocks noChangeArrowheads="1"/>
          </p:cNvSpPr>
          <p:nvPr/>
        </p:nvSpPr>
        <p:spPr bwMode="auto">
          <a:xfrm>
            <a:off x="1000100" y="5429264"/>
            <a:ext cx="7056437" cy="10080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defRPr/>
            </a:pPr>
            <a:r>
              <a:rPr lang="th-TH" b="1" dirty="0" smtClean="0"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รายงานผลและจัดเก็บข้อมูล</a:t>
            </a:r>
          </a:p>
        </p:txBody>
      </p:sp>
      <p:sp>
        <p:nvSpPr>
          <p:cNvPr id="16398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1500165" y="2571744"/>
            <a:ext cx="5929355" cy="1500198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th-TH" b="1" dirty="0" smtClean="0"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การตรวจสอบมาตรฐาน</a:t>
            </a:r>
            <a:br>
              <a:rPr lang="th-TH" b="1" dirty="0" smtClean="0">
                <a:latin typeface="TH SarabunPSK" pitchFamily="34" charset="-34"/>
                <a:ea typeface="Angsana New" pitchFamily="18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การบิน</a:t>
            </a:r>
          </a:p>
          <a:p>
            <a:pPr>
              <a:defRPr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000100" y="4429132"/>
            <a:ext cx="6913562" cy="5762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b="1" dirty="0" smtClean="0"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นบ.รักษาสมรรถภาพความพร้อมรบได้</a:t>
            </a:r>
          </a:p>
          <a:p>
            <a:pPr algn="ctr">
              <a:defRPr/>
            </a:pP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ลูกศรลง 20"/>
          <p:cNvSpPr/>
          <p:nvPr/>
        </p:nvSpPr>
        <p:spPr>
          <a:xfrm>
            <a:off x="4357686" y="4143380"/>
            <a:ext cx="288925" cy="215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9" name="ลูกศรเชื่อมต่อแบบตรง 28"/>
          <p:cNvCxnSpPr>
            <a:endCxn id="15369" idx="1"/>
          </p:cNvCxnSpPr>
          <p:nvPr/>
        </p:nvCxnSpPr>
        <p:spPr>
          <a:xfrm>
            <a:off x="428596" y="1857364"/>
            <a:ext cx="642942" cy="2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ตัวเชื่อมต่อตรง 30"/>
          <p:cNvCxnSpPr/>
          <p:nvPr/>
        </p:nvCxnSpPr>
        <p:spPr>
          <a:xfrm rot="5400000">
            <a:off x="-285784" y="2571744"/>
            <a:ext cx="142876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ตัวเชื่อมต่อตรง 41"/>
          <p:cNvCxnSpPr/>
          <p:nvPr/>
        </p:nvCxnSpPr>
        <p:spPr>
          <a:xfrm>
            <a:off x="428596" y="3316618"/>
            <a:ext cx="107157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9459" name="Text Box 3"/>
          <p:cNvSpPr txBox="1">
            <a:spLocks noChangeArrowheads="1"/>
          </p:cNvSpPr>
          <p:nvPr/>
        </p:nvSpPr>
        <p:spPr bwMode="auto">
          <a:xfrm>
            <a:off x="714348" y="2428868"/>
            <a:ext cx="1000132" cy="5232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rial" pitchFamily="34" charset="0"/>
                <a:cs typeface="TH SarabunPSK" pitchFamily="34" charset="-34"/>
              </a:rPr>
              <a:t>ไม่ผ่าน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5929322" y="3763036"/>
            <a:ext cx="1000132" cy="52322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rial" pitchFamily="34" charset="0"/>
                <a:cs typeface="TH SarabunPSK" pitchFamily="34" charset="-34"/>
              </a:rPr>
              <a:t>ผ่าน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5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369" grpId="0" animBg="1"/>
      <p:bldP spid="15" grpId="0" animBg="1"/>
      <p:bldP spid="94211" grpId="0" animBg="1"/>
      <p:bldP spid="16" grpId="0" animBg="1"/>
      <p:bldP spid="20" grpId="0" animBg="1"/>
      <p:bldP spid="21" grpId="0" animBg="1"/>
      <p:bldP spid="659459" grpId="0" animBg="1"/>
      <p:bldP spid="43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ัวยึดเนื้อหา 4"/>
          <p:cNvGraphicFramePr>
            <a:graphicFrameLocks noGrp="1"/>
          </p:cNvGraphicFramePr>
          <p:nvPr>
            <p:ph idx="1"/>
          </p:nvPr>
        </p:nvGraphicFramePr>
        <p:xfrm>
          <a:off x="40912" y="1628800"/>
          <a:ext cx="9031682" cy="4665260"/>
        </p:xfrm>
        <a:graphic>
          <a:graphicData uri="http://schemas.openxmlformats.org/drawingml/2006/table">
            <a:tbl>
              <a:tblPr/>
              <a:tblGrid>
                <a:gridCol w="2010808"/>
                <a:gridCol w="2252698"/>
                <a:gridCol w="1851758"/>
                <a:gridCol w="1728192"/>
                <a:gridCol w="1188226"/>
              </a:tblGrid>
              <a:tr h="4944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กระบวน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การทำงาน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ข้อมูล</a:t>
                      </a:r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ที่จำเป็นต่อการปฏิบัติงาน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การ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ดำเนินการ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6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ต้องจัดทำ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ฐาน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ข้อมูล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ใหม่หรือไม่ 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ต้องปรับปรุง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ฐานข้อมูล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หรือไม่ </a:t>
                      </a:r>
                      <a:endParaRPr lang="en-US" sz="2400" b="1" dirty="0" smtClean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รายละเอียด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8759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๑. ศึกษา </a:t>
                      </a:r>
                      <a:r>
                        <a:rPr lang="th-TH" sz="2000" b="1" dirty="0" err="1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รปป.</a:t>
                      </a:r>
                      <a:r>
                        <a:rPr lang="th-TH" sz="20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, ระเบียบ และคำสั่ง</a:t>
                      </a:r>
                      <a:endParaRPr lang="en-US" sz="20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rgbClr val="000099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แนวทางการฝึกบินประจำปี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0099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๒. คำนวณและเสนอความต้องการ ชม.บินเพื่อรักษาสมรรถภาพความพร้อมรบให้ ยก.ทอ.</a:t>
                      </a:r>
                      <a:endParaRPr lang="en-US" sz="20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99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ชั่วโมงบินอนุมัติ ประจำปี</a:t>
                      </a:r>
                      <a:endParaRPr lang="en-US" sz="2000" b="1" dirty="0">
                        <a:solidFill>
                          <a:srgbClr val="000099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๓. วางแผนการฝึกบินวงรอบ ๖ เดือน และ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๑๒ เดือน</a:t>
                      </a:r>
                      <a:endParaRPr lang="en-US" sz="20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99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แผนการฝึกบินประจำปีและประจำเดือนของฝูงบิน</a:t>
                      </a:r>
                      <a:endParaRPr lang="en-US" sz="2000" b="1" dirty="0">
                        <a:solidFill>
                          <a:srgbClr val="000099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457200" y="785802"/>
            <a:ext cx="8229600" cy="7858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ฐานข้อมูลที่จำเป็นในการปฏิบัติงาน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ัวยึดเนื้อหา 4"/>
          <p:cNvGraphicFramePr>
            <a:graphicFrameLocks noGrp="1"/>
          </p:cNvGraphicFramePr>
          <p:nvPr>
            <p:ph idx="1"/>
          </p:nvPr>
        </p:nvGraphicFramePr>
        <p:xfrm>
          <a:off x="40912" y="1680015"/>
          <a:ext cx="9031682" cy="4490368"/>
        </p:xfrm>
        <a:graphic>
          <a:graphicData uri="http://schemas.openxmlformats.org/drawingml/2006/table">
            <a:tbl>
              <a:tblPr/>
              <a:tblGrid>
                <a:gridCol w="1908851"/>
                <a:gridCol w="2354655"/>
                <a:gridCol w="1707742"/>
                <a:gridCol w="1728192"/>
                <a:gridCol w="1332242"/>
              </a:tblGrid>
              <a:tr h="4944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กระบวน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การทำงาน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ข้อมูล</a:t>
                      </a:r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ที่จำเป็นต่อการปฏิบัติงาน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การ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ดำเนินการ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6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ต้องจัดทำ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ฐาน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ข้อมูล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ใหม่หรือไม่ 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ต้องปรับปรุง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ฐานข้อมูล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หรือไม่ </a:t>
                      </a:r>
                      <a:endParaRPr lang="en-US" sz="2400" b="1" dirty="0" smtClean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รายละเอียด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๓. วางแผนการฝึกบินประจำเดือน และ ขออนุมัติ</a:t>
                      </a:r>
                      <a:endParaRPr lang="en-US" sz="20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99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จำนวนนักบิน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99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อากาศยานและสภาพความพร้อมปฏิบัติการของอากาศยาน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99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เจ้าหน้าที่ประจำอากาศยานและเจ้าหน้าที่สนับสนุนการบิน</a:t>
                      </a:r>
                      <a:endParaRPr lang="en-US" sz="2000" b="1" dirty="0">
                        <a:solidFill>
                          <a:srgbClr val="000099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๔. </a:t>
                      </a:r>
                      <a:r>
                        <a:rPr lang="th-TH" sz="2000" b="1" dirty="0" smtClean="0">
                          <a:latin typeface="TH SarabunPSK" pitchFamily="34" charset="-34"/>
                          <a:ea typeface="Angsana New" pitchFamily="18" charset="-34"/>
                          <a:cs typeface="TH SarabunPSK" pitchFamily="34" charset="-34"/>
                        </a:rPr>
                        <a:t>ปฏิบัติตามแผน และขั้นตอนการฝึก</a:t>
                      </a:r>
                      <a:endParaRPr lang="en-US" sz="20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99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แผนการฝึกบิน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99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วัสดุอุปกรณ์สนับสนุนการบิน</a:t>
                      </a:r>
                      <a:endParaRPr lang="en-US" sz="2000" b="1" dirty="0">
                        <a:solidFill>
                          <a:srgbClr val="000099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๕. การตรวจสอบมาตรฐานการบิน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99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มาตรฐานการบินทั้งภาควิชาการและภาคการบิน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457200" y="785802"/>
            <a:ext cx="8229600" cy="7858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ฐานข้อมูลที่จำเป็นในการปฏิบัติงาน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ัวยึดเนื้อหา 4"/>
          <p:cNvGraphicFramePr>
            <a:graphicFrameLocks noGrp="1"/>
          </p:cNvGraphicFramePr>
          <p:nvPr>
            <p:ph idx="1"/>
          </p:nvPr>
        </p:nvGraphicFramePr>
        <p:xfrm>
          <a:off x="40912" y="1985120"/>
          <a:ext cx="8995584" cy="3088288"/>
        </p:xfrm>
        <a:graphic>
          <a:graphicData uri="http://schemas.openxmlformats.org/drawingml/2006/table">
            <a:tbl>
              <a:tblPr/>
              <a:tblGrid>
                <a:gridCol w="1908851"/>
                <a:gridCol w="2354655"/>
                <a:gridCol w="1851758"/>
                <a:gridCol w="1584176"/>
                <a:gridCol w="1296144"/>
              </a:tblGrid>
              <a:tr h="4944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กระบวน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การทำงาน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ข้อมูล</a:t>
                      </a:r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ที่จำเป็นต่อการปฏิบัติงาน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การ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ดำเนินการ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6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ต้องจัดทำ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ฐาน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ข้อมูล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ใหม่หรือไม่ 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ต้องปรับปรุง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ฐานข้อมูล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หรือไม่ </a:t>
                      </a:r>
                      <a:endParaRPr lang="en-US" sz="2400" b="1" dirty="0" smtClean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รายละเอียด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๖. </a:t>
                      </a:r>
                      <a:r>
                        <a:rPr lang="th-TH" sz="2000" b="1" dirty="0" smtClean="0">
                          <a:latin typeface="TH SarabunPSK" pitchFamily="34" charset="-34"/>
                          <a:ea typeface="Angsana New" pitchFamily="18" charset="-34"/>
                          <a:cs typeface="TH SarabunPSK" pitchFamily="34" charset="-34"/>
                        </a:rPr>
                        <a:t>นบ.รักษาสมรรถภาพความพร้อมรบได้</a:t>
                      </a:r>
                      <a:endParaRPr lang="en-US" sz="20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99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รายชื่อนักบินที่ผ่านการทดสอบ</a:t>
                      </a:r>
                      <a:endParaRPr lang="en-US" sz="2000" b="1" dirty="0">
                        <a:solidFill>
                          <a:srgbClr val="000099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๗.</a:t>
                      </a:r>
                      <a:r>
                        <a:rPr lang="th-TH" sz="2000" b="1" dirty="0" smtClean="0">
                          <a:latin typeface="TH SarabunPSK" pitchFamily="34" charset="-34"/>
                          <a:ea typeface="Angsana New" pitchFamily="18" charset="-34"/>
                          <a:cs typeface="TH SarabunPSK" pitchFamily="34" charset="-34"/>
                        </a:rPr>
                        <a:t>รายงานผลและจัดเก็บข้อมูล</a:t>
                      </a:r>
                      <a:endParaRPr lang="en-US" sz="20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99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ผลการปฏิบัติเพื่อประเมินผล และใช้เป็นแนวทางปฏิบัติการฝึกบินต่อไป</a:t>
                      </a:r>
                      <a:endParaRPr lang="en-US" sz="2000" b="1" dirty="0">
                        <a:solidFill>
                          <a:srgbClr val="000099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457200" y="785802"/>
            <a:ext cx="8229600" cy="7858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ฐานข้อมูลที่จำเป็นในการปฏิบัติงาน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à¸à¸¥à¸à¸²à¸£à¸à¹à¸à¸«à¸²à¸£à¸¹à¸à¸ à¸²à¸à¸ªà¸³à¸«à¸£à¸±à¸ worksh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7962584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random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4595" y="1496836"/>
          <a:ext cx="8929718" cy="5030920"/>
        </p:xfrm>
        <a:graphic>
          <a:graphicData uri="http://schemas.openxmlformats.org/drawingml/2006/table">
            <a:tbl>
              <a:tblPr/>
              <a:tblGrid>
                <a:gridCol w="1085013"/>
                <a:gridCol w="1606442"/>
                <a:gridCol w="1500198"/>
                <a:gridCol w="642942"/>
                <a:gridCol w="714380"/>
                <a:gridCol w="626706"/>
                <a:gridCol w="587740"/>
                <a:gridCol w="1285884"/>
                <a:gridCol w="880413"/>
              </a:tblGrid>
              <a:tr h="5715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th-TH" sz="20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กระบวนการทำงาน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th-TH" sz="20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ข้อมูลที่จำเป็น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th-TH" sz="20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เหตุผล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th-TH" sz="20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ยังใช้ได้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th-TH" sz="20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ปรับปรุง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th-TH" sz="20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ทำใหม่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th-TH" sz="20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ยกเลิก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th-TH" sz="20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แนวทางการดำเนินงาน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th-TH" sz="20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(รายละเอียด)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th-TH" sz="20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หน่วยรับผิดชอบ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th-TH" sz="20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๑.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th-TH" sz="20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๒.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th-TH" sz="20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๓.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th-TH" sz="200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endParaRPr lang="en-US" sz="20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th-TH" sz="20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๔.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th-TH" sz="20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๕.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th-TH" sz="20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๖.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th-TH" sz="20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๗.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th-TH" sz="200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๘.</a:t>
                      </a:r>
                      <a:endParaRPr lang="en-US" sz="20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14" marR="4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57356" y="857232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ตารางการวิเคราะห์และทบทวนการจัดทำฐานข้อมูล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02" name="Picture 2" descr="http://kcenter.anamai.moph.go.th/admin/public/gallery/02050ab5cfdefeb4d9f39d783f37faa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26" y="692696"/>
            <a:ext cx="7905750" cy="5495925"/>
          </a:xfrm>
          <a:prstGeom prst="rect">
            <a:avLst/>
          </a:prstGeom>
          <a:noFill/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715414" y="4149080"/>
            <a:ext cx="396104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การจัดการความรู้</a:t>
            </a:r>
            <a:endParaRPr lang="th-TH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78989-7FB2-411C-96BC-A7C98A4830C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126</a:t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71472" y="777478"/>
            <a:ext cx="8001056" cy="92333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หน่วยงานของท่านมีปัญหาเหล่านี้หรือไม่</a:t>
            </a:r>
            <a:endParaRPr lang="th-TH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98271"/>
            <a:ext cx="2133600" cy="365125"/>
          </a:xfrm>
        </p:spPr>
        <p:txBody>
          <a:bodyPr/>
          <a:lstStyle/>
          <a:p>
            <a:pPr>
              <a:defRPr/>
            </a:pPr>
            <a:fld id="{A2D78989-7FB2-411C-96BC-A7C98A4830C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127</a:t>
            </a:fld>
            <a:endParaRPr lang="th-TH">
              <a:solidFill>
                <a:srgbClr val="000000"/>
              </a:solidFill>
            </a:endParaRPr>
          </a:p>
        </p:txBody>
      </p:sp>
      <p:pic>
        <p:nvPicPr>
          <p:cNvPr id="799746" name="Picture 2" descr="http://www.getretirementplans.com/wp-content/uploads/2012/11/retired-happy-gu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42929"/>
            <a:ext cx="2880320" cy="2933170"/>
          </a:xfrm>
          <a:prstGeom prst="rect">
            <a:avLst/>
          </a:prstGeom>
          <a:noFill/>
        </p:spPr>
      </p:pic>
      <p:pic>
        <p:nvPicPr>
          <p:cNvPr id="799752" name="Picture 8" descr="http://www.ku.ac.th/e-magazine/october44/know/time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902769"/>
            <a:ext cx="2246011" cy="2071118"/>
          </a:xfrm>
          <a:prstGeom prst="rect">
            <a:avLst/>
          </a:prstGeom>
          <a:noFill/>
        </p:spPr>
      </p:pic>
      <p:pic>
        <p:nvPicPr>
          <p:cNvPr id="799756" name="Picture 12" descr="http://www.sansook.in.th/u/2013/08/02/DwdTF5.jpg"/>
          <p:cNvPicPr>
            <a:picLocks noChangeAspect="1" noChangeArrowheads="1"/>
          </p:cNvPicPr>
          <p:nvPr/>
        </p:nvPicPr>
        <p:blipFill>
          <a:blip r:embed="rId5" cstate="print"/>
          <a:srcRect l="54151" t="42930" b="7857"/>
          <a:stretch>
            <a:fillRect/>
          </a:stretch>
        </p:blipFill>
        <p:spPr bwMode="auto">
          <a:xfrm>
            <a:off x="6516216" y="3846985"/>
            <a:ext cx="2448272" cy="2664789"/>
          </a:xfrm>
          <a:prstGeom prst="rect">
            <a:avLst/>
          </a:prstGeom>
          <a:noFill/>
        </p:spPr>
      </p:pic>
      <p:pic>
        <p:nvPicPr>
          <p:cNvPr id="799750" name="Picture 6" descr="http://www.prd.go.th/images/wha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1772816"/>
            <a:ext cx="1933575" cy="2362201"/>
          </a:xfrm>
          <a:prstGeom prst="rect">
            <a:avLst/>
          </a:prstGeom>
          <a:noFill/>
        </p:spPr>
      </p:pic>
      <p:pic>
        <p:nvPicPr>
          <p:cNvPr id="11" name="Picture 2" descr="http://appman.in.th/line/upload/images/2014/01/stickerline-20140121110412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3991001"/>
            <a:ext cx="2447925" cy="2162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3473" name="Picture 1" descr="C:\Users\DELL\Pictures\2557\2557-02-20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8358245" cy="4786346"/>
          </a:xfrm>
          <a:prstGeom prst="rect">
            <a:avLst/>
          </a:prstGeom>
          <a:noFill/>
        </p:spPr>
      </p:pic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74452" y="764704"/>
            <a:ext cx="6595096" cy="948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องค์ประกอบของการจัดการความรู้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62529" name="Picture 1" descr="E:\PMQA_052557\pics\peopleprocesstechnolog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7713" y="1628030"/>
            <a:ext cx="5108575" cy="51133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78989-7FB2-411C-96BC-A7C98A4830C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th-TH">
              <a:solidFill>
                <a:srgbClr val="000000"/>
              </a:solidFill>
            </a:endParaRPr>
          </a:p>
        </p:txBody>
      </p:sp>
      <p:grpSp>
        <p:nvGrpSpPr>
          <p:cNvPr id="3" name="Group 73"/>
          <p:cNvGrpSpPr/>
          <p:nvPr/>
        </p:nvGrpSpPr>
        <p:grpSpPr>
          <a:xfrm>
            <a:off x="0" y="712741"/>
            <a:ext cx="9144000" cy="6012000"/>
            <a:chOff x="0" y="712741"/>
            <a:chExt cx="9144000" cy="6012000"/>
          </a:xfrm>
        </p:grpSpPr>
        <p:sp>
          <p:nvSpPr>
            <p:cNvPr id="47" name="Rectangle 46"/>
            <p:cNvSpPr/>
            <p:nvPr/>
          </p:nvSpPr>
          <p:spPr>
            <a:xfrm>
              <a:off x="0" y="712741"/>
              <a:ext cx="9144000" cy="601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055318" y="1643049"/>
              <a:ext cx="1980000" cy="39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r>
                <a:rPr lang="th-TH" sz="200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การปฏิบัติ</a:t>
              </a:r>
              <a:endParaRPr lang="th-TH" sz="2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10362" y="1643050"/>
              <a:ext cx="4356000" cy="3924000"/>
            </a:xfrm>
            <a:prstGeom prst="roundRect">
              <a:avLst/>
            </a:prstGeom>
            <a:ln>
              <a:solidFill>
                <a:srgbClr val="FFC000"/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r"/>
              <a:endParaRPr lang="th-TH" sz="2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r"/>
              <a:endParaRPr lang="th-TH" sz="2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r"/>
              <a:endParaRPr lang="th-TH" sz="2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r"/>
              <a:endParaRPr lang="th-TH" sz="2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" name="Flowchart: Delay 3"/>
            <p:cNvSpPr/>
            <p:nvPr/>
          </p:nvSpPr>
          <p:spPr>
            <a:xfrm rot="16200000">
              <a:off x="4191893" y="-3292984"/>
              <a:ext cx="720000" cy="8820000"/>
            </a:xfrm>
            <a:prstGeom prst="flowChartDelay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ลักษณะสำคัญขององค์การ</a:t>
              </a:r>
              <a:endPara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119836" y="4357694"/>
              <a:ext cx="1980000" cy="10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-6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๓. การให้ความสำคัญกับผู้รับบริการและ</a:t>
              </a:r>
              <a:br>
                <a:rPr lang="th-TH" sz="2400" b="1" spc="-6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2400" b="1" spc="-6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ผู้มีส่วนได้ส่วนเ</a:t>
              </a:r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สีย</a:t>
              </a:r>
              <a:endPara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41894" y="5857891"/>
              <a:ext cx="8820000" cy="769313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๔. การวัด การวิเคราะห์  และการจัดการความรู้</a:t>
              </a:r>
              <a:endPara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000628" y="2643182"/>
              <a:ext cx="2052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๕. การมุ่งเน้นบุคลากร</a:t>
              </a:r>
              <a:endPara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43438" y="4429132"/>
              <a:ext cx="2500330" cy="5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๖. การมุ่งเน้นระบบปฏิบัติการ</a:t>
              </a:r>
              <a:endPara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500958" y="3183154"/>
              <a:ext cx="1404000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๗.  ผลลัพธ์</a:t>
              </a:r>
              <a:b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การดำเนินการ</a:t>
              </a:r>
              <a:endPara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34198" y="2689849"/>
              <a:ext cx="2772000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๒.การวางแผนเชิงยุทธศาสตร์</a:t>
              </a:r>
              <a:endPara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18" name="Straight Arrow Connector 17"/>
            <p:cNvCxnSpPr>
              <a:stCxn id="1179655" idx="0"/>
            </p:cNvCxnSpPr>
            <p:nvPr/>
          </p:nvCxnSpPr>
          <p:spPr>
            <a:xfrm rot="5400000" flipH="1" flipV="1">
              <a:off x="770871" y="1643899"/>
              <a:ext cx="1301650" cy="8713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179657" idx="0"/>
            </p:cNvCxnSpPr>
            <p:nvPr/>
          </p:nvCxnSpPr>
          <p:spPr>
            <a:xfrm rot="16200000" flipV="1">
              <a:off x="7654520" y="1703802"/>
              <a:ext cx="642942" cy="37856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42" idx="2"/>
            </p:cNvCxnSpPr>
            <p:nvPr/>
          </p:nvCxnSpPr>
          <p:spPr>
            <a:xfrm rot="16200000" flipH="1">
              <a:off x="588994" y="4518091"/>
              <a:ext cx="1632213" cy="76163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1" idx="2"/>
            </p:cNvCxnSpPr>
            <p:nvPr/>
          </p:nvCxnSpPr>
          <p:spPr>
            <a:xfrm rot="5400000">
              <a:off x="6769328" y="4271974"/>
              <a:ext cx="1950946" cy="91631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179654" idx="3"/>
              <a:endCxn id="1179657" idx="1"/>
            </p:cNvCxnSpPr>
            <p:nvPr/>
          </p:nvCxnSpPr>
          <p:spPr>
            <a:xfrm>
              <a:off x="6495318" y="2164488"/>
              <a:ext cx="1219954" cy="5000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179653" idx="3"/>
              <a:endCxn id="1179657" idx="1"/>
            </p:cNvCxnSpPr>
            <p:nvPr/>
          </p:nvCxnSpPr>
          <p:spPr>
            <a:xfrm flipV="1">
              <a:off x="6495318" y="2664554"/>
              <a:ext cx="1219954" cy="12858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6200000" flipH="1">
              <a:off x="2981239" y="3210697"/>
              <a:ext cx="324000" cy="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16200000" flipH="1">
              <a:off x="5903029" y="3269133"/>
              <a:ext cx="324000" cy="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Left-Right Arrow 40"/>
            <p:cNvSpPr/>
            <p:nvPr/>
          </p:nvSpPr>
          <p:spPr>
            <a:xfrm>
              <a:off x="4496066" y="3173167"/>
              <a:ext cx="540000" cy="288000"/>
            </a:xfrm>
            <a:prstGeom prst="left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chemeClr val="tx1"/>
                </a:solidFill>
              </a:endParaRPr>
            </a:p>
          </p:txBody>
        </p:sp>
        <p:sp>
          <p:nvSpPr>
            <p:cNvPr id="45" name="Up-Down Arrow 44"/>
            <p:cNvSpPr/>
            <p:nvPr/>
          </p:nvSpPr>
          <p:spPr>
            <a:xfrm>
              <a:off x="4594176" y="5282454"/>
              <a:ext cx="288000" cy="504000"/>
            </a:xfrm>
            <a:prstGeom prst="up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715272" y="6215082"/>
              <a:ext cx="9286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sz="2000" dirty="0" smtClean="0">
                  <a:latin typeface="TH SarabunPSK" pitchFamily="34" charset="-34"/>
                  <a:cs typeface="TH SarabunPSK" pitchFamily="34" charset="-34"/>
                </a:rPr>
                <a:t>พื้นฐาน</a:t>
              </a:r>
              <a:endParaRPr lang="th-TH" sz="2000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712706" name="AutoShape 2" descr="ผลการค้นหารูปภาพสำหรับ แฮมเบอร์เกอร์การ์ตูน"/>
          <p:cNvSpPr>
            <a:spLocks noChangeAspect="1" noChangeArrowheads="1"/>
          </p:cNvSpPr>
          <p:nvPr/>
        </p:nvSpPr>
        <p:spPr bwMode="auto">
          <a:xfrm>
            <a:off x="190500" y="-2143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12708" name="AutoShape 4" descr="ผลการค้นหารูปภาพสำหรับ แฮมเบอร์เกอร์การ์ตูน"/>
          <p:cNvSpPr>
            <a:spLocks noChangeAspect="1" noChangeArrowheads="1"/>
          </p:cNvSpPr>
          <p:nvPr/>
        </p:nvSpPr>
        <p:spPr bwMode="auto">
          <a:xfrm>
            <a:off x="190500" y="-2143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179649" name="Picture 1" descr="D:\กยศ.61\KPIs\playof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0116" y="768314"/>
            <a:ext cx="756000" cy="756000"/>
          </a:xfrm>
          <a:prstGeom prst="rect">
            <a:avLst/>
          </a:prstGeom>
          <a:noFill/>
        </p:spPr>
      </p:pic>
      <p:pic>
        <p:nvPicPr>
          <p:cNvPr id="1179650" name="Picture 2" descr="D:\กยศ.61\KPIs\strategy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9836" y="1762768"/>
            <a:ext cx="900000" cy="900000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1179651" name="Picture 3" descr="D:\กยศ.61\KPIs\customer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9836" y="3398450"/>
            <a:ext cx="900000" cy="900000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1179652" name="Picture 4" descr="D:\กยศ.61\KPIs\dictionar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5720444"/>
            <a:ext cx="900000" cy="900000"/>
          </a:xfrm>
          <a:prstGeom prst="rect">
            <a:avLst/>
          </a:prstGeom>
          <a:noFill/>
        </p:spPr>
      </p:pic>
      <p:pic>
        <p:nvPicPr>
          <p:cNvPr id="1179653" name="Picture 5" descr="D:\กยศ.61\KPIs\executi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95318" y="3500438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9654" name="Picture 6" descr="D:\กยศ.61\KPIs\interview (3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95318" y="1714488"/>
            <a:ext cx="900000" cy="900000"/>
          </a:xfrm>
          <a:prstGeom prst="rect">
            <a:avLst/>
          </a:prstGeom>
          <a:noFill/>
        </p:spPr>
      </p:pic>
      <p:pic>
        <p:nvPicPr>
          <p:cNvPr id="1179655" name="Picture 7" descr="D:\กยศ.61\KPIs\leadership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2730386"/>
            <a:ext cx="972000" cy="972000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1179657" name="Picture 9" descr="C:\Users\Acer\Downloads\result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15272" y="2214554"/>
            <a:ext cx="900000" cy="900000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214282" y="3621138"/>
            <a:ext cx="1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๑.การนำองค์การ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7158" y="5072074"/>
            <a:ext cx="1178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การนำองค์การ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54" name="Straight Arrow Connector 53"/>
          <p:cNvCxnSpPr>
            <a:stCxn id="1179650" idx="1"/>
            <a:endCxn id="1179655" idx="3"/>
          </p:cNvCxnSpPr>
          <p:nvPr/>
        </p:nvCxnSpPr>
        <p:spPr>
          <a:xfrm rot="10800000" flipV="1">
            <a:off x="1472034" y="2212768"/>
            <a:ext cx="1187802" cy="100361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179651" idx="1"/>
            <a:endCxn id="1179655" idx="3"/>
          </p:cNvCxnSpPr>
          <p:nvPr/>
        </p:nvCxnSpPr>
        <p:spPr>
          <a:xfrm rot="10800000">
            <a:off x="1472034" y="3216386"/>
            <a:ext cx="1187802" cy="632064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57224" y="714356"/>
            <a:ext cx="7215238" cy="1000132"/>
          </a:xfrm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นิยามของความรู้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857224" y="2214554"/>
            <a:ext cx="7643866" cy="4000528"/>
          </a:xfrm>
          <a:solidFill>
            <a:srgbClr val="FFCCFF"/>
          </a:solidFill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Font typeface="Wingdings" pitchFamily="2" charset="2"/>
              <a:buChar char="§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ความเข้าใจที่ได้รับจากประสบการณ์หรือจากการศึกษา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§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ความสามารถในการทำให้ </a:t>
            </a:r>
            <a:r>
              <a:rPr lang="th-TH" sz="3600" b="1" u="sng" dirty="0" smtClean="0">
                <a:latin typeface="TH SarabunPSK" pitchFamily="34" charset="-34"/>
                <a:cs typeface="TH SarabunPSK" pitchFamily="34" charset="-34"/>
              </a:rPr>
              <a:t>สารสนเทศและข้อมูล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มาเป็นการกระทำที่มีประสิทธิภาพได้   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§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ส่วนผสมของกรอบประสบการณ์  คุณค่า  สารสนเทศ  และความเชี่ยวชาญซึ่งจะเป็นกรอบที่ทำให้เกิดประสบการณ์และความรู้ใหม่เข้าด้วยกัน</a:t>
            </a:r>
          </a:p>
          <a:p>
            <a:pPr marL="0" algn="r">
              <a:spcBef>
                <a:spcPts val="0"/>
              </a:spcBef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i="1" dirty="0" smtClean="0">
                <a:latin typeface="TH SarabunPSK" pitchFamily="34" charset="-34"/>
                <a:cs typeface="TH SarabunPSK" pitchFamily="34" charset="-34"/>
              </a:rPr>
              <a:t>(พจนานุกรมฉบับราชบัณฑิตยสถาน พ.ศ. ๒๕๔๒)</a:t>
            </a:r>
            <a:endParaRPr lang="th-TH" sz="28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733412"/>
            <a:ext cx="7239000" cy="838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การใช้ประโยชน์จาก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Information, Knowledge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Isosceles Triangle 4"/>
          <p:cNvSpPr/>
          <p:nvPr/>
        </p:nvSpPr>
        <p:spPr bwMode="auto">
          <a:xfrm>
            <a:off x="914400" y="1741512"/>
            <a:ext cx="7162800" cy="4495800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4">
                  <a:shade val="51000"/>
                  <a:satMod val="130000"/>
                  <a:alpha val="55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  <a:effectLst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000232" y="4922128"/>
            <a:ext cx="5010168" cy="19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857488" y="3931468"/>
            <a:ext cx="3286148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473202" y="2363396"/>
            <a:ext cx="21146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ช่วยให้เกิดความ</a:t>
            </a:r>
          </a:p>
          <a:p>
            <a:pPr algn="ctr"/>
            <a:r>
              <a:rPr lang="th-TH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ได้เปรียบเชิงกลยุทธ์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Support of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strategic Advantage</a:t>
            </a:r>
            <a:endParaRPr lang="th-TH" sz="2400" b="1" dirty="0">
              <a:solidFill>
                <a:schemeClr val="bg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8107" y="5118283"/>
            <a:ext cx="3704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ช่วยในการปฏิบัติงาน สนับสนุนการทำงาน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Support of Business Operation</a:t>
            </a:r>
            <a:endParaRPr lang="th-TH" sz="2400" b="1" dirty="0">
              <a:solidFill>
                <a:schemeClr val="bg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0215" y="3914788"/>
            <a:ext cx="4020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ช่วยในการตัดสินใจ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Support of managerial Decision Making</a:t>
            </a:r>
            <a:endParaRPr lang="th-TH" sz="2400" b="1" dirty="0">
              <a:solidFill>
                <a:schemeClr val="bg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97380" name="AutoShape 4" descr="ผลการค้นหารูปภาพสำหรับ knowledge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97382" name="AutoShape 6" descr="ผลการค้นหารูปภาพสำหรับ knowledge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997383" name="Picture 7" descr="D:\กยศ.61\PMQA นชต.ทอ.61\New folder\knowled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000372"/>
            <a:ext cx="4405343" cy="2643206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357158" y="1142984"/>
            <a:ext cx="3958160" cy="1377272"/>
            <a:chOff x="928662" y="1214422"/>
            <a:chExt cx="3958160" cy="1377272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928662" y="1214422"/>
              <a:ext cx="3958160" cy="1377272"/>
            </a:xfrm>
            <a:prstGeom prst="wedgeRoundRectCallout">
              <a:avLst>
                <a:gd name="adj1" fmla="val 31600"/>
                <a:gd name="adj2" fmla="val 86400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rgbClr val="660066"/>
                  </a:solidFill>
                  <a:latin typeface="TH SarabunPSK" pitchFamily="34" charset="-34"/>
                  <a:cs typeface="TH SarabunPSK" pitchFamily="34" charset="-34"/>
                </a:rPr>
                <a:t>             ในตัวคน( </a:t>
              </a:r>
              <a:r>
                <a:rPr lang="en-US" b="1" dirty="0" smtClean="0">
                  <a:solidFill>
                    <a:srgbClr val="660066"/>
                  </a:solidFill>
                  <a:latin typeface="TH SarabunPSK" pitchFamily="34" charset="-34"/>
                  <a:cs typeface="TH SarabunPSK" pitchFamily="34" charset="-34"/>
                </a:rPr>
                <a:t>People</a:t>
              </a:r>
              <a:r>
                <a:rPr lang="th-TH" b="1" dirty="0" smtClean="0">
                  <a:solidFill>
                    <a:srgbClr val="660066"/>
                  </a:solidFill>
                  <a:latin typeface="TH SarabunPSK" pitchFamily="34" charset="-34"/>
                  <a:cs typeface="TH SarabunPSK" pitchFamily="34" charset="-34"/>
                </a:rPr>
                <a:t>) </a:t>
              </a:r>
              <a:endPara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997384" name="Picture 8" descr="D:\กยศ.61\PMQA นชต.ทอ.61\New folder\knowlegge 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1538" y="1285860"/>
              <a:ext cx="1285884" cy="1192065"/>
            </a:xfrm>
            <a:prstGeom prst="rect">
              <a:avLst/>
            </a:prstGeom>
            <a:noFill/>
          </p:spPr>
        </p:pic>
      </p:grpSp>
      <p:grpSp>
        <p:nvGrpSpPr>
          <p:cNvPr id="15" name="Group 14"/>
          <p:cNvGrpSpPr/>
          <p:nvPr/>
        </p:nvGrpSpPr>
        <p:grpSpPr>
          <a:xfrm>
            <a:off x="4748372" y="857232"/>
            <a:ext cx="4068000" cy="1296000"/>
            <a:chOff x="4748372" y="857232"/>
            <a:chExt cx="4068000" cy="1296000"/>
          </a:xfrm>
        </p:grpSpPr>
        <p:sp>
          <p:nvSpPr>
            <p:cNvPr id="10" name="Rounded Rectangular Callout 9"/>
            <p:cNvSpPr/>
            <p:nvPr/>
          </p:nvSpPr>
          <p:spPr>
            <a:xfrm>
              <a:off x="4748372" y="857232"/>
              <a:ext cx="4068000" cy="1296000"/>
            </a:xfrm>
            <a:prstGeom prst="wedgeRoundRectCallout">
              <a:avLst>
                <a:gd name="adj1" fmla="val -47409"/>
                <a:gd name="adj2" fmla="val 110868"/>
                <a:gd name="adj3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lvl="0" indent="-342900">
                <a:spcBef>
                  <a:spcPct val="20000"/>
                </a:spcBef>
                <a:defRPr/>
              </a:pPr>
              <a:r>
                <a:rPr lang="th-TH" b="1" dirty="0" smtClean="0">
                  <a:solidFill>
                    <a:srgbClr val="660066"/>
                  </a:solidFill>
                  <a:latin typeface="TH SarabunPSK" pitchFamily="34" charset="-34"/>
                  <a:cs typeface="TH SarabunPSK" pitchFamily="34" charset="-34"/>
                </a:rPr>
                <a:t>                ภายนอก (</a:t>
              </a:r>
              <a:r>
                <a:rPr lang="en-US" b="1" dirty="0" smtClean="0">
                  <a:solidFill>
                    <a:srgbClr val="660066"/>
                  </a:solidFill>
                  <a:latin typeface="TH SarabunPSK" pitchFamily="34" charset="-34"/>
                  <a:cs typeface="TH SarabunPSK" pitchFamily="34" charset="-34"/>
                </a:rPr>
                <a:t>Information</a:t>
              </a:r>
              <a:r>
                <a:rPr lang="th-TH" b="1" dirty="0" smtClean="0">
                  <a:solidFill>
                    <a:srgbClr val="660066"/>
                  </a:solidFill>
                  <a:latin typeface="TH SarabunPSK" pitchFamily="34" charset="-34"/>
                  <a:cs typeface="TH SarabunPSK" pitchFamily="34" charset="-34"/>
                </a:rPr>
                <a:t>)</a:t>
              </a:r>
              <a:endPara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997385" name="Picture 9" descr="D:\กยศ.61\PMQA นชต.ทอ.61\New folder\knowledge 3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82874" y="928670"/>
              <a:ext cx="1143008" cy="114300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97380" name="AutoShape 4" descr="ผลการค้นหารูปภาพสำหรับ knowledge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97382" name="AutoShape 6" descr="ผลการค้นหารูปภาพสำหรับ knowledge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2" name="Group 12"/>
          <p:cNvGrpSpPr/>
          <p:nvPr/>
        </p:nvGrpSpPr>
        <p:grpSpPr>
          <a:xfrm>
            <a:off x="214282" y="2786058"/>
            <a:ext cx="3958160" cy="1377272"/>
            <a:chOff x="928662" y="1214422"/>
            <a:chExt cx="3958160" cy="1377272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928662" y="1214422"/>
              <a:ext cx="3958160" cy="137727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rgbClr val="660066"/>
                  </a:solidFill>
                  <a:latin typeface="TH SarabunPSK" pitchFamily="34" charset="-34"/>
                  <a:cs typeface="TH SarabunPSK" pitchFamily="34" charset="-34"/>
                </a:rPr>
                <a:t>                </a:t>
              </a:r>
              <a:r>
                <a:rPr lang="th-TH" sz="3200" b="1" dirty="0" smtClean="0">
                  <a:solidFill>
                    <a:srgbClr val="660066"/>
                  </a:solidFill>
                  <a:latin typeface="TH SarabunPSK" pitchFamily="34" charset="-34"/>
                  <a:cs typeface="TH SarabunPSK" pitchFamily="34" charset="-34"/>
                </a:rPr>
                <a:t>ในตัวคน( </a:t>
              </a:r>
              <a:r>
                <a:rPr lang="en-US" sz="3200" b="1" dirty="0" smtClean="0">
                  <a:solidFill>
                    <a:srgbClr val="660066"/>
                  </a:solidFill>
                  <a:latin typeface="TH SarabunPSK" pitchFamily="34" charset="-34"/>
                  <a:cs typeface="TH SarabunPSK" pitchFamily="34" charset="-34"/>
                </a:rPr>
                <a:t>People</a:t>
              </a:r>
              <a:r>
                <a:rPr lang="th-TH" sz="3200" b="1" dirty="0" smtClean="0">
                  <a:solidFill>
                    <a:srgbClr val="660066"/>
                  </a:solidFill>
                  <a:latin typeface="TH SarabunPSK" pitchFamily="34" charset="-34"/>
                  <a:cs typeface="TH SarabunPSK" pitchFamily="34" charset="-34"/>
                </a:rPr>
                <a:t>) </a:t>
              </a:r>
              <a:endPara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997384" name="Picture 8" descr="D:\กยศ.61\PMQA นชต.ทอ.61\New folder\knowlegge 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1538" y="1285860"/>
              <a:ext cx="1285884" cy="1192065"/>
            </a:xfrm>
            <a:prstGeom prst="roundRect">
              <a:avLst/>
            </a:prstGeom>
            <a:noFill/>
          </p:spPr>
        </p:pic>
      </p:grp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429124" y="857232"/>
            <a:ext cx="4429156" cy="52198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40000"/>
                <a:lumOff val="6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b="1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ความรู้ทีได้จากประสบการณ์ การ</a:t>
            </a:r>
            <a:r>
              <a:rPr lang="th-TH" b="1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เรียนรู้ </a:t>
            </a:r>
            <a:br>
              <a:rPr lang="th-TH" b="1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ทำงาน ที่สะสมมาเป็นทักษะ </a:t>
            </a:r>
            <a:r>
              <a:rPr lang="th-TH" b="1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ได้แก่ </a:t>
            </a:r>
            <a:endParaRPr lang="th-TH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lvl="1">
              <a:lnSpc>
                <a:spcPct val="60000"/>
              </a:lnSpc>
              <a:spcBef>
                <a:spcPct val="50000"/>
              </a:spcBef>
              <a:buFontTx/>
              <a:buChar char="-"/>
            </a:pPr>
            <a:r>
              <a:rPr lang="en-US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ผู้เชี่ยวชาญ</a:t>
            </a:r>
            <a:r>
              <a:rPr lang="en-US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ผู้บริหาร</a:t>
            </a:r>
            <a:endParaRPr lang="en-US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lvl="1">
              <a:lnSpc>
                <a:spcPct val="60000"/>
              </a:lnSpc>
              <a:spcBef>
                <a:spcPct val="50000"/>
              </a:spcBef>
              <a:buFontTx/>
              <a:buChar char="-"/>
            </a:pPr>
            <a:r>
              <a:rPr lang="en-US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ลูกค้า </a:t>
            </a:r>
            <a:r>
              <a:rPr lang="en-US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(Customer)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buFontTx/>
              <a:buChar char="-"/>
            </a:pPr>
            <a:r>
              <a:rPr lang="en-US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ผู้ส่งมอบ </a:t>
            </a:r>
            <a:r>
              <a:rPr lang="en-US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(Supplier) 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buFontTx/>
              <a:buChar char="-"/>
            </a:pPr>
            <a:r>
              <a:rPr lang="en-US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อาจารย์ (วิทยากร)</a:t>
            </a:r>
            <a:endParaRPr lang="en-US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lvl="1">
              <a:lnSpc>
                <a:spcPct val="60000"/>
              </a:lnSpc>
              <a:spcBef>
                <a:spcPct val="50000"/>
              </a:spcBef>
              <a:buFontTx/>
              <a:buChar char="-"/>
            </a:pPr>
            <a:r>
              <a:rPr lang="en-US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err="1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CoP</a:t>
            </a:r>
            <a:r>
              <a:rPr lang="en-US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 Member 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buFontTx/>
              <a:buChar char="-"/>
            </a:pPr>
            <a:r>
              <a:rPr lang="en-US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คู่ค้า </a:t>
            </a:r>
            <a:r>
              <a:rPr lang="en-US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(Partner)</a:t>
            </a: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lvl="1">
              <a:lnSpc>
                <a:spcPct val="60000"/>
              </a:lnSpc>
              <a:spcBef>
                <a:spcPct val="50000"/>
              </a:spcBef>
              <a:buFontTx/>
              <a:buChar char="-"/>
            </a:pPr>
            <a:r>
              <a:rPr lang="en-US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คู่แข่ง </a:t>
            </a:r>
            <a:r>
              <a:rPr lang="en-US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(Competitor)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buFontTx/>
              <a:buChar char="-"/>
            </a:pPr>
            <a:r>
              <a:rPr lang="en-US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ผู้รับเหมา </a:t>
            </a:r>
            <a:r>
              <a:rPr lang="en-US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(Contractor)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buFontTx/>
              <a:buChar char="-"/>
            </a:pPr>
            <a:r>
              <a:rPr lang="en-US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 Consultant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97380" name="AutoShape 4" descr="ผลการค้นหารูปภาพสำหรับ knowledge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97382" name="AutoShape 6" descr="ผลการค้นหารูปภาพสำหรับ knowledge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3" name="Group 14"/>
          <p:cNvGrpSpPr/>
          <p:nvPr/>
        </p:nvGrpSpPr>
        <p:grpSpPr>
          <a:xfrm>
            <a:off x="78830" y="709594"/>
            <a:ext cx="4068000" cy="1076332"/>
            <a:chOff x="4748372" y="857232"/>
            <a:chExt cx="4068000" cy="1296000"/>
          </a:xfrm>
        </p:grpSpPr>
        <p:sp>
          <p:nvSpPr>
            <p:cNvPr id="10" name="Rounded Rectangle 9"/>
            <p:cNvSpPr/>
            <p:nvPr/>
          </p:nvSpPr>
          <p:spPr>
            <a:xfrm>
              <a:off x="4748372" y="857232"/>
              <a:ext cx="4068000" cy="12960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lvl="0" indent="-342900">
                <a:spcBef>
                  <a:spcPct val="20000"/>
                </a:spcBef>
                <a:defRPr/>
              </a:pPr>
              <a:r>
                <a:rPr lang="th-TH" b="1" dirty="0" smtClean="0">
                  <a:solidFill>
                    <a:srgbClr val="660066"/>
                  </a:solidFill>
                  <a:latin typeface="TH SarabunPSK" pitchFamily="34" charset="-34"/>
                  <a:cs typeface="TH SarabunPSK" pitchFamily="34" charset="-34"/>
                </a:rPr>
                <a:t>                ภายนอก (</a:t>
              </a:r>
              <a:r>
                <a:rPr lang="en-US" b="1" dirty="0" smtClean="0">
                  <a:solidFill>
                    <a:srgbClr val="660066"/>
                  </a:solidFill>
                  <a:latin typeface="TH SarabunPSK" pitchFamily="34" charset="-34"/>
                  <a:cs typeface="TH SarabunPSK" pitchFamily="34" charset="-34"/>
                </a:rPr>
                <a:t>Information</a:t>
              </a:r>
              <a:r>
                <a:rPr lang="th-TH" b="1" dirty="0" smtClean="0">
                  <a:solidFill>
                    <a:srgbClr val="660066"/>
                  </a:solidFill>
                  <a:latin typeface="TH SarabunPSK" pitchFamily="34" charset="-34"/>
                  <a:cs typeface="TH SarabunPSK" pitchFamily="34" charset="-34"/>
                </a:rPr>
                <a:t>)</a:t>
              </a:r>
              <a:endPara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997385" name="Picture 9" descr="D:\กยศ.61\PMQA นชต.ทอ.61\New folder\knowledge 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82874" y="928670"/>
              <a:ext cx="1143008" cy="1143008"/>
            </a:xfrm>
            <a:prstGeom prst="rect">
              <a:avLst/>
            </a:prstGeom>
            <a:noFill/>
          </p:spPr>
        </p:pic>
      </p:grp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14300" y="1896219"/>
            <a:ext cx="8715404" cy="48474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tIns="36000" bIns="36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400" b="1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24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ความรู้ที่อยู่ในรูปแบบของสื่อต่างๆ </a:t>
            </a:r>
            <a:r>
              <a:rPr lang="en-US" sz="2400" b="1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4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เอกสาร</a:t>
            </a:r>
            <a:r>
              <a:rPr lang="en-US" sz="24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24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เสียง</a:t>
            </a:r>
            <a:r>
              <a:rPr lang="en-US" sz="24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24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ภาพ</a:t>
            </a:r>
            <a:r>
              <a:rPr lang="en-US" sz="24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24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ที่สามารถเข้าถึง และเรียนรู้ได้ ได้แก่</a:t>
            </a:r>
            <a:endParaRPr lang="en-US" sz="2400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en-US" sz="24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SoP</a:t>
            </a:r>
            <a:r>
              <a:rPr lang="en-US" sz="24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, WI Instruction Manual, User, Operation Manual, Technical Manual</a:t>
            </a: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en-US" sz="24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ข้อมูลจาก </a:t>
            </a:r>
            <a:r>
              <a:rPr lang="en-US" sz="24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Technical Proposal </a:t>
            </a:r>
            <a:r>
              <a:rPr lang="th-TH" sz="24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ของการ </a:t>
            </a:r>
            <a:r>
              <a:rPr lang="en-US" sz="24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Bidding </a:t>
            </a:r>
            <a:r>
              <a:rPr lang="th-TH" sz="24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จากแต่ละ </a:t>
            </a:r>
            <a:r>
              <a:rPr lang="en-US" sz="24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Supplier, </a:t>
            </a:r>
            <a:r>
              <a:rPr lang="th-TH" sz="2400" b="1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400" b="1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  ข้อมูล</a:t>
            </a:r>
            <a:r>
              <a:rPr lang="th-TH" sz="24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ส่งมอบงาน</a:t>
            </a:r>
            <a:r>
              <a:rPr lang="en-US" sz="24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: as built drawing, Training Manual, (Soft-File)  </a:t>
            </a:r>
            <a:endParaRPr lang="en-US" sz="2400" b="1" dirty="0" smtClean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en-US" sz="2400" b="1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 Textbook</a:t>
            </a:r>
            <a:r>
              <a:rPr lang="en-US" sz="24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, Book </a:t>
            </a:r>
            <a:r>
              <a:rPr lang="th-TH" sz="24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จาก </a:t>
            </a:r>
            <a:r>
              <a:rPr lang="en-US" sz="24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Guru </a:t>
            </a:r>
            <a:r>
              <a:rPr lang="th-TH" sz="2400" b="1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ต่างๆ</a:t>
            </a:r>
            <a:endParaRPr lang="en-US" sz="2400" b="1" dirty="0" smtClean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en-US" sz="2400" b="1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Standard, Regulation, Legal, Certificate </a:t>
            </a:r>
            <a:endParaRPr lang="en-US" sz="2400" b="1" dirty="0" smtClean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en-US" sz="2400" b="1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Journal, Newsletter </a:t>
            </a:r>
            <a:endParaRPr lang="en-US" sz="2400" b="1" dirty="0" smtClean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en-US" sz="2400" b="1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ข้อมูลคู่แข่ง จากแหล่งข้อมูล</a:t>
            </a:r>
            <a:r>
              <a:rPr lang="th-TH" sz="2400" b="1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ต่างๆ</a:t>
            </a: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th-TH" sz="2400" b="1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Vender List</a:t>
            </a:r>
            <a:r>
              <a:rPr lang="th-TH" sz="24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2400" b="1" dirty="0" smtClean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en-US" sz="2400" b="1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Research Paper </a:t>
            </a:r>
            <a:r>
              <a:rPr lang="th-TH" sz="24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จากองค์กร</a:t>
            </a:r>
            <a:r>
              <a:rPr lang="th-TH" sz="2400" b="1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ต่างๆ</a:t>
            </a:r>
            <a:endParaRPr lang="en-US" sz="2400" b="1" dirty="0" smtClean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en-US" sz="2400" b="1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เอกสารจากการสัมมนา ดูงาน</a:t>
            </a:r>
            <a:r>
              <a:rPr lang="en-US" sz="24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364"/>
            <a:ext cx="8229600" cy="720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Knowledge Transfer Process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232408" y="1437110"/>
            <a:ext cx="21231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Tacit  to  Explicit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 rot="16200000">
            <a:off x="82398" y="3696484"/>
            <a:ext cx="22048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 Explicit  to  Tacit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 rot="5400000">
            <a:off x="6307380" y="3772684"/>
            <a:ext cx="33281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Individual  to  Organization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856178" y="5785306"/>
            <a:ext cx="33281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H SarabunPSK" pitchFamily="34" charset="-34"/>
                <a:cs typeface="TH SarabunPSK" pitchFamily="34" charset="-34"/>
              </a:rPr>
              <a:t>Organization  to  Individual</a:t>
            </a: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3070500" y="1865738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H="1">
            <a:off x="3137176" y="5866266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7730950" y="3084968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V="1">
            <a:off x="1428528" y="3084968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4786314" y="6263366"/>
            <a:ext cx="3608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i="1" dirty="0" smtClean="0">
                <a:latin typeface="TH SarabunPSK" pitchFamily="34" charset="-34"/>
                <a:cs typeface="TH SarabunPSK" pitchFamily="34" charset="-34"/>
              </a:rPr>
              <a:t>( อ้างอิงจาก : </a:t>
            </a:r>
            <a:r>
              <a:rPr lang="en-US" sz="2400" b="1" i="1" dirty="0" err="1" smtClean="0">
                <a:latin typeface="TH SarabunPSK" pitchFamily="34" charset="-34"/>
                <a:cs typeface="TH SarabunPSK" pitchFamily="34" charset="-34"/>
              </a:rPr>
              <a:t>Nonaka</a:t>
            </a:r>
            <a:r>
              <a:rPr lang="en-US" sz="2400" b="1" i="1" dirty="0" smtClean="0">
                <a:latin typeface="TH SarabunPSK" pitchFamily="34" charset="-34"/>
                <a:cs typeface="TH SarabunPSK" pitchFamily="34" charset="-34"/>
              </a:rPr>
              <a:t> &amp; Takeuchi )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589334" y="2080052"/>
            <a:ext cx="5796000" cy="3600000"/>
            <a:chOff x="0" y="1143778"/>
            <a:chExt cx="5796000" cy="3600000"/>
          </a:xfrm>
        </p:grpSpPr>
        <p:pic>
          <p:nvPicPr>
            <p:cNvPr id="17" name="Picture 3" descr="C:\Users\Acer\Downloads\working-ma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1285860"/>
              <a:ext cx="900000" cy="900000"/>
            </a:xfrm>
            <a:prstGeom prst="rect">
              <a:avLst/>
            </a:prstGeom>
            <a:noFill/>
          </p:spPr>
        </p:pic>
        <p:pic>
          <p:nvPicPr>
            <p:cNvPr id="18" name="Picture 4" descr="C:\Users\Acer\Downloads\comput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19792" y="1285860"/>
              <a:ext cx="900000" cy="900000"/>
            </a:xfrm>
            <a:prstGeom prst="rect">
              <a:avLst/>
            </a:prstGeom>
            <a:noFill/>
          </p:spPr>
        </p:pic>
        <p:pic>
          <p:nvPicPr>
            <p:cNvPr id="19" name="Picture 5" descr="C:\Users\Acer\Downloads\working-woma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14612" y="1285860"/>
              <a:ext cx="900000" cy="900000"/>
            </a:xfrm>
            <a:prstGeom prst="rect">
              <a:avLst/>
            </a:prstGeom>
            <a:noFill/>
          </p:spPr>
        </p:pic>
        <p:pic>
          <p:nvPicPr>
            <p:cNvPr id="20" name="Picture 5" descr="C:\Users\Acer\Downloads\working-woma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72808" y="1285860"/>
              <a:ext cx="900000" cy="900000"/>
            </a:xfrm>
            <a:prstGeom prst="rect">
              <a:avLst/>
            </a:prstGeom>
            <a:noFill/>
          </p:spPr>
        </p:pic>
        <p:pic>
          <p:nvPicPr>
            <p:cNvPr id="21" name="Picture 3" descr="C:\Users\Acer\Downloads\working-ma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14612" y="3100504"/>
              <a:ext cx="900000" cy="900000"/>
            </a:xfrm>
            <a:prstGeom prst="rect">
              <a:avLst/>
            </a:prstGeom>
            <a:noFill/>
          </p:spPr>
        </p:pic>
        <p:pic>
          <p:nvPicPr>
            <p:cNvPr id="22" name="Picture 4" descr="C:\Users\Acer\Downloads\comput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034" y="3100504"/>
              <a:ext cx="900000" cy="900000"/>
            </a:xfrm>
            <a:prstGeom prst="rect">
              <a:avLst/>
            </a:prstGeom>
            <a:noFill/>
          </p:spPr>
        </p:pic>
        <p:pic>
          <p:nvPicPr>
            <p:cNvPr id="23" name="Picture 4" descr="C:\Users\Acer\Downloads\comput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72808" y="3029066"/>
              <a:ext cx="900000" cy="900000"/>
            </a:xfrm>
            <a:prstGeom prst="rect">
              <a:avLst/>
            </a:prstGeom>
            <a:noFill/>
          </p:spPr>
        </p:pic>
        <p:pic>
          <p:nvPicPr>
            <p:cNvPr id="24" name="Picture 4" descr="C:\Users\Acer\Downloads\comput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19792" y="3029066"/>
              <a:ext cx="900000" cy="900000"/>
            </a:xfrm>
            <a:prstGeom prst="rect">
              <a:avLst/>
            </a:prstGeom>
            <a:noFill/>
          </p:spPr>
        </p:pic>
        <p:sp>
          <p:nvSpPr>
            <p:cNvPr id="25" name="Right Arrow 24"/>
            <p:cNvSpPr/>
            <p:nvPr/>
          </p:nvSpPr>
          <p:spPr>
            <a:xfrm>
              <a:off x="1427323" y="1591860"/>
              <a:ext cx="360000" cy="288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1463042" y="3406504"/>
              <a:ext cx="360000" cy="288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4116300" y="3243380"/>
              <a:ext cx="360000" cy="288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4092651" y="1591860"/>
              <a:ext cx="360000" cy="288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4536" y="2205282"/>
              <a:ext cx="18758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ถ่ายทอดแลกเปลี่ยน</a:t>
              </a:r>
              <a:b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</a:br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ความรู้และประสบการณ์</a:t>
              </a:r>
              <a:endParaRPr lang="th-TH" sz="20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00364" y="2205282"/>
              <a:ext cx="266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สร้างองค์ความรู้จากการ</a:t>
              </a:r>
              <a:b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</a:br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แลกเปลี่ยนความรู้และประสบการณ์</a:t>
              </a:r>
              <a:endParaRPr lang="th-TH" sz="20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2910" y="4000504"/>
              <a:ext cx="198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ศึกษาองค์ความรู้จนเข้าใจ</a:t>
              </a:r>
              <a:endParaRPr lang="th-TH" sz="20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15684" y="3914282"/>
              <a:ext cx="19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เผยแพร่องค์ความรู้</a:t>
              </a:r>
              <a:b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</a:br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ผ่านเครือข่ายองค์กร</a:t>
              </a:r>
              <a:endParaRPr lang="th-TH" sz="20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0" y="2928934"/>
              <a:ext cx="5796000" cy="158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57488" y="2942984"/>
              <a:ext cx="3600000" cy="158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1" name="Rectangle 3"/>
          <p:cNvSpPr>
            <a:spLocks noChangeArrowheads="1"/>
          </p:cNvSpPr>
          <p:nvPr/>
        </p:nvSpPr>
        <p:spPr bwMode="auto">
          <a:xfrm>
            <a:off x="6992816" y="-26988"/>
            <a:ext cx="19401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th-TH" altLang="ko-KR" sz="1400">
                <a:solidFill>
                  <a:srgbClr val="FFFFFF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เป้าหมาย</a:t>
            </a:r>
            <a:endParaRPr lang="en-US" altLang="ko-KR" sz="1200">
              <a:solidFill>
                <a:srgbClr val="FFFFFF"/>
              </a:solidFill>
              <a:effectLst/>
              <a:latin typeface="Angsana New" pitchFamily="18" charset="-34"/>
              <a:ea typeface="Batang" pitchFamily="18" charset="-127"/>
              <a:cs typeface="Angsana New" pitchFamily="18" charset="-34"/>
            </a:endParaRPr>
          </a:p>
          <a:p>
            <a:pPr algn="ctr"/>
            <a:r>
              <a:rPr lang="en-US" altLang="ko-KR" sz="1200">
                <a:solidFill>
                  <a:srgbClr val="FFFFFF"/>
                </a:solidFill>
                <a:effectLst/>
                <a:latin typeface="Times New Roman" pitchFamily="18" charset="0"/>
                <a:ea typeface="Batang" pitchFamily="18" charset="-127"/>
                <a:cs typeface="Angsana New" pitchFamily="18" charset="-34"/>
              </a:rPr>
              <a:t>(Desired State)</a:t>
            </a:r>
            <a:endParaRPr lang="th-TH" sz="2800" b="0"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754709" name="Rectangle 21"/>
          <p:cNvSpPr>
            <a:spLocks noChangeArrowheads="1"/>
          </p:cNvSpPr>
          <p:nvPr/>
        </p:nvSpPr>
        <p:spPr bwMode="auto">
          <a:xfrm>
            <a:off x="1043608" y="679123"/>
            <a:ext cx="7023589" cy="44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th-TH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กระบวนการจัดการ</a:t>
            </a:r>
            <a:r>
              <a:rPr lang="th-TH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ความรู้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 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(Knowledge </a:t>
            </a:r>
            <a:r>
              <a:rPr lang="en-US" altLang="ko-K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Management Process)</a:t>
            </a:r>
            <a:endPara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Batang" pitchFamily="18" charset="-127"/>
              <a:cs typeface="TH SarabunPSK" pitchFamily="34" charset="-34"/>
            </a:endParaRPr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>
          <a:xfrm>
            <a:off x="6553200" y="7312347"/>
            <a:ext cx="2133600" cy="365125"/>
          </a:xfrm>
        </p:spPr>
        <p:txBody>
          <a:bodyPr/>
          <a:lstStyle/>
          <a:p>
            <a:pPr>
              <a:defRPr/>
            </a:pPr>
            <a:fld id="{A2D78989-7FB2-411C-96BC-A7C98A4830C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136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473610" y="1842661"/>
            <a:ext cx="3960000" cy="619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808080"/>
            </a:outerShdw>
          </a:effectLst>
        </p:spPr>
        <p:txBody>
          <a:bodyPr lIns="0" tIns="0" rIns="0" bIns="0"/>
          <a:lstStyle/>
          <a:p>
            <a:pPr algn="ctr"/>
            <a:r>
              <a:rPr lang="en-US" altLang="ko-KR" sz="2000" b="1" dirty="0">
                <a:solidFill>
                  <a:srgbClr val="000000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2. </a:t>
            </a:r>
            <a:r>
              <a:rPr lang="th-TH" altLang="ko-KR" sz="2000" b="1" dirty="0">
                <a:solidFill>
                  <a:srgbClr val="000000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การสร้างและแสวงหาความรู้</a:t>
            </a:r>
            <a:endParaRPr lang="en-US" altLang="ko-KR" sz="2000" b="1" dirty="0">
              <a:solidFill>
                <a:srgbClr val="000000"/>
              </a:solidFill>
              <a:effectLst/>
              <a:latin typeface="TH SarabunPSK" pitchFamily="34" charset="-34"/>
              <a:ea typeface="Batang" pitchFamily="18" charset="-127"/>
              <a:cs typeface="TH SarabunPSK" pitchFamily="34" charset="-34"/>
            </a:endParaRPr>
          </a:p>
          <a:p>
            <a:pPr algn="ctr"/>
            <a:r>
              <a:rPr lang="en-US" altLang="ko-KR" sz="2000" b="1" dirty="0">
                <a:solidFill>
                  <a:srgbClr val="000000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(Knowledge Creation and Acquisition)</a:t>
            </a:r>
            <a:endParaRPr lang="en-US" altLang="ko-KR" sz="2000" b="1" dirty="0">
              <a:solidFill>
                <a:schemeClr val="tx1"/>
              </a:solidFill>
              <a:effectLst/>
              <a:latin typeface="TH SarabunPSK" pitchFamily="34" charset="-34"/>
              <a:ea typeface="Batang" pitchFamily="18" charset="-127"/>
              <a:cs typeface="TH SarabunPSK" pitchFamily="34" charset="-34"/>
            </a:endParaRPr>
          </a:p>
          <a:p>
            <a:endParaRPr lang="th-TH" sz="2000" b="1" dirty="0">
              <a:solidFill>
                <a:schemeClr val="tx1"/>
              </a:solidFill>
              <a:effectLst/>
              <a:latin typeface="TH SarabunPSK" pitchFamily="34" charset="-34"/>
              <a:ea typeface="Batang" pitchFamily="18" charset="-127"/>
              <a:cs typeface="TH SarabunPSK" pitchFamily="34" charset="-34"/>
            </a:endParaRPr>
          </a:p>
        </p:txBody>
      </p:sp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473610" y="3528305"/>
            <a:ext cx="3960000" cy="620776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808080"/>
            </a:outerShdw>
          </a:effectLst>
        </p:spPr>
        <p:txBody>
          <a:bodyPr lIns="0" tIns="0" rIns="0" bIns="0"/>
          <a:lstStyle/>
          <a:p>
            <a:pPr algn="ctr"/>
            <a:r>
              <a:rPr lang="en-US" altLang="ko-KR" sz="2000" b="1" dirty="0">
                <a:solidFill>
                  <a:srgbClr val="000000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      </a:t>
            </a:r>
            <a:r>
              <a:rPr lang="en-US" altLang="ko-KR" sz="2000" b="1" dirty="0">
                <a:solidFill>
                  <a:schemeClr val="bg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4.</a:t>
            </a:r>
            <a:r>
              <a:rPr lang="th-TH" altLang="ko-KR" sz="2000" b="1" dirty="0">
                <a:solidFill>
                  <a:schemeClr val="bg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การประมวลและกลั่นกรองความรู้</a:t>
            </a:r>
            <a:endParaRPr lang="en-US" altLang="ko-KR" sz="2000" b="1" dirty="0">
              <a:solidFill>
                <a:schemeClr val="bg1"/>
              </a:solidFill>
              <a:effectLst/>
              <a:latin typeface="TH SarabunPSK" pitchFamily="34" charset="-34"/>
              <a:ea typeface="Batang" pitchFamily="18" charset="-127"/>
              <a:cs typeface="TH SarabunPSK" pitchFamily="34" charset="-34"/>
            </a:endParaRPr>
          </a:p>
          <a:p>
            <a:pPr algn="ctr"/>
            <a:r>
              <a:rPr lang="en-US" altLang="ko-KR" sz="2000" b="1" dirty="0">
                <a:solidFill>
                  <a:schemeClr val="bg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(Knowledge Codification and  Refinement)</a:t>
            </a:r>
          </a:p>
          <a:p>
            <a:pPr algn="ctr"/>
            <a:endParaRPr lang="th-TH" sz="2000" b="1" dirty="0">
              <a:solidFill>
                <a:schemeClr val="tx1"/>
              </a:solidFill>
              <a:effectLst/>
              <a:latin typeface="TH SarabunPSK" pitchFamily="34" charset="-34"/>
              <a:ea typeface="Batang" pitchFamily="18" charset="-127"/>
              <a:cs typeface="TH SarabunPSK" pitchFamily="34" charset="-34"/>
            </a:endParaRP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483868" y="4365104"/>
            <a:ext cx="3960000" cy="619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808080"/>
            </a:outerShdw>
          </a:effectLst>
        </p:spPr>
        <p:txBody>
          <a:bodyPr lIns="0" tIns="0" rIns="0" bIns="0"/>
          <a:lstStyle/>
          <a:p>
            <a:pPr algn="ctr"/>
            <a:r>
              <a:rPr lang="en-US" altLang="ko-KR" sz="2000" b="1" dirty="0">
                <a:solidFill>
                  <a:srgbClr val="000000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5.</a:t>
            </a:r>
            <a:r>
              <a:rPr lang="th-TH" altLang="ko-KR" sz="2000" b="1" dirty="0">
                <a:solidFill>
                  <a:srgbClr val="000000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การเข้าถึงความรู้</a:t>
            </a:r>
            <a:r>
              <a:rPr lang="en-US" altLang="ko-KR" sz="2000" b="1" dirty="0"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 </a:t>
            </a:r>
          </a:p>
          <a:p>
            <a:pPr algn="ctr"/>
            <a:r>
              <a:rPr lang="en-US" altLang="ko-KR" sz="2000" b="1" dirty="0">
                <a:solidFill>
                  <a:srgbClr val="000000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(Knowledge Access)</a:t>
            </a:r>
            <a:endParaRPr lang="th-TH" sz="2000" b="1" dirty="0">
              <a:solidFill>
                <a:schemeClr val="tx1"/>
              </a:solidFill>
              <a:effectLst/>
              <a:latin typeface="TH SarabunPSK" pitchFamily="34" charset="-34"/>
              <a:ea typeface="Batang" pitchFamily="18" charset="-127"/>
              <a:cs typeface="TH SarabunPSK" pitchFamily="34" charset="-34"/>
            </a:endParaRPr>
          </a:p>
        </p:txBody>
      </p:sp>
      <p:sp>
        <p:nvSpPr>
          <p:cNvPr id="56" name="Rectangle 8"/>
          <p:cNvSpPr>
            <a:spLocks noChangeArrowheads="1"/>
          </p:cNvSpPr>
          <p:nvPr/>
        </p:nvSpPr>
        <p:spPr bwMode="auto">
          <a:xfrm>
            <a:off x="539552" y="6021328"/>
            <a:ext cx="3960000" cy="36000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808080"/>
            </a:outerShdw>
          </a:effectLst>
        </p:spPr>
        <p:txBody>
          <a:bodyPr lIns="0" tIns="0" rIns="0" bIns="0"/>
          <a:lstStyle/>
          <a:p>
            <a:pPr algn="ctr"/>
            <a:r>
              <a:rPr lang="en-US" altLang="ko-KR" sz="2000" b="1" dirty="0">
                <a:solidFill>
                  <a:srgbClr val="000000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7.</a:t>
            </a:r>
            <a:r>
              <a:rPr lang="th-TH" altLang="ko-KR" sz="2000" b="1" dirty="0">
                <a:solidFill>
                  <a:srgbClr val="000000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การเรียนรู้</a:t>
            </a:r>
            <a:r>
              <a:rPr lang="en-US" altLang="ko-KR" sz="2000" b="1" dirty="0">
                <a:solidFill>
                  <a:srgbClr val="000000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 (Learning)</a:t>
            </a:r>
            <a:endParaRPr lang="en-US" altLang="ko-KR" sz="2000" b="1" dirty="0">
              <a:solidFill>
                <a:schemeClr val="tx1"/>
              </a:solidFill>
              <a:effectLst/>
              <a:latin typeface="TH SarabunPSK" pitchFamily="34" charset="-34"/>
              <a:ea typeface="Batang" pitchFamily="18" charset="-127"/>
              <a:cs typeface="TH SarabunPSK" pitchFamily="34" charset="-34"/>
            </a:endParaRPr>
          </a:p>
          <a:p>
            <a:endParaRPr lang="th-TH" sz="2000" b="1" dirty="0">
              <a:solidFill>
                <a:schemeClr val="tx1"/>
              </a:solidFill>
              <a:effectLst/>
              <a:latin typeface="TH SarabunPSK" pitchFamily="34" charset="-34"/>
              <a:ea typeface="Batang" pitchFamily="18" charset="-127"/>
              <a:cs typeface="TH SarabunPSK" pitchFamily="34" charset="-34"/>
            </a:endParaRPr>
          </a:p>
        </p:txBody>
      </p:sp>
      <p:sp>
        <p:nvSpPr>
          <p:cNvPr id="57" name="Rectangle 12"/>
          <p:cNvSpPr>
            <a:spLocks noChangeArrowheads="1"/>
          </p:cNvSpPr>
          <p:nvPr/>
        </p:nvSpPr>
        <p:spPr bwMode="auto">
          <a:xfrm>
            <a:off x="539992" y="5184488"/>
            <a:ext cx="3960000" cy="619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808080"/>
            </a:outerShdw>
          </a:effectLst>
        </p:spPr>
        <p:txBody>
          <a:bodyPr lIns="0" tIns="0" rIns="0" bIns="0"/>
          <a:lstStyle/>
          <a:p>
            <a:pPr algn="ctr"/>
            <a:r>
              <a:rPr lang="en-US" altLang="ko-KR" sz="2000" b="1" dirty="0">
                <a:solidFill>
                  <a:srgbClr val="000000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6. </a:t>
            </a:r>
            <a:r>
              <a:rPr lang="th-TH" altLang="ko-KR" sz="2000" b="1" dirty="0">
                <a:solidFill>
                  <a:srgbClr val="000000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การแบ่งปันแลกเปลี่ยนความรู้</a:t>
            </a:r>
            <a:endParaRPr lang="en-US" altLang="ko-KR" sz="2000" b="1" dirty="0">
              <a:solidFill>
                <a:srgbClr val="000000"/>
              </a:solidFill>
              <a:effectLst/>
              <a:latin typeface="TH SarabunPSK" pitchFamily="34" charset="-34"/>
              <a:ea typeface="Batang" pitchFamily="18" charset="-127"/>
              <a:cs typeface="TH SarabunPSK" pitchFamily="34" charset="-34"/>
            </a:endParaRPr>
          </a:p>
          <a:p>
            <a:pPr algn="ctr"/>
            <a:r>
              <a:rPr lang="en-US" altLang="ko-KR" sz="2000" b="1" dirty="0">
                <a:solidFill>
                  <a:srgbClr val="000000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(Knowledge Sharing)</a:t>
            </a:r>
            <a:endParaRPr lang="th-TH" sz="2000" b="1" dirty="0">
              <a:solidFill>
                <a:schemeClr val="tx1"/>
              </a:solidFill>
              <a:effectLst/>
              <a:latin typeface="TH SarabunPSK" pitchFamily="34" charset="-34"/>
              <a:ea typeface="Batang" pitchFamily="18" charset="-127"/>
              <a:cs typeface="TH SarabunPSK" pitchFamily="34" charset="-34"/>
            </a:endParaRPr>
          </a:p>
        </p:txBody>
      </p:sp>
      <p:sp>
        <p:nvSpPr>
          <p:cNvPr id="58" name="Rectangle 18"/>
          <p:cNvSpPr>
            <a:spLocks noChangeArrowheads="1"/>
          </p:cNvSpPr>
          <p:nvPr/>
        </p:nvSpPr>
        <p:spPr bwMode="auto">
          <a:xfrm>
            <a:off x="3474719" y="5035054"/>
            <a:ext cx="4835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ko-KR" sz="900">
                <a:solidFill>
                  <a:srgbClr val="000000"/>
                </a:solidFill>
                <a:effectLst/>
                <a:latin typeface="Times New Roman" pitchFamily="18" charset="0"/>
                <a:ea typeface="Batang" pitchFamily="18" charset="-127"/>
                <a:cs typeface="Angsana New" pitchFamily="18" charset="-34"/>
              </a:rPr>
              <a:t> </a:t>
            </a:r>
            <a:endParaRPr lang="th-TH" sz="2800" b="0"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9" name="Rectangle 23"/>
          <p:cNvSpPr>
            <a:spLocks noChangeArrowheads="1"/>
          </p:cNvSpPr>
          <p:nvPr/>
        </p:nvSpPr>
        <p:spPr bwMode="auto">
          <a:xfrm>
            <a:off x="483868" y="1268760"/>
            <a:ext cx="3960000" cy="36004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808080"/>
            </a:outerShdw>
          </a:effectLst>
        </p:spPr>
        <p:txBody>
          <a:bodyPr lIns="0" tIns="0" rIns="0" bIns="0"/>
          <a:lstStyle/>
          <a:p>
            <a:pPr algn="ctr"/>
            <a:r>
              <a:rPr lang="en-US" altLang="ko-KR" sz="2000" b="1" dirty="0">
                <a:solidFill>
                  <a:srgbClr val="000000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1. </a:t>
            </a:r>
            <a:r>
              <a:rPr lang="th-TH" altLang="ko-KR" sz="2000" b="1" dirty="0">
                <a:solidFill>
                  <a:srgbClr val="000000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การบ่งชี้</a:t>
            </a:r>
            <a:r>
              <a:rPr lang="th-TH" altLang="ko-KR" sz="2000" b="1" dirty="0" smtClean="0">
                <a:solidFill>
                  <a:srgbClr val="000000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ความรู้</a:t>
            </a:r>
            <a:r>
              <a:rPr lang="en-US" altLang="ko-KR" sz="2000" b="1" dirty="0" smtClean="0">
                <a:solidFill>
                  <a:srgbClr val="000000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 (Knowledge </a:t>
            </a:r>
            <a:r>
              <a:rPr lang="en-US" altLang="ko-KR" sz="2000" b="1" dirty="0">
                <a:solidFill>
                  <a:srgbClr val="000000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Identification)</a:t>
            </a:r>
            <a:endParaRPr lang="en-US" altLang="ko-KR" sz="2000" b="1" dirty="0">
              <a:solidFill>
                <a:schemeClr val="tx1"/>
              </a:solidFill>
              <a:effectLst/>
              <a:latin typeface="TH SarabunPSK" pitchFamily="34" charset="-34"/>
              <a:ea typeface="Batang" pitchFamily="18" charset="-127"/>
              <a:cs typeface="TH SarabunPSK" pitchFamily="34" charset="-34"/>
            </a:endParaRPr>
          </a:p>
          <a:p>
            <a:endParaRPr lang="th-TH" sz="2000" b="1" dirty="0">
              <a:solidFill>
                <a:schemeClr val="tx1"/>
              </a:solidFill>
              <a:effectLst/>
              <a:latin typeface="TH SarabunPSK" pitchFamily="34" charset="-34"/>
              <a:ea typeface="Batang" pitchFamily="18" charset="-127"/>
              <a:cs typeface="TH SarabunPSK" pitchFamily="34" charset="-34"/>
            </a:endParaRPr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>
            <a:off x="483868" y="2681624"/>
            <a:ext cx="3960000" cy="619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808080"/>
            </a:outerShdw>
          </a:effectLst>
        </p:spPr>
        <p:txBody>
          <a:bodyPr lIns="0" tIns="0" rIns="0" bIns="0"/>
          <a:lstStyle/>
          <a:p>
            <a:pPr algn="ctr"/>
            <a:r>
              <a:rPr lang="en-US" altLang="ko-KR" sz="2000" b="1" dirty="0">
                <a:solidFill>
                  <a:srgbClr val="000000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3.</a:t>
            </a:r>
            <a:r>
              <a:rPr lang="th-TH" altLang="ko-KR" sz="2000" b="1" dirty="0">
                <a:solidFill>
                  <a:srgbClr val="000000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การจัดความรู้</a:t>
            </a:r>
            <a:r>
              <a:rPr lang="th-TH" altLang="ko-KR" sz="2000" b="1" dirty="0"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ใ</a:t>
            </a:r>
            <a:r>
              <a:rPr lang="th-TH" altLang="ko-KR" sz="2000" b="1" dirty="0">
                <a:solidFill>
                  <a:srgbClr val="000000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ห้เป็นระบบ</a:t>
            </a:r>
            <a:endParaRPr lang="en-US" altLang="ko-KR" sz="2000" b="1" dirty="0">
              <a:solidFill>
                <a:srgbClr val="000000"/>
              </a:solidFill>
              <a:effectLst/>
              <a:latin typeface="TH SarabunPSK" pitchFamily="34" charset="-34"/>
              <a:ea typeface="Batang" pitchFamily="18" charset="-127"/>
              <a:cs typeface="TH SarabunPSK" pitchFamily="34" charset="-34"/>
            </a:endParaRPr>
          </a:p>
          <a:p>
            <a:pPr algn="ctr"/>
            <a:r>
              <a:rPr lang="en-US" altLang="ko-KR" sz="2000" b="1" dirty="0">
                <a:solidFill>
                  <a:srgbClr val="000000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(Knowledge Organization)</a:t>
            </a:r>
            <a:endParaRPr lang="th-TH" sz="2000" b="1" dirty="0">
              <a:solidFill>
                <a:schemeClr val="tx1"/>
              </a:solidFill>
              <a:effectLst/>
              <a:latin typeface="TH SarabunPSK" pitchFamily="34" charset="-34"/>
              <a:ea typeface="Batang" pitchFamily="18" charset="-127"/>
              <a:cs typeface="TH SarabunPSK" pitchFamily="34" charset="-34"/>
            </a:endParaRP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2290564" y="1628800"/>
            <a:ext cx="265212" cy="216024"/>
            <a:chOff x="3711" y="12331"/>
            <a:chExt cx="504" cy="298"/>
          </a:xfrm>
        </p:grpSpPr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711" y="12331"/>
              <a:ext cx="504" cy="298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126" y="224"/>
                </a:cxn>
                <a:cxn ang="0">
                  <a:pos x="126" y="0"/>
                </a:cxn>
                <a:cxn ang="0">
                  <a:pos x="378" y="0"/>
                </a:cxn>
                <a:cxn ang="0">
                  <a:pos x="378" y="224"/>
                </a:cxn>
                <a:cxn ang="0">
                  <a:pos x="504" y="224"/>
                </a:cxn>
                <a:cxn ang="0">
                  <a:pos x="252" y="298"/>
                </a:cxn>
                <a:cxn ang="0">
                  <a:pos x="0" y="224"/>
                </a:cxn>
              </a:cxnLst>
              <a:rect l="0" t="0" r="r" b="b"/>
              <a:pathLst>
                <a:path w="504" h="298">
                  <a:moveTo>
                    <a:pt x="0" y="224"/>
                  </a:moveTo>
                  <a:lnTo>
                    <a:pt x="126" y="224"/>
                  </a:lnTo>
                  <a:lnTo>
                    <a:pt x="126" y="0"/>
                  </a:lnTo>
                  <a:lnTo>
                    <a:pt x="378" y="0"/>
                  </a:lnTo>
                  <a:lnTo>
                    <a:pt x="378" y="224"/>
                  </a:lnTo>
                  <a:lnTo>
                    <a:pt x="504" y="224"/>
                  </a:lnTo>
                  <a:lnTo>
                    <a:pt x="252" y="298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711" y="12331"/>
              <a:ext cx="504" cy="298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126" y="224"/>
                </a:cxn>
                <a:cxn ang="0">
                  <a:pos x="126" y="0"/>
                </a:cxn>
                <a:cxn ang="0">
                  <a:pos x="378" y="0"/>
                </a:cxn>
                <a:cxn ang="0">
                  <a:pos x="378" y="224"/>
                </a:cxn>
                <a:cxn ang="0">
                  <a:pos x="504" y="224"/>
                </a:cxn>
                <a:cxn ang="0">
                  <a:pos x="252" y="298"/>
                </a:cxn>
                <a:cxn ang="0">
                  <a:pos x="0" y="224"/>
                </a:cxn>
              </a:cxnLst>
              <a:rect l="0" t="0" r="r" b="b"/>
              <a:pathLst>
                <a:path w="504" h="298">
                  <a:moveTo>
                    <a:pt x="0" y="224"/>
                  </a:moveTo>
                  <a:lnTo>
                    <a:pt x="126" y="224"/>
                  </a:lnTo>
                  <a:lnTo>
                    <a:pt x="126" y="0"/>
                  </a:lnTo>
                  <a:lnTo>
                    <a:pt x="378" y="0"/>
                  </a:lnTo>
                  <a:lnTo>
                    <a:pt x="378" y="224"/>
                  </a:lnTo>
                  <a:lnTo>
                    <a:pt x="504" y="224"/>
                  </a:lnTo>
                  <a:lnTo>
                    <a:pt x="252" y="298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00FF00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2290564" y="2479248"/>
            <a:ext cx="265212" cy="216024"/>
            <a:chOff x="3711" y="12331"/>
            <a:chExt cx="504" cy="298"/>
          </a:xfrm>
        </p:grpSpPr>
        <p:sp>
          <p:nvSpPr>
            <p:cNvPr id="92" name="Freeform 45"/>
            <p:cNvSpPr>
              <a:spLocks/>
            </p:cNvSpPr>
            <p:nvPr/>
          </p:nvSpPr>
          <p:spPr bwMode="auto">
            <a:xfrm>
              <a:off x="3711" y="12331"/>
              <a:ext cx="504" cy="298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126" y="224"/>
                </a:cxn>
                <a:cxn ang="0">
                  <a:pos x="126" y="0"/>
                </a:cxn>
                <a:cxn ang="0">
                  <a:pos x="378" y="0"/>
                </a:cxn>
                <a:cxn ang="0">
                  <a:pos x="378" y="224"/>
                </a:cxn>
                <a:cxn ang="0">
                  <a:pos x="504" y="224"/>
                </a:cxn>
                <a:cxn ang="0">
                  <a:pos x="252" y="298"/>
                </a:cxn>
                <a:cxn ang="0">
                  <a:pos x="0" y="224"/>
                </a:cxn>
              </a:cxnLst>
              <a:rect l="0" t="0" r="r" b="b"/>
              <a:pathLst>
                <a:path w="504" h="298">
                  <a:moveTo>
                    <a:pt x="0" y="224"/>
                  </a:moveTo>
                  <a:lnTo>
                    <a:pt x="126" y="224"/>
                  </a:lnTo>
                  <a:lnTo>
                    <a:pt x="126" y="0"/>
                  </a:lnTo>
                  <a:lnTo>
                    <a:pt x="378" y="0"/>
                  </a:lnTo>
                  <a:lnTo>
                    <a:pt x="378" y="224"/>
                  </a:lnTo>
                  <a:lnTo>
                    <a:pt x="504" y="224"/>
                  </a:lnTo>
                  <a:lnTo>
                    <a:pt x="252" y="298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93" name="Freeform 46"/>
            <p:cNvSpPr>
              <a:spLocks/>
            </p:cNvSpPr>
            <p:nvPr/>
          </p:nvSpPr>
          <p:spPr bwMode="auto">
            <a:xfrm>
              <a:off x="3711" y="12331"/>
              <a:ext cx="504" cy="298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126" y="224"/>
                </a:cxn>
                <a:cxn ang="0">
                  <a:pos x="126" y="0"/>
                </a:cxn>
                <a:cxn ang="0">
                  <a:pos x="378" y="0"/>
                </a:cxn>
                <a:cxn ang="0">
                  <a:pos x="378" y="224"/>
                </a:cxn>
                <a:cxn ang="0">
                  <a:pos x="504" y="224"/>
                </a:cxn>
                <a:cxn ang="0">
                  <a:pos x="252" y="298"/>
                </a:cxn>
                <a:cxn ang="0">
                  <a:pos x="0" y="224"/>
                </a:cxn>
              </a:cxnLst>
              <a:rect l="0" t="0" r="r" b="b"/>
              <a:pathLst>
                <a:path w="504" h="298">
                  <a:moveTo>
                    <a:pt x="0" y="224"/>
                  </a:moveTo>
                  <a:lnTo>
                    <a:pt x="126" y="224"/>
                  </a:lnTo>
                  <a:lnTo>
                    <a:pt x="126" y="0"/>
                  </a:lnTo>
                  <a:lnTo>
                    <a:pt x="378" y="0"/>
                  </a:lnTo>
                  <a:lnTo>
                    <a:pt x="378" y="224"/>
                  </a:lnTo>
                  <a:lnTo>
                    <a:pt x="504" y="224"/>
                  </a:lnTo>
                  <a:lnTo>
                    <a:pt x="252" y="298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00FF00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2290564" y="3312280"/>
            <a:ext cx="265212" cy="216024"/>
            <a:chOff x="3711" y="12331"/>
            <a:chExt cx="504" cy="298"/>
          </a:xfrm>
        </p:grpSpPr>
        <p:sp>
          <p:nvSpPr>
            <p:cNvPr id="95" name="Freeform 45"/>
            <p:cNvSpPr>
              <a:spLocks/>
            </p:cNvSpPr>
            <p:nvPr/>
          </p:nvSpPr>
          <p:spPr bwMode="auto">
            <a:xfrm>
              <a:off x="3711" y="12331"/>
              <a:ext cx="504" cy="298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126" y="224"/>
                </a:cxn>
                <a:cxn ang="0">
                  <a:pos x="126" y="0"/>
                </a:cxn>
                <a:cxn ang="0">
                  <a:pos x="378" y="0"/>
                </a:cxn>
                <a:cxn ang="0">
                  <a:pos x="378" y="224"/>
                </a:cxn>
                <a:cxn ang="0">
                  <a:pos x="504" y="224"/>
                </a:cxn>
                <a:cxn ang="0">
                  <a:pos x="252" y="298"/>
                </a:cxn>
                <a:cxn ang="0">
                  <a:pos x="0" y="224"/>
                </a:cxn>
              </a:cxnLst>
              <a:rect l="0" t="0" r="r" b="b"/>
              <a:pathLst>
                <a:path w="504" h="298">
                  <a:moveTo>
                    <a:pt x="0" y="224"/>
                  </a:moveTo>
                  <a:lnTo>
                    <a:pt x="126" y="224"/>
                  </a:lnTo>
                  <a:lnTo>
                    <a:pt x="126" y="0"/>
                  </a:lnTo>
                  <a:lnTo>
                    <a:pt x="378" y="0"/>
                  </a:lnTo>
                  <a:lnTo>
                    <a:pt x="378" y="224"/>
                  </a:lnTo>
                  <a:lnTo>
                    <a:pt x="504" y="224"/>
                  </a:lnTo>
                  <a:lnTo>
                    <a:pt x="252" y="298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96" name="Freeform 46"/>
            <p:cNvSpPr>
              <a:spLocks/>
            </p:cNvSpPr>
            <p:nvPr/>
          </p:nvSpPr>
          <p:spPr bwMode="auto">
            <a:xfrm>
              <a:off x="3711" y="12331"/>
              <a:ext cx="504" cy="298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126" y="224"/>
                </a:cxn>
                <a:cxn ang="0">
                  <a:pos x="126" y="0"/>
                </a:cxn>
                <a:cxn ang="0">
                  <a:pos x="378" y="0"/>
                </a:cxn>
                <a:cxn ang="0">
                  <a:pos x="378" y="224"/>
                </a:cxn>
                <a:cxn ang="0">
                  <a:pos x="504" y="224"/>
                </a:cxn>
                <a:cxn ang="0">
                  <a:pos x="252" y="298"/>
                </a:cxn>
                <a:cxn ang="0">
                  <a:pos x="0" y="224"/>
                </a:cxn>
              </a:cxnLst>
              <a:rect l="0" t="0" r="r" b="b"/>
              <a:pathLst>
                <a:path w="504" h="298">
                  <a:moveTo>
                    <a:pt x="0" y="224"/>
                  </a:moveTo>
                  <a:lnTo>
                    <a:pt x="126" y="224"/>
                  </a:lnTo>
                  <a:lnTo>
                    <a:pt x="126" y="0"/>
                  </a:lnTo>
                  <a:lnTo>
                    <a:pt x="378" y="0"/>
                  </a:lnTo>
                  <a:lnTo>
                    <a:pt x="378" y="224"/>
                  </a:lnTo>
                  <a:lnTo>
                    <a:pt x="504" y="224"/>
                  </a:lnTo>
                  <a:lnTo>
                    <a:pt x="252" y="298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00FF00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2290564" y="4985880"/>
            <a:ext cx="265212" cy="216024"/>
            <a:chOff x="3711" y="12331"/>
            <a:chExt cx="504" cy="298"/>
          </a:xfrm>
        </p:grpSpPr>
        <p:sp>
          <p:nvSpPr>
            <p:cNvPr id="98" name="Freeform 45"/>
            <p:cNvSpPr>
              <a:spLocks/>
            </p:cNvSpPr>
            <p:nvPr/>
          </p:nvSpPr>
          <p:spPr bwMode="auto">
            <a:xfrm>
              <a:off x="3711" y="12331"/>
              <a:ext cx="504" cy="298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126" y="224"/>
                </a:cxn>
                <a:cxn ang="0">
                  <a:pos x="126" y="0"/>
                </a:cxn>
                <a:cxn ang="0">
                  <a:pos x="378" y="0"/>
                </a:cxn>
                <a:cxn ang="0">
                  <a:pos x="378" y="224"/>
                </a:cxn>
                <a:cxn ang="0">
                  <a:pos x="504" y="224"/>
                </a:cxn>
                <a:cxn ang="0">
                  <a:pos x="252" y="298"/>
                </a:cxn>
                <a:cxn ang="0">
                  <a:pos x="0" y="224"/>
                </a:cxn>
              </a:cxnLst>
              <a:rect l="0" t="0" r="r" b="b"/>
              <a:pathLst>
                <a:path w="504" h="298">
                  <a:moveTo>
                    <a:pt x="0" y="224"/>
                  </a:moveTo>
                  <a:lnTo>
                    <a:pt x="126" y="224"/>
                  </a:lnTo>
                  <a:lnTo>
                    <a:pt x="126" y="0"/>
                  </a:lnTo>
                  <a:lnTo>
                    <a:pt x="378" y="0"/>
                  </a:lnTo>
                  <a:lnTo>
                    <a:pt x="378" y="224"/>
                  </a:lnTo>
                  <a:lnTo>
                    <a:pt x="504" y="224"/>
                  </a:lnTo>
                  <a:lnTo>
                    <a:pt x="252" y="298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99" name="Freeform 46"/>
            <p:cNvSpPr>
              <a:spLocks/>
            </p:cNvSpPr>
            <p:nvPr/>
          </p:nvSpPr>
          <p:spPr bwMode="auto">
            <a:xfrm>
              <a:off x="3711" y="12331"/>
              <a:ext cx="504" cy="298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126" y="224"/>
                </a:cxn>
                <a:cxn ang="0">
                  <a:pos x="126" y="0"/>
                </a:cxn>
                <a:cxn ang="0">
                  <a:pos x="378" y="0"/>
                </a:cxn>
                <a:cxn ang="0">
                  <a:pos x="378" y="224"/>
                </a:cxn>
                <a:cxn ang="0">
                  <a:pos x="504" y="224"/>
                </a:cxn>
                <a:cxn ang="0">
                  <a:pos x="252" y="298"/>
                </a:cxn>
                <a:cxn ang="0">
                  <a:pos x="0" y="224"/>
                </a:cxn>
              </a:cxnLst>
              <a:rect l="0" t="0" r="r" b="b"/>
              <a:pathLst>
                <a:path w="504" h="298">
                  <a:moveTo>
                    <a:pt x="0" y="224"/>
                  </a:moveTo>
                  <a:lnTo>
                    <a:pt x="126" y="224"/>
                  </a:lnTo>
                  <a:lnTo>
                    <a:pt x="126" y="0"/>
                  </a:lnTo>
                  <a:lnTo>
                    <a:pt x="378" y="0"/>
                  </a:lnTo>
                  <a:lnTo>
                    <a:pt x="378" y="224"/>
                  </a:lnTo>
                  <a:lnTo>
                    <a:pt x="504" y="224"/>
                  </a:lnTo>
                  <a:lnTo>
                    <a:pt x="252" y="298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00FF00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00" name="Freeform 46"/>
          <p:cNvSpPr>
            <a:spLocks/>
          </p:cNvSpPr>
          <p:nvPr/>
        </p:nvSpPr>
        <p:spPr bwMode="auto">
          <a:xfrm>
            <a:off x="2290564" y="4149080"/>
            <a:ext cx="265212" cy="216024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126" y="224"/>
              </a:cxn>
              <a:cxn ang="0">
                <a:pos x="126" y="0"/>
              </a:cxn>
              <a:cxn ang="0">
                <a:pos x="378" y="0"/>
              </a:cxn>
              <a:cxn ang="0">
                <a:pos x="378" y="224"/>
              </a:cxn>
              <a:cxn ang="0">
                <a:pos x="504" y="224"/>
              </a:cxn>
              <a:cxn ang="0">
                <a:pos x="252" y="298"/>
              </a:cxn>
              <a:cxn ang="0">
                <a:pos x="0" y="224"/>
              </a:cxn>
            </a:cxnLst>
            <a:rect l="0" t="0" r="r" b="b"/>
            <a:pathLst>
              <a:path w="504" h="298">
                <a:moveTo>
                  <a:pt x="0" y="224"/>
                </a:moveTo>
                <a:lnTo>
                  <a:pt x="126" y="224"/>
                </a:lnTo>
                <a:lnTo>
                  <a:pt x="126" y="0"/>
                </a:lnTo>
                <a:lnTo>
                  <a:pt x="378" y="0"/>
                </a:lnTo>
                <a:lnTo>
                  <a:pt x="378" y="224"/>
                </a:lnTo>
                <a:lnTo>
                  <a:pt x="504" y="224"/>
                </a:lnTo>
                <a:lnTo>
                  <a:pt x="252" y="298"/>
                </a:lnTo>
                <a:lnTo>
                  <a:pt x="0" y="224"/>
                </a:lnTo>
                <a:close/>
              </a:path>
            </a:pathLst>
          </a:custGeom>
          <a:solidFill>
            <a:srgbClr val="00FF00"/>
          </a:solidFill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1" name="Freeform 46"/>
          <p:cNvSpPr>
            <a:spLocks/>
          </p:cNvSpPr>
          <p:nvPr/>
        </p:nvSpPr>
        <p:spPr bwMode="auto">
          <a:xfrm>
            <a:off x="2290564" y="5805264"/>
            <a:ext cx="265212" cy="216024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126" y="224"/>
              </a:cxn>
              <a:cxn ang="0">
                <a:pos x="126" y="0"/>
              </a:cxn>
              <a:cxn ang="0">
                <a:pos x="378" y="0"/>
              </a:cxn>
              <a:cxn ang="0">
                <a:pos x="378" y="224"/>
              </a:cxn>
              <a:cxn ang="0">
                <a:pos x="504" y="224"/>
              </a:cxn>
              <a:cxn ang="0">
                <a:pos x="252" y="298"/>
              </a:cxn>
              <a:cxn ang="0">
                <a:pos x="0" y="224"/>
              </a:cxn>
            </a:cxnLst>
            <a:rect l="0" t="0" r="r" b="b"/>
            <a:pathLst>
              <a:path w="504" h="298">
                <a:moveTo>
                  <a:pt x="0" y="224"/>
                </a:moveTo>
                <a:lnTo>
                  <a:pt x="126" y="224"/>
                </a:lnTo>
                <a:lnTo>
                  <a:pt x="126" y="0"/>
                </a:lnTo>
                <a:lnTo>
                  <a:pt x="378" y="0"/>
                </a:lnTo>
                <a:lnTo>
                  <a:pt x="378" y="224"/>
                </a:lnTo>
                <a:lnTo>
                  <a:pt x="504" y="224"/>
                </a:lnTo>
                <a:lnTo>
                  <a:pt x="252" y="298"/>
                </a:lnTo>
                <a:lnTo>
                  <a:pt x="0" y="224"/>
                </a:lnTo>
                <a:close/>
              </a:path>
            </a:pathLst>
          </a:custGeom>
          <a:solidFill>
            <a:srgbClr val="00FF00"/>
          </a:solidFill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5005259" y="1390283"/>
            <a:ext cx="3527181" cy="636588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808080"/>
            </a:outerShdw>
          </a:effectLst>
        </p:spPr>
        <p:txBody>
          <a:bodyPr lIns="0" tIns="0" rIns="0" bIns="0"/>
          <a:lstStyle/>
          <a:p>
            <a:pPr algn="ctr"/>
            <a:r>
              <a:rPr lang="th-TH" altLang="ko-KR" sz="2000" b="1" dirty="0">
                <a:solidFill>
                  <a:srgbClr val="000000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เราต้องมีความรู้เรื่องอะไร</a:t>
            </a:r>
            <a:endParaRPr lang="en-US" altLang="ko-KR" sz="2000" b="1" dirty="0">
              <a:solidFill>
                <a:schemeClr val="tx1"/>
              </a:solidFill>
              <a:effectLst/>
              <a:latin typeface="TH SarabunPSK" pitchFamily="34" charset="-34"/>
              <a:ea typeface="Batang" pitchFamily="18" charset="-127"/>
              <a:cs typeface="TH SarabunPSK" pitchFamily="34" charset="-34"/>
            </a:endParaRPr>
          </a:p>
          <a:p>
            <a:pPr algn="ctr"/>
            <a:r>
              <a:rPr lang="th-TH" altLang="ko-KR" sz="2000" b="1" dirty="0">
                <a:solidFill>
                  <a:srgbClr val="000000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เรามีความรู้เรื่องนั้นหรือยัง</a:t>
            </a:r>
            <a:endParaRPr lang="th-TH" sz="2000" b="1" dirty="0">
              <a:solidFill>
                <a:schemeClr val="tx1"/>
              </a:solidFill>
              <a:effectLst/>
              <a:latin typeface="TH SarabunPSK" pitchFamily="34" charset="-34"/>
              <a:ea typeface="Batang" pitchFamily="18" charset="-127"/>
              <a:cs typeface="TH SarabunPSK" pitchFamily="34" charset="-34"/>
            </a:endParaRPr>
          </a:p>
        </p:txBody>
      </p:sp>
      <p:sp>
        <p:nvSpPr>
          <p:cNvPr id="103" name="Rectangle 14"/>
          <p:cNvSpPr>
            <a:spLocks noChangeArrowheads="1"/>
          </p:cNvSpPr>
          <p:nvPr/>
        </p:nvSpPr>
        <p:spPr bwMode="auto">
          <a:xfrm>
            <a:off x="4972493" y="5625107"/>
            <a:ext cx="3528392" cy="684213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808080"/>
            </a:outerShdw>
          </a:effectLst>
        </p:spPr>
        <p:txBody>
          <a:bodyPr lIns="0" tIns="0" rIns="0" bIns="0"/>
          <a:lstStyle/>
          <a:p>
            <a:pPr algn="ctr"/>
            <a:r>
              <a:rPr lang="th-TH" altLang="ko-KR" sz="2000" b="1" dirty="0">
                <a:solidFill>
                  <a:srgbClr val="000000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ความรู้นั้นทำให้เกิดประโยชน์กับองค์การ</a:t>
            </a:r>
          </a:p>
          <a:p>
            <a:pPr algn="ctr"/>
            <a:r>
              <a:rPr lang="th-TH" altLang="ko-KR" sz="2000" b="1" dirty="0">
                <a:solidFill>
                  <a:srgbClr val="000000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หรือไม่</a:t>
            </a:r>
            <a:r>
              <a:rPr lang="th-TH" altLang="ko-KR" sz="2000" b="1" dirty="0"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   </a:t>
            </a:r>
            <a:r>
              <a:rPr lang="th-TH" altLang="ko-KR" sz="2000" b="1" dirty="0">
                <a:solidFill>
                  <a:srgbClr val="000000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ทำให้องค์การดีขึ้นหรือไม่</a:t>
            </a:r>
            <a:endParaRPr lang="en-US" altLang="ko-KR" sz="2000" b="1" dirty="0">
              <a:solidFill>
                <a:schemeClr val="tx1"/>
              </a:solidFill>
              <a:effectLst/>
              <a:latin typeface="TH SarabunPSK" pitchFamily="34" charset="-34"/>
              <a:ea typeface="Batang" pitchFamily="18" charset="-127"/>
              <a:cs typeface="TH SarabunPSK" pitchFamily="34" charset="-34"/>
            </a:endParaRPr>
          </a:p>
          <a:p>
            <a:pPr algn="ctr"/>
            <a:endParaRPr lang="th-TH" sz="2000" b="1" dirty="0">
              <a:solidFill>
                <a:schemeClr val="tx1"/>
              </a:solidFill>
              <a:effectLst/>
              <a:latin typeface="TH SarabunPSK" pitchFamily="34" charset="-34"/>
              <a:ea typeface="Batang" pitchFamily="18" charset="-127"/>
              <a:cs typeface="TH SarabunPSK" pitchFamily="34" charset="-34"/>
            </a:endParaRPr>
          </a:p>
        </p:txBody>
      </p:sp>
      <p:sp>
        <p:nvSpPr>
          <p:cNvPr id="104" name="Rectangle 15"/>
          <p:cNvSpPr>
            <a:spLocks noChangeArrowheads="1"/>
          </p:cNvSpPr>
          <p:nvPr/>
        </p:nvSpPr>
        <p:spPr bwMode="auto">
          <a:xfrm>
            <a:off x="4973021" y="4990684"/>
            <a:ext cx="3527181" cy="3600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808080"/>
            </a:outerShdw>
          </a:effectLst>
        </p:spPr>
        <p:txBody>
          <a:bodyPr lIns="0" tIns="0" rIns="0" bIns="0"/>
          <a:lstStyle/>
          <a:p>
            <a:pPr algn="ctr"/>
            <a:r>
              <a:rPr lang="th-TH" altLang="ko-KR" sz="2000" b="1" dirty="0">
                <a:solidFill>
                  <a:srgbClr val="000000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มีการแบ่งปันความรู้ให้กันหรือไม่</a:t>
            </a:r>
            <a:endParaRPr lang="th-TH" sz="2000" b="1" dirty="0">
              <a:solidFill>
                <a:schemeClr val="tx1"/>
              </a:solidFill>
              <a:effectLst/>
              <a:latin typeface="TH SarabunPSK" pitchFamily="34" charset="-34"/>
              <a:ea typeface="Batang" pitchFamily="18" charset="-127"/>
              <a:cs typeface="TH SarabunPSK" pitchFamily="34" charset="-34"/>
            </a:endParaRPr>
          </a:p>
        </p:txBody>
      </p:sp>
      <p:sp>
        <p:nvSpPr>
          <p:cNvPr id="105" name="Rectangle 16"/>
          <p:cNvSpPr>
            <a:spLocks noChangeArrowheads="1"/>
          </p:cNvSpPr>
          <p:nvPr/>
        </p:nvSpPr>
        <p:spPr bwMode="auto">
          <a:xfrm>
            <a:off x="5005259" y="2254379"/>
            <a:ext cx="3527181" cy="63658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808080"/>
            </a:outerShdw>
          </a:effectLst>
        </p:spPr>
        <p:txBody>
          <a:bodyPr lIns="0" tIns="0" rIns="0" bIns="0"/>
          <a:lstStyle/>
          <a:p>
            <a:pPr algn="ctr"/>
            <a:r>
              <a:rPr lang="th-TH" altLang="ko-KR" sz="2000" b="1" dirty="0">
                <a:solidFill>
                  <a:srgbClr val="000000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   ความรู้อยู่ที่ใครอยู่ในรูปแบบอะไร</a:t>
            </a:r>
          </a:p>
          <a:p>
            <a:pPr algn="ctr"/>
            <a:r>
              <a:rPr lang="th-TH" altLang="ko-KR" sz="2000" b="1" dirty="0">
                <a:solidFill>
                  <a:srgbClr val="000000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   จะเอามาเก็บรวมกันได้อย่างไร</a:t>
            </a:r>
            <a:endParaRPr lang="th-TH" sz="2000" b="1" dirty="0">
              <a:solidFill>
                <a:schemeClr val="tx1"/>
              </a:solidFill>
              <a:effectLst/>
              <a:latin typeface="TH SarabunPSK" pitchFamily="34" charset="-34"/>
              <a:ea typeface="Batang" pitchFamily="18" charset="-127"/>
              <a:cs typeface="TH SarabunPSK" pitchFamily="34" charset="-34"/>
            </a:endParaRPr>
          </a:p>
        </p:txBody>
      </p:sp>
      <p:sp>
        <p:nvSpPr>
          <p:cNvPr id="106" name="Rectangle 17"/>
          <p:cNvSpPr>
            <a:spLocks noChangeArrowheads="1"/>
          </p:cNvSpPr>
          <p:nvPr/>
        </p:nvSpPr>
        <p:spPr bwMode="auto">
          <a:xfrm>
            <a:off x="5005259" y="3721835"/>
            <a:ext cx="3527181" cy="367705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808080"/>
            </a:outerShdw>
          </a:effectLst>
        </p:spPr>
        <p:txBody>
          <a:bodyPr lIns="0" tIns="0" rIns="0" bIns="0"/>
          <a:lstStyle/>
          <a:p>
            <a:pPr algn="ctr"/>
            <a:r>
              <a:rPr lang="th-TH" altLang="ko-KR" sz="2000" b="1" dirty="0">
                <a:solidFill>
                  <a:schemeClr val="bg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จะทำให้เข้าใจง่ายและสมบูรณ์อย่างไร</a:t>
            </a:r>
            <a:endParaRPr lang="th-TH" sz="2000" b="1" dirty="0">
              <a:solidFill>
                <a:schemeClr val="bg1"/>
              </a:solidFill>
              <a:effectLst/>
              <a:latin typeface="TH SarabunPSK" pitchFamily="34" charset="-34"/>
              <a:ea typeface="Batang" pitchFamily="18" charset="-127"/>
              <a:cs typeface="TH SarabunPSK" pitchFamily="34" charset="-34"/>
            </a:endParaRPr>
          </a:p>
        </p:txBody>
      </p:sp>
      <p:sp>
        <p:nvSpPr>
          <p:cNvPr id="107" name="Rectangle 25"/>
          <p:cNvSpPr>
            <a:spLocks noChangeArrowheads="1"/>
          </p:cNvSpPr>
          <p:nvPr/>
        </p:nvSpPr>
        <p:spPr bwMode="auto">
          <a:xfrm>
            <a:off x="4973021" y="4369907"/>
            <a:ext cx="3527181" cy="348556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808080"/>
            </a:outerShdw>
          </a:effectLst>
        </p:spPr>
        <p:txBody>
          <a:bodyPr lIns="0" tIns="0" rIns="0" bIns="0"/>
          <a:lstStyle/>
          <a:p>
            <a:pPr algn="ctr"/>
            <a:r>
              <a:rPr lang="th-TH" altLang="ko-KR" sz="2000" b="1" dirty="0">
                <a:solidFill>
                  <a:srgbClr val="000000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เรานำความรู้มาใช้งานได้ง่ายหรือไม่</a:t>
            </a:r>
            <a:endParaRPr lang="th-TH" sz="2000" b="1" dirty="0">
              <a:solidFill>
                <a:schemeClr val="tx1"/>
              </a:solidFill>
              <a:effectLst/>
              <a:latin typeface="TH SarabunPSK" pitchFamily="34" charset="-34"/>
              <a:ea typeface="Batang" pitchFamily="18" charset="-127"/>
              <a:cs typeface="TH SarabunPSK" pitchFamily="34" charset="-34"/>
            </a:endParaRPr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6579489" y="2038355"/>
            <a:ext cx="265212" cy="216024"/>
            <a:chOff x="3711" y="12331"/>
            <a:chExt cx="504" cy="298"/>
          </a:xfrm>
        </p:grpSpPr>
        <p:sp>
          <p:nvSpPr>
            <p:cNvPr id="109" name="Freeform 45"/>
            <p:cNvSpPr>
              <a:spLocks/>
            </p:cNvSpPr>
            <p:nvPr/>
          </p:nvSpPr>
          <p:spPr bwMode="auto">
            <a:xfrm>
              <a:off x="3711" y="12331"/>
              <a:ext cx="504" cy="298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126" y="224"/>
                </a:cxn>
                <a:cxn ang="0">
                  <a:pos x="126" y="0"/>
                </a:cxn>
                <a:cxn ang="0">
                  <a:pos x="378" y="0"/>
                </a:cxn>
                <a:cxn ang="0">
                  <a:pos x="378" y="224"/>
                </a:cxn>
                <a:cxn ang="0">
                  <a:pos x="504" y="224"/>
                </a:cxn>
                <a:cxn ang="0">
                  <a:pos x="252" y="298"/>
                </a:cxn>
                <a:cxn ang="0">
                  <a:pos x="0" y="224"/>
                </a:cxn>
              </a:cxnLst>
              <a:rect l="0" t="0" r="r" b="b"/>
              <a:pathLst>
                <a:path w="504" h="298">
                  <a:moveTo>
                    <a:pt x="0" y="224"/>
                  </a:moveTo>
                  <a:lnTo>
                    <a:pt x="126" y="224"/>
                  </a:lnTo>
                  <a:lnTo>
                    <a:pt x="126" y="0"/>
                  </a:lnTo>
                  <a:lnTo>
                    <a:pt x="378" y="0"/>
                  </a:lnTo>
                  <a:lnTo>
                    <a:pt x="378" y="224"/>
                  </a:lnTo>
                  <a:lnTo>
                    <a:pt x="504" y="224"/>
                  </a:lnTo>
                  <a:lnTo>
                    <a:pt x="252" y="298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10" name="Freeform 46"/>
            <p:cNvSpPr>
              <a:spLocks/>
            </p:cNvSpPr>
            <p:nvPr/>
          </p:nvSpPr>
          <p:spPr bwMode="auto">
            <a:xfrm>
              <a:off x="3711" y="12331"/>
              <a:ext cx="504" cy="298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126" y="224"/>
                </a:cxn>
                <a:cxn ang="0">
                  <a:pos x="126" y="0"/>
                </a:cxn>
                <a:cxn ang="0">
                  <a:pos x="378" y="0"/>
                </a:cxn>
                <a:cxn ang="0">
                  <a:pos x="378" y="224"/>
                </a:cxn>
                <a:cxn ang="0">
                  <a:pos x="504" y="224"/>
                </a:cxn>
                <a:cxn ang="0">
                  <a:pos x="252" y="298"/>
                </a:cxn>
                <a:cxn ang="0">
                  <a:pos x="0" y="224"/>
                </a:cxn>
              </a:cxnLst>
              <a:rect l="0" t="0" r="r" b="b"/>
              <a:pathLst>
                <a:path w="504" h="298">
                  <a:moveTo>
                    <a:pt x="0" y="224"/>
                  </a:moveTo>
                  <a:lnTo>
                    <a:pt x="126" y="224"/>
                  </a:lnTo>
                  <a:lnTo>
                    <a:pt x="126" y="0"/>
                  </a:lnTo>
                  <a:lnTo>
                    <a:pt x="378" y="0"/>
                  </a:lnTo>
                  <a:lnTo>
                    <a:pt x="378" y="224"/>
                  </a:lnTo>
                  <a:lnTo>
                    <a:pt x="504" y="224"/>
                  </a:lnTo>
                  <a:lnTo>
                    <a:pt x="252" y="298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00FF00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11" name="Text Box 56"/>
          <p:cNvSpPr txBox="1">
            <a:spLocks noChangeArrowheads="1"/>
          </p:cNvSpPr>
          <p:nvPr/>
        </p:nvSpPr>
        <p:spPr bwMode="auto">
          <a:xfrm>
            <a:off x="5005259" y="3118476"/>
            <a:ext cx="3527181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dist="45791" dir="2021404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th-TH" altLang="ko-KR" sz="2000" b="1" dirty="0"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จะแบ่งประเภทหัวข้ออย่างไร</a:t>
            </a:r>
            <a:endParaRPr lang="th-TH" sz="2000" b="1" dirty="0">
              <a:solidFill>
                <a:schemeClr val="tx1"/>
              </a:solidFill>
              <a:effectLst/>
              <a:latin typeface="TH SarabunPSK" pitchFamily="34" charset="-34"/>
              <a:ea typeface="Batang" pitchFamily="18" charset="-127"/>
              <a:cs typeface="TH SarabunPSK" pitchFamily="34" charset="-34"/>
            </a:endParaRPr>
          </a:p>
        </p:txBody>
      </p: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6579489" y="2902451"/>
            <a:ext cx="265212" cy="216024"/>
            <a:chOff x="3711" y="12331"/>
            <a:chExt cx="504" cy="298"/>
          </a:xfrm>
        </p:grpSpPr>
        <p:sp>
          <p:nvSpPr>
            <p:cNvPr id="113" name="Freeform 45"/>
            <p:cNvSpPr>
              <a:spLocks/>
            </p:cNvSpPr>
            <p:nvPr/>
          </p:nvSpPr>
          <p:spPr bwMode="auto">
            <a:xfrm>
              <a:off x="3711" y="12331"/>
              <a:ext cx="504" cy="298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126" y="224"/>
                </a:cxn>
                <a:cxn ang="0">
                  <a:pos x="126" y="0"/>
                </a:cxn>
                <a:cxn ang="0">
                  <a:pos x="378" y="0"/>
                </a:cxn>
                <a:cxn ang="0">
                  <a:pos x="378" y="224"/>
                </a:cxn>
                <a:cxn ang="0">
                  <a:pos x="504" y="224"/>
                </a:cxn>
                <a:cxn ang="0">
                  <a:pos x="252" y="298"/>
                </a:cxn>
                <a:cxn ang="0">
                  <a:pos x="0" y="224"/>
                </a:cxn>
              </a:cxnLst>
              <a:rect l="0" t="0" r="r" b="b"/>
              <a:pathLst>
                <a:path w="504" h="298">
                  <a:moveTo>
                    <a:pt x="0" y="224"/>
                  </a:moveTo>
                  <a:lnTo>
                    <a:pt x="126" y="224"/>
                  </a:lnTo>
                  <a:lnTo>
                    <a:pt x="126" y="0"/>
                  </a:lnTo>
                  <a:lnTo>
                    <a:pt x="378" y="0"/>
                  </a:lnTo>
                  <a:lnTo>
                    <a:pt x="378" y="224"/>
                  </a:lnTo>
                  <a:lnTo>
                    <a:pt x="504" y="224"/>
                  </a:lnTo>
                  <a:lnTo>
                    <a:pt x="252" y="298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14" name="Freeform 46"/>
            <p:cNvSpPr>
              <a:spLocks/>
            </p:cNvSpPr>
            <p:nvPr/>
          </p:nvSpPr>
          <p:spPr bwMode="auto">
            <a:xfrm>
              <a:off x="3711" y="12331"/>
              <a:ext cx="504" cy="298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126" y="224"/>
                </a:cxn>
                <a:cxn ang="0">
                  <a:pos x="126" y="0"/>
                </a:cxn>
                <a:cxn ang="0">
                  <a:pos x="378" y="0"/>
                </a:cxn>
                <a:cxn ang="0">
                  <a:pos x="378" y="224"/>
                </a:cxn>
                <a:cxn ang="0">
                  <a:pos x="504" y="224"/>
                </a:cxn>
                <a:cxn ang="0">
                  <a:pos x="252" y="298"/>
                </a:cxn>
                <a:cxn ang="0">
                  <a:pos x="0" y="224"/>
                </a:cxn>
              </a:cxnLst>
              <a:rect l="0" t="0" r="r" b="b"/>
              <a:pathLst>
                <a:path w="504" h="298">
                  <a:moveTo>
                    <a:pt x="0" y="224"/>
                  </a:moveTo>
                  <a:lnTo>
                    <a:pt x="126" y="224"/>
                  </a:lnTo>
                  <a:lnTo>
                    <a:pt x="126" y="0"/>
                  </a:lnTo>
                  <a:lnTo>
                    <a:pt x="378" y="0"/>
                  </a:lnTo>
                  <a:lnTo>
                    <a:pt x="378" y="224"/>
                  </a:lnTo>
                  <a:lnTo>
                    <a:pt x="504" y="224"/>
                  </a:lnTo>
                  <a:lnTo>
                    <a:pt x="252" y="298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00FF00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6579489" y="3478515"/>
            <a:ext cx="265212" cy="216024"/>
            <a:chOff x="3711" y="12331"/>
            <a:chExt cx="504" cy="298"/>
          </a:xfrm>
        </p:grpSpPr>
        <p:sp>
          <p:nvSpPr>
            <p:cNvPr id="116" name="Freeform 45"/>
            <p:cNvSpPr>
              <a:spLocks/>
            </p:cNvSpPr>
            <p:nvPr/>
          </p:nvSpPr>
          <p:spPr bwMode="auto">
            <a:xfrm>
              <a:off x="3711" y="12331"/>
              <a:ext cx="504" cy="298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126" y="224"/>
                </a:cxn>
                <a:cxn ang="0">
                  <a:pos x="126" y="0"/>
                </a:cxn>
                <a:cxn ang="0">
                  <a:pos x="378" y="0"/>
                </a:cxn>
                <a:cxn ang="0">
                  <a:pos x="378" y="224"/>
                </a:cxn>
                <a:cxn ang="0">
                  <a:pos x="504" y="224"/>
                </a:cxn>
                <a:cxn ang="0">
                  <a:pos x="252" y="298"/>
                </a:cxn>
                <a:cxn ang="0">
                  <a:pos x="0" y="224"/>
                </a:cxn>
              </a:cxnLst>
              <a:rect l="0" t="0" r="r" b="b"/>
              <a:pathLst>
                <a:path w="504" h="298">
                  <a:moveTo>
                    <a:pt x="0" y="224"/>
                  </a:moveTo>
                  <a:lnTo>
                    <a:pt x="126" y="224"/>
                  </a:lnTo>
                  <a:lnTo>
                    <a:pt x="126" y="0"/>
                  </a:lnTo>
                  <a:lnTo>
                    <a:pt x="378" y="0"/>
                  </a:lnTo>
                  <a:lnTo>
                    <a:pt x="378" y="224"/>
                  </a:lnTo>
                  <a:lnTo>
                    <a:pt x="504" y="224"/>
                  </a:lnTo>
                  <a:lnTo>
                    <a:pt x="252" y="298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17" name="Freeform 46"/>
            <p:cNvSpPr>
              <a:spLocks/>
            </p:cNvSpPr>
            <p:nvPr/>
          </p:nvSpPr>
          <p:spPr bwMode="auto">
            <a:xfrm>
              <a:off x="3711" y="12331"/>
              <a:ext cx="504" cy="298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126" y="224"/>
                </a:cxn>
                <a:cxn ang="0">
                  <a:pos x="126" y="0"/>
                </a:cxn>
                <a:cxn ang="0">
                  <a:pos x="378" y="0"/>
                </a:cxn>
                <a:cxn ang="0">
                  <a:pos x="378" y="224"/>
                </a:cxn>
                <a:cxn ang="0">
                  <a:pos x="504" y="224"/>
                </a:cxn>
                <a:cxn ang="0">
                  <a:pos x="252" y="298"/>
                </a:cxn>
                <a:cxn ang="0">
                  <a:pos x="0" y="224"/>
                </a:cxn>
              </a:cxnLst>
              <a:rect l="0" t="0" r="r" b="b"/>
              <a:pathLst>
                <a:path w="504" h="298">
                  <a:moveTo>
                    <a:pt x="0" y="224"/>
                  </a:moveTo>
                  <a:lnTo>
                    <a:pt x="126" y="224"/>
                  </a:lnTo>
                  <a:lnTo>
                    <a:pt x="126" y="0"/>
                  </a:lnTo>
                  <a:lnTo>
                    <a:pt x="378" y="0"/>
                  </a:lnTo>
                  <a:lnTo>
                    <a:pt x="378" y="224"/>
                  </a:lnTo>
                  <a:lnTo>
                    <a:pt x="504" y="224"/>
                  </a:lnTo>
                  <a:lnTo>
                    <a:pt x="252" y="298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00FF00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6556669" y="4122819"/>
            <a:ext cx="265212" cy="216024"/>
            <a:chOff x="3711" y="12331"/>
            <a:chExt cx="504" cy="298"/>
          </a:xfrm>
        </p:grpSpPr>
        <p:sp>
          <p:nvSpPr>
            <p:cNvPr id="119" name="Freeform 45"/>
            <p:cNvSpPr>
              <a:spLocks/>
            </p:cNvSpPr>
            <p:nvPr/>
          </p:nvSpPr>
          <p:spPr bwMode="auto">
            <a:xfrm>
              <a:off x="3711" y="12331"/>
              <a:ext cx="504" cy="298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126" y="224"/>
                </a:cxn>
                <a:cxn ang="0">
                  <a:pos x="126" y="0"/>
                </a:cxn>
                <a:cxn ang="0">
                  <a:pos x="378" y="0"/>
                </a:cxn>
                <a:cxn ang="0">
                  <a:pos x="378" y="224"/>
                </a:cxn>
                <a:cxn ang="0">
                  <a:pos x="504" y="224"/>
                </a:cxn>
                <a:cxn ang="0">
                  <a:pos x="252" y="298"/>
                </a:cxn>
                <a:cxn ang="0">
                  <a:pos x="0" y="224"/>
                </a:cxn>
              </a:cxnLst>
              <a:rect l="0" t="0" r="r" b="b"/>
              <a:pathLst>
                <a:path w="504" h="298">
                  <a:moveTo>
                    <a:pt x="0" y="224"/>
                  </a:moveTo>
                  <a:lnTo>
                    <a:pt x="126" y="224"/>
                  </a:lnTo>
                  <a:lnTo>
                    <a:pt x="126" y="0"/>
                  </a:lnTo>
                  <a:lnTo>
                    <a:pt x="378" y="0"/>
                  </a:lnTo>
                  <a:lnTo>
                    <a:pt x="378" y="224"/>
                  </a:lnTo>
                  <a:lnTo>
                    <a:pt x="504" y="224"/>
                  </a:lnTo>
                  <a:lnTo>
                    <a:pt x="252" y="298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20" name="Freeform 46"/>
            <p:cNvSpPr>
              <a:spLocks/>
            </p:cNvSpPr>
            <p:nvPr/>
          </p:nvSpPr>
          <p:spPr bwMode="auto">
            <a:xfrm>
              <a:off x="3711" y="12331"/>
              <a:ext cx="504" cy="298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126" y="224"/>
                </a:cxn>
                <a:cxn ang="0">
                  <a:pos x="126" y="0"/>
                </a:cxn>
                <a:cxn ang="0">
                  <a:pos x="378" y="0"/>
                </a:cxn>
                <a:cxn ang="0">
                  <a:pos x="378" y="224"/>
                </a:cxn>
                <a:cxn ang="0">
                  <a:pos x="504" y="224"/>
                </a:cxn>
                <a:cxn ang="0">
                  <a:pos x="252" y="298"/>
                </a:cxn>
                <a:cxn ang="0">
                  <a:pos x="0" y="224"/>
                </a:cxn>
              </a:cxnLst>
              <a:rect l="0" t="0" r="r" b="b"/>
              <a:pathLst>
                <a:path w="504" h="298">
                  <a:moveTo>
                    <a:pt x="0" y="224"/>
                  </a:moveTo>
                  <a:lnTo>
                    <a:pt x="126" y="224"/>
                  </a:lnTo>
                  <a:lnTo>
                    <a:pt x="126" y="0"/>
                  </a:lnTo>
                  <a:lnTo>
                    <a:pt x="378" y="0"/>
                  </a:lnTo>
                  <a:lnTo>
                    <a:pt x="378" y="224"/>
                  </a:lnTo>
                  <a:lnTo>
                    <a:pt x="504" y="224"/>
                  </a:lnTo>
                  <a:lnTo>
                    <a:pt x="252" y="298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00FF00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21" name="Freeform 46"/>
          <p:cNvSpPr>
            <a:spLocks/>
          </p:cNvSpPr>
          <p:nvPr/>
        </p:nvSpPr>
        <p:spPr bwMode="auto">
          <a:xfrm>
            <a:off x="6556669" y="4757243"/>
            <a:ext cx="265212" cy="216024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126" y="224"/>
              </a:cxn>
              <a:cxn ang="0">
                <a:pos x="126" y="0"/>
              </a:cxn>
              <a:cxn ang="0">
                <a:pos x="378" y="0"/>
              </a:cxn>
              <a:cxn ang="0">
                <a:pos x="378" y="224"/>
              </a:cxn>
              <a:cxn ang="0">
                <a:pos x="504" y="224"/>
              </a:cxn>
              <a:cxn ang="0">
                <a:pos x="252" y="298"/>
              </a:cxn>
              <a:cxn ang="0">
                <a:pos x="0" y="224"/>
              </a:cxn>
            </a:cxnLst>
            <a:rect l="0" t="0" r="r" b="b"/>
            <a:pathLst>
              <a:path w="504" h="298">
                <a:moveTo>
                  <a:pt x="0" y="224"/>
                </a:moveTo>
                <a:lnTo>
                  <a:pt x="126" y="224"/>
                </a:lnTo>
                <a:lnTo>
                  <a:pt x="126" y="0"/>
                </a:lnTo>
                <a:lnTo>
                  <a:pt x="378" y="0"/>
                </a:lnTo>
                <a:lnTo>
                  <a:pt x="378" y="224"/>
                </a:lnTo>
                <a:lnTo>
                  <a:pt x="504" y="224"/>
                </a:lnTo>
                <a:lnTo>
                  <a:pt x="252" y="298"/>
                </a:lnTo>
                <a:lnTo>
                  <a:pt x="0" y="224"/>
                </a:lnTo>
                <a:close/>
              </a:path>
            </a:pathLst>
          </a:custGeom>
          <a:solidFill>
            <a:srgbClr val="00FF00"/>
          </a:solidFill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2" name="Freeform 46"/>
          <p:cNvSpPr>
            <a:spLocks/>
          </p:cNvSpPr>
          <p:nvPr/>
        </p:nvSpPr>
        <p:spPr bwMode="auto">
          <a:xfrm>
            <a:off x="6556669" y="5378019"/>
            <a:ext cx="265212" cy="216024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126" y="224"/>
              </a:cxn>
              <a:cxn ang="0">
                <a:pos x="126" y="0"/>
              </a:cxn>
              <a:cxn ang="0">
                <a:pos x="378" y="0"/>
              </a:cxn>
              <a:cxn ang="0">
                <a:pos x="378" y="224"/>
              </a:cxn>
              <a:cxn ang="0">
                <a:pos x="504" y="224"/>
              </a:cxn>
              <a:cxn ang="0">
                <a:pos x="252" y="298"/>
              </a:cxn>
              <a:cxn ang="0">
                <a:pos x="0" y="224"/>
              </a:cxn>
            </a:cxnLst>
            <a:rect l="0" t="0" r="r" b="b"/>
            <a:pathLst>
              <a:path w="504" h="298">
                <a:moveTo>
                  <a:pt x="0" y="224"/>
                </a:moveTo>
                <a:lnTo>
                  <a:pt x="126" y="224"/>
                </a:lnTo>
                <a:lnTo>
                  <a:pt x="126" y="0"/>
                </a:lnTo>
                <a:lnTo>
                  <a:pt x="378" y="0"/>
                </a:lnTo>
                <a:lnTo>
                  <a:pt x="378" y="224"/>
                </a:lnTo>
                <a:lnTo>
                  <a:pt x="504" y="224"/>
                </a:lnTo>
                <a:lnTo>
                  <a:pt x="252" y="298"/>
                </a:lnTo>
                <a:lnTo>
                  <a:pt x="0" y="224"/>
                </a:lnTo>
                <a:close/>
              </a:path>
            </a:pathLst>
          </a:custGeom>
          <a:solidFill>
            <a:srgbClr val="00FF00"/>
          </a:solidFill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grpSp>
        <p:nvGrpSpPr>
          <p:cNvPr id="48" name="Group 47"/>
          <p:cNvGrpSpPr/>
          <p:nvPr/>
        </p:nvGrpSpPr>
        <p:grpSpPr>
          <a:xfrm>
            <a:off x="8532440" y="1628800"/>
            <a:ext cx="398585" cy="4514844"/>
            <a:chOff x="8560778" y="2210143"/>
            <a:chExt cx="398585" cy="5103812"/>
          </a:xfrm>
        </p:grpSpPr>
        <p:sp>
          <p:nvSpPr>
            <p:cNvPr id="49" name="Line 9"/>
            <p:cNvSpPr>
              <a:spLocks noChangeShapeType="1"/>
            </p:cNvSpPr>
            <p:nvPr/>
          </p:nvSpPr>
          <p:spPr bwMode="auto">
            <a:xfrm flipV="1">
              <a:off x="8560778" y="7312368"/>
              <a:ext cx="398585" cy="158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0" name="Line 10"/>
            <p:cNvSpPr>
              <a:spLocks noChangeShapeType="1"/>
            </p:cNvSpPr>
            <p:nvPr/>
          </p:nvSpPr>
          <p:spPr bwMode="auto">
            <a:xfrm flipV="1">
              <a:off x="8959362" y="2343493"/>
              <a:ext cx="0" cy="4968875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1" name="Freeform 22"/>
            <p:cNvSpPr>
              <a:spLocks noEditPoints="1"/>
            </p:cNvSpPr>
            <p:nvPr/>
          </p:nvSpPr>
          <p:spPr bwMode="auto">
            <a:xfrm>
              <a:off x="8573966" y="2210143"/>
              <a:ext cx="385396" cy="206375"/>
            </a:xfrm>
            <a:custGeom>
              <a:avLst/>
              <a:gdLst/>
              <a:ahLst/>
              <a:cxnLst>
                <a:cxn ang="0">
                  <a:pos x="198" y="79"/>
                </a:cxn>
                <a:cxn ang="0">
                  <a:pos x="374" y="79"/>
                </a:cxn>
                <a:cxn ang="0">
                  <a:pos x="374" y="158"/>
                </a:cxn>
                <a:cxn ang="0">
                  <a:pos x="198" y="158"/>
                </a:cxn>
                <a:cxn ang="0">
                  <a:pos x="198" y="79"/>
                </a:cxn>
                <a:cxn ang="0">
                  <a:pos x="237" y="237"/>
                </a:cxn>
                <a:cxn ang="0">
                  <a:pos x="0" y="118"/>
                </a:cxn>
                <a:cxn ang="0">
                  <a:pos x="237" y="0"/>
                </a:cxn>
                <a:cxn ang="0">
                  <a:pos x="237" y="237"/>
                </a:cxn>
              </a:cxnLst>
              <a:rect l="0" t="0" r="r" b="b"/>
              <a:pathLst>
                <a:path w="374" h="237">
                  <a:moveTo>
                    <a:pt x="198" y="79"/>
                  </a:moveTo>
                  <a:lnTo>
                    <a:pt x="374" y="79"/>
                  </a:lnTo>
                  <a:lnTo>
                    <a:pt x="374" y="158"/>
                  </a:lnTo>
                  <a:lnTo>
                    <a:pt x="198" y="158"/>
                  </a:lnTo>
                  <a:lnTo>
                    <a:pt x="198" y="79"/>
                  </a:lnTo>
                  <a:close/>
                  <a:moveTo>
                    <a:pt x="237" y="237"/>
                  </a:moveTo>
                  <a:lnTo>
                    <a:pt x="0" y="118"/>
                  </a:lnTo>
                  <a:lnTo>
                    <a:pt x="237" y="0"/>
                  </a:lnTo>
                  <a:lnTo>
                    <a:pt x="237" y="237"/>
                  </a:lnTo>
                  <a:close/>
                </a:path>
              </a:pathLst>
            </a:custGeom>
            <a:solidFill>
              <a:srgbClr val="0000CC"/>
            </a:solidFill>
            <a:ln w="9525" cap="flat" cmpd="sng">
              <a:solidFill>
                <a:srgbClr val="0000CC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="" xmlns:p14="http://schemas.microsoft.com/office/powerpoint/2010/main" val="42225052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60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11" grpId="0" animBg="1"/>
      <p:bldP spid="121" grpId="0" animBg="1"/>
      <p:bldP spid="122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7" name="Rectangle 3"/>
          <p:cNvSpPr>
            <a:spLocks noGrp="1" noChangeArrowheads="1"/>
          </p:cNvSpPr>
          <p:nvPr>
            <p:ph type="title"/>
          </p:nvPr>
        </p:nvSpPr>
        <p:spPr>
          <a:xfrm>
            <a:off x="32" y="1"/>
            <a:ext cx="9144000" cy="1000108"/>
          </a:xfrm>
          <a:solidFill>
            <a:srgbClr val="FFCCFF"/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Learn to Share – KM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ตัวอย่างของ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AOT)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5730" y="6635775"/>
            <a:ext cx="2133600" cy="365125"/>
          </a:xfrm>
        </p:spPr>
        <p:txBody>
          <a:bodyPr/>
          <a:lstStyle/>
          <a:p>
            <a:fld id="{752C8E0A-F631-42A2-A791-1B05439A1E6C}" type="slidenum">
              <a:rPr lang="en-US"/>
              <a:pPr/>
              <a:t>137</a:t>
            </a:fld>
            <a:endParaRPr lang="en-US"/>
          </a:p>
        </p:txBody>
      </p:sp>
      <p:sp>
        <p:nvSpPr>
          <p:cNvPr id="641026" name="Rectangle 2"/>
          <p:cNvSpPr>
            <a:spLocks noChangeArrowheads="1"/>
          </p:cNvSpPr>
          <p:nvPr/>
        </p:nvSpPr>
        <p:spPr bwMode="auto">
          <a:xfrm>
            <a:off x="157130" y="2260625"/>
            <a:ext cx="6781800" cy="3581400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641028" name="Rectangle 4"/>
          <p:cNvSpPr>
            <a:spLocks noChangeArrowheads="1"/>
          </p:cNvSpPr>
          <p:nvPr/>
        </p:nvSpPr>
        <p:spPr bwMode="auto">
          <a:xfrm>
            <a:off x="614330" y="2870225"/>
            <a:ext cx="5791200" cy="2438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641029" name="AutoShape 5"/>
          <p:cNvSpPr>
            <a:spLocks noChangeArrowheads="1"/>
          </p:cNvSpPr>
          <p:nvPr/>
        </p:nvSpPr>
        <p:spPr bwMode="auto">
          <a:xfrm>
            <a:off x="2900330" y="3098825"/>
            <a:ext cx="1143000" cy="2057400"/>
          </a:xfrm>
          <a:prstGeom prst="homePlate">
            <a:avLst>
              <a:gd name="adj" fmla="val 25000"/>
            </a:avLst>
          </a:prstGeom>
          <a:solidFill>
            <a:srgbClr val="DBE3E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Organize/</a:t>
            </a:r>
          </a:p>
          <a:p>
            <a:r>
              <a:rPr lang="en-US" sz="1600" b="1">
                <a:latin typeface="Comic Sans MS" pitchFamily="66" charset="0"/>
              </a:rPr>
              <a:t>Classify</a:t>
            </a:r>
          </a:p>
        </p:txBody>
      </p:sp>
      <p:sp>
        <p:nvSpPr>
          <p:cNvPr id="641030" name="AutoShape 6"/>
          <p:cNvSpPr>
            <a:spLocks noChangeArrowheads="1"/>
          </p:cNvSpPr>
          <p:nvPr/>
        </p:nvSpPr>
        <p:spPr bwMode="auto">
          <a:xfrm>
            <a:off x="842930" y="3098825"/>
            <a:ext cx="990600" cy="2057400"/>
          </a:xfrm>
          <a:prstGeom prst="homePlate">
            <a:avLst>
              <a:gd name="adj" fmla="val 25000"/>
            </a:avLst>
          </a:prstGeom>
          <a:solidFill>
            <a:srgbClr val="DBE3E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Define</a:t>
            </a:r>
          </a:p>
          <a:p>
            <a:r>
              <a:rPr lang="en-US" sz="1600" b="1">
                <a:latin typeface="Comic Sans MS" pitchFamily="66" charset="0"/>
              </a:rPr>
              <a:t>Identify</a:t>
            </a:r>
          </a:p>
        </p:txBody>
      </p:sp>
      <p:sp>
        <p:nvSpPr>
          <p:cNvPr id="641031" name="AutoShape 7"/>
          <p:cNvSpPr>
            <a:spLocks noChangeArrowheads="1"/>
          </p:cNvSpPr>
          <p:nvPr/>
        </p:nvSpPr>
        <p:spPr bwMode="auto">
          <a:xfrm>
            <a:off x="1833530" y="3098825"/>
            <a:ext cx="1066800" cy="2057400"/>
          </a:xfrm>
          <a:prstGeom prst="homePlate">
            <a:avLst>
              <a:gd name="adj" fmla="val 25000"/>
            </a:avLst>
          </a:prstGeom>
          <a:solidFill>
            <a:srgbClr val="DBE3E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Create</a:t>
            </a:r>
          </a:p>
          <a:p>
            <a:r>
              <a:rPr lang="en-US" sz="1600" b="1">
                <a:latin typeface="Comic Sans MS" pitchFamily="66" charset="0"/>
              </a:rPr>
              <a:t>Collect</a:t>
            </a:r>
          </a:p>
          <a:p>
            <a:r>
              <a:rPr lang="en-US" sz="1600" b="1">
                <a:latin typeface="Comic Sans MS" pitchFamily="66" charset="0"/>
              </a:rPr>
              <a:t>Acquire</a:t>
            </a:r>
          </a:p>
          <a:p>
            <a:r>
              <a:rPr lang="en-US" sz="1600" b="1">
                <a:latin typeface="Comic Sans MS" pitchFamily="66" charset="0"/>
              </a:rPr>
              <a:t>Capture</a:t>
            </a:r>
          </a:p>
        </p:txBody>
      </p:sp>
      <p:sp>
        <p:nvSpPr>
          <p:cNvPr id="641032" name="Rectangle 8"/>
          <p:cNvSpPr>
            <a:spLocks noChangeArrowheads="1"/>
          </p:cNvSpPr>
          <p:nvPr/>
        </p:nvSpPr>
        <p:spPr bwMode="auto">
          <a:xfrm>
            <a:off x="7015130" y="2870225"/>
            <a:ext cx="2057400" cy="2971800"/>
          </a:xfrm>
          <a:prstGeom prst="rect">
            <a:avLst/>
          </a:prstGeom>
          <a:solidFill>
            <a:srgbClr val="DBE3E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 dirty="0">
                <a:latin typeface="Comic Sans MS" pitchFamily="66" charset="0"/>
              </a:rPr>
              <a:t>Happy </a:t>
            </a:r>
            <a:endParaRPr lang="en-US" sz="2400" b="1" dirty="0" smtClean="0">
              <a:latin typeface="Comic Sans MS" pitchFamily="66" charset="0"/>
            </a:endParaRPr>
          </a:p>
          <a:p>
            <a:r>
              <a:rPr lang="en-US" sz="2400" b="1" dirty="0" smtClean="0">
                <a:latin typeface="Comic Sans MS" pitchFamily="66" charset="0"/>
              </a:rPr>
              <a:t>Workplace</a:t>
            </a:r>
            <a:endParaRPr lang="en-US" sz="2400" b="1" dirty="0">
              <a:latin typeface="Comic Sans MS" pitchFamily="66" charset="0"/>
            </a:endParaRPr>
          </a:p>
          <a:p>
            <a:r>
              <a:rPr lang="en-US" sz="2400" b="1" dirty="0">
                <a:latin typeface="Comic Sans MS" pitchFamily="66" charset="0"/>
              </a:rPr>
              <a:t>Efficiency</a:t>
            </a:r>
          </a:p>
          <a:p>
            <a:r>
              <a:rPr lang="en-US" sz="2400" b="1" dirty="0">
                <a:latin typeface="Comic Sans MS" pitchFamily="66" charset="0"/>
              </a:rPr>
              <a:t>Effectiveness</a:t>
            </a:r>
          </a:p>
          <a:p>
            <a:r>
              <a:rPr lang="en-US" sz="2400" b="1" dirty="0">
                <a:latin typeface="Comic Sans MS" pitchFamily="66" charset="0"/>
              </a:rPr>
              <a:t>HPO</a:t>
            </a:r>
          </a:p>
        </p:txBody>
      </p:sp>
      <p:sp>
        <p:nvSpPr>
          <p:cNvPr id="641033" name="Rectangle 9"/>
          <p:cNvSpPr>
            <a:spLocks noChangeArrowheads="1"/>
          </p:cNvSpPr>
          <p:nvPr/>
        </p:nvSpPr>
        <p:spPr bwMode="auto">
          <a:xfrm>
            <a:off x="7015130" y="2260625"/>
            <a:ext cx="1981200" cy="609600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>
                <a:solidFill>
                  <a:srgbClr val="FFFF66"/>
                </a:solidFill>
                <a:latin typeface="Comic Sans MS" pitchFamily="66" charset="0"/>
              </a:rPr>
              <a:t>Result</a:t>
            </a:r>
          </a:p>
        </p:txBody>
      </p:sp>
      <p:sp>
        <p:nvSpPr>
          <p:cNvPr id="641034" name="Rectangle 10"/>
          <p:cNvSpPr>
            <a:spLocks noChangeArrowheads="1"/>
          </p:cNvSpPr>
          <p:nvPr/>
        </p:nvSpPr>
        <p:spPr bwMode="auto">
          <a:xfrm>
            <a:off x="1452530" y="2260625"/>
            <a:ext cx="4267200" cy="533400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>
                <a:solidFill>
                  <a:srgbClr val="FFFF66"/>
                </a:solidFill>
                <a:latin typeface="Comic Sans MS" pitchFamily="66" charset="0"/>
              </a:rPr>
              <a:t>Community of Practice (CoP)</a:t>
            </a:r>
          </a:p>
        </p:txBody>
      </p:sp>
      <p:sp>
        <p:nvSpPr>
          <p:cNvPr id="641035" name="AutoShape 11"/>
          <p:cNvSpPr>
            <a:spLocks noChangeArrowheads="1"/>
          </p:cNvSpPr>
          <p:nvPr/>
        </p:nvSpPr>
        <p:spPr bwMode="auto">
          <a:xfrm>
            <a:off x="5186330" y="3098825"/>
            <a:ext cx="1066800" cy="2057400"/>
          </a:xfrm>
          <a:prstGeom prst="homePlate">
            <a:avLst>
              <a:gd name="adj" fmla="val 25000"/>
            </a:avLst>
          </a:prstGeom>
          <a:solidFill>
            <a:srgbClr val="DBE3E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Use</a:t>
            </a:r>
          </a:p>
          <a:p>
            <a:r>
              <a:rPr lang="en-US" sz="1600" b="1">
                <a:latin typeface="Comic Sans MS" pitchFamily="66" charset="0"/>
              </a:rPr>
              <a:t>Learning</a:t>
            </a:r>
          </a:p>
        </p:txBody>
      </p:sp>
      <p:sp>
        <p:nvSpPr>
          <p:cNvPr id="641036" name="AutoShape 12"/>
          <p:cNvSpPr>
            <a:spLocks noChangeArrowheads="1"/>
          </p:cNvSpPr>
          <p:nvPr/>
        </p:nvSpPr>
        <p:spPr bwMode="auto">
          <a:xfrm>
            <a:off x="4043330" y="3098825"/>
            <a:ext cx="1143000" cy="2057400"/>
          </a:xfrm>
          <a:prstGeom prst="homePlate">
            <a:avLst>
              <a:gd name="adj" fmla="val 25000"/>
            </a:avLst>
          </a:prstGeom>
          <a:solidFill>
            <a:srgbClr val="DBE3E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Share</a:t>
            </a:r>
          </a:p>
          <a:p>
            <a:r>
              <a:rPr lang="en-US" sz="1600" b="1">
                <a:latin typeface="Comic Sans MS" pitchFamily="66" charset="0"/>
              </a:rPr>
              <a:t>Transfer</a:t>
            </a:r>
          </a:p>
        </p:txBody>
      </p:sp>
      <p:sp>
        <p:nvSpPr>
          <p:cNvPr id="641037" name="Rectangle 13"/>
          <p:cNvSpPr>
            <a:spLocks noChangeArrowheads="1"/>
          </p:cNvSpPr>
          <p:nvPr/>
        </p:nvSpPr>
        <p:spPr bwMode="auto">
          <a:xfrm>
            <a:off x="3586130" y="5994425"/>
            <a:ext cx="1676400" cy="76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70000"/>
              </a:lnSpc>
            </a:pPr>
            <a:r>
              <a:rPr lang="en-US" sz="1600" b="1">
                <a:solidFill>
                  <a:srgbClr val="FFFF00"/>
                </a:solidFill>
                <a:latin typeface="Comic Sans MS" pitchFamily="66" charset="0"/>
              </a:rPr>
              <a:t>Motivation</a:t>
            </a:r>
          </a:p>
          <a:p>
            <a:pPr>
              <a:lnSpc>
                <a:spcPct val="70000"/>
              </a:lnSpc>
            </a:pPr>
            <a:r>
              <a:rPr lang="en-US" sz="1600" b="1">
                <a:solidFill>
                  <a:srgbClr val="FFFF00"/>
                </a:solidFill>
                <a:latin typeface="Comic Sans MS" pitchFamily="66" charset="0"/>
              </a:rPr>
              <a:t>Reward</a:t>
            </a:r>
          </a:p>
          <a:p>
            <a:pPr>
              <a:lnSpc>
                <a:spcPct val="70000"/>
              </a:lnSpc>
            </a:pPr>
            <a:r>
              <a:rPr lang="en-US" sz="1600" b="1">
                <a:solidFill>
                  <a:srgbClr val="FFFF00"/>
                </a:solidFill>
                <a:latin typeface="Comic Sans MS" pitchFamily="66" charset="0"/>
              </a:rPr>
              <a:t>Recognition</a:t>
            </a:r>
          </a:p>
        </p:txBody>
      </p:sp>
      <p:sp>
        <p:nvSpPr>
          <p:cNvPr id="641038" name="Rectangle 14"/>
          <p:cNvSpPr>
            <a:spLocks noChangeArrowheads="1"/>
          </p:cNvSpPr>
          <p:nvPr/>
        </p:nvSpPr>
        <p:spPr bwMode="auto">
          <a:xfrm>
            <a:off x="157130" y="5994425"/>
            <a:ext cx="1600200" cy="76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1">
                <a:solidFill>
                  <a:srgbClr val="FFFF00"/>
                </a:solidFill>
                <a:latin typeface="Comic Sans MS" pitchFamily="66" charset="0"/>
              </a:rPr>
              <a:t>Work Climate</a:t>
            </a:r>
          </a:p>
          <a:p>
            <a:r>
              <a:rPr lang="en-US" sz="1600" b="1">
                <a:solidFill>
                  <a:srgbClr val="FFFF00"/>
                </a:solidFill>
                <a:latin typeface="Comic Sans MS" pitchFamily="66" charset="0"/>
              </a:rPr>
              <a:t>Communication</a:t>
            </a:r>
          </a:p>
        </p:txBody>
      </p:sp>
      <p:sp>
        <p:nvSpPr>
          <p:cNvPr id="641039" name="Rectangle 15"/>
          <p:cNvSpPr>
            <a:spLocks noChangeArrowheads="1"/>
          </p:cNvSpPr>
          <p:nvPr/>
        </p:nvSpPr>
        <p:spPr bwMode="auto">
          <a:xfrm>
            <a:off x="5338730" y="5994425"/>
            <a:ext cx="1600200" cy="76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1">
                <a:solidFill>
                  <a:srgbClr val="FFFF00"/>
                </a:solidFill>
                <a:latin typeface="Comic Sans MS" pitchFamily="66" charset="0"/>
              </a:rPr>
              <a:t>4Learn</a:t>
            </a:r>
          </a:p>
          <a:p>
            <a:r>
              <a:rPr lang="en-US" sz="1600" b="1">
                <a:solidFill>
                  <a:srgbClr val="FFFF00"/>
                </a:solidFill>
                <a:latin typeface="Comic Sans MS" pitchFamily="66" charset="0"/>
              </a:rPr>
              <a:t>Core Team</a:t>
            </a:r>
          </a:p>
        </p:txBody>
      </p:sp>
      <p:sp>
        <p:nvSpPr>
          <p:cNvPr id="641040" name="Rectangle 16"/>
          <p:cNvSpPr>
            <a:spLocks noChangeArrowheads="1"/>
          </p:cNvSpPr>
          <p:nvPr/>
        </p:nvSpPr>
        <p:spPr bwMode="auto">
          <a:xfrm>
            <a:off x="7015130" y="5994425"/>
            <a:ext cx="1981200" cy="76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70000"/>
              </a:lnSpc>
            </a:pPr>
            <a:r>
              <a:rPr lang="en-US" sz="1600" b="1">
                <a:solidFill>
                  <a:srgbClr val="FFFF00"/>
                </a:solidFill>
                <a:latin typeface="Comic Sans MS" pitchFamily="66" charset="0"/>
              </a:rPr>
              <a:t>Measurement</a:t>
            </a:r>
          </a:p>
          <a:p>
            <a:pPr>
              <a:lnSpc>
                <a:spcPct val="70000"/>
              </a:lnSpc>
            </a:pPr>
            <a:r>
              <a:rPr lang="en-US" sz="1600" b="1">
                <a:solidFill>
                  <a:srgbClr val="FFFF00"/>
                </a:solidFill>
                <a:latin typeface="Comic Sans MS" pitchFamily="66" charset="0"/>
              </a:rPr>
              <a:t>Promote &amp; Sustain</a:t>
            </a:r>
          </a:p>
          <a:p>
            <a:pPr>
              <a:lnSpc>
                <a:spcPct val="70000"/>
              </a:lnSpc>
            </a:pPr>
            <a:r>
              <a:rPr lang="en-US" sz="1600" b="1">
                <a:solidFill>
                  <a:srgbClr val="FFFF00"/>
                </a:solidFill>
                <a:latin typeface="Comic Sans MS" pitchFamily="66" charset="0"/>
              </a:rPr>
              <a:t>CoP</a:t>
            </a:r>
          </a:p>
        </p:txBody>
      </p:sp>
      <p:sp>
        <p:nvSpPr>
          <p:cNvPr id="641041" name="Rectangle 17"/>
          <p:cNvSpPr>
            <a:spLocks noChangeArrowheads="1"/>
          </p:cNvSpPr>
          <p:nvPr/>
        </p:nvSpPr>
        <p:spPr bwMode="auto">
          <a:xfrm>
            <a:off x="1833530" y="5994425"/>
            <a:ext cx="1676400" cy="76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1" dirty="0">
                <a:solidFill>
                  <a:srgbClr val="FFFF00"/>
                </a:solidFill>
                <a:latin typeface="Comic Sans MS" pitchFamily="66" charset="0"/>
              </a:rPr>
              <a:t>Technology</a:t>
            </a:r>
          </a:p>
          <a:p>
            <a:r>
              <a:rPr lang="en-US" sz="1600" b="1" dirty="0">
                <a:solidFill>
                  <a:srgbClr val="FFFF00"/>
                </a:solidFill>
                <a:latin typeface="Comic Sans MS" pitchFamily="66" charset="0"/>
              </a:rPr>
              <a:t>Virtual Network</a:t>
            </a:r>
          </a:p>
        </p:txBody>
      </p:sp>
      <p:pic>
        <p:nvPicPr>
          <p:cNvPr id="641042" name="Picture 18" descr="icon_user_re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9130" y="1270025"/>
            <a:ext cx="609600" cy="762000"/>
          </a:xfrm>
          <a:prstGeom prst="rect">
            <a:avLst/>
          </a:prstGeom>
          <a:noFill/>
        </p:spPr>
      </p:pic>
      <p:sp>
        <p:nvSpPr>
          <p:cNvPr id="641043" name="Text Box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708118" y="1498625"/>
            <a:ext cx="1497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chemeClr val="accent2"/>
                </a:solidFill>
              </a:rPr>
              <a:t>4Learn Leader</a:t>
            </a:r>
          </a:p>
        </p:txBody>
      </p:sp>
      <p:pic>
        <p:nvPicPr>
          <p:cNvPr id="641044" name="Picture 20" descr="icon_user_re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530" y="1270025"/>
            <a:ext cx="609600" cy="762000"/>
          </a:xfrm>
          <a:prstGeom prst="rect">
            <a:avLst/>
          </a:prstGeom>
          <a:noFill/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890930" y="1270025"/>
            <a:ext cx="4849813" cy="838200"/>
            <a:chOff x="2496" y="624"/>
            <a:chExt cx="3055" cy="528"/>
          </a:xfrm>
        </p:grpSpPr>
        <p:pic>
          <p:nvPicPr>
            <p:cNvPr id="641046" name="Picture 22" descr="icon_user_gray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D2D2D2"/>
                </a:clrFrom>
                <a:clrTo>
                  <a:srgbClr val="D2D2D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96" y="624"/>
              <a:ext cx="373" cy="528"/>
            </a:xfrm>
            <a:prstGeom prst="rect">
              <a:avLst/>
            </a:prstGeom>
            <a:noFill/>
          </p:spPr>
        </p:pic>
        <p:sp>
          <p:nvSpPr>
            <p:cNvPr id="641047" name="Text Box 23"/>
            <p:cNvSpPr txBox="1">
              <a:spLocks noChangeArrowheads="1"/>
            </p:cNvSpPr>
            <p:nvPr/>
          </p:nvSpPr>
          <p:spPr bwMode="auto">
            <a:xfrm>
              <a:off x="4608" y="768"/>
              <a:ext cx="94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>
                  <a:solidFill>
                    <a:schemeClr val="accent2"/>
                  </a:solidFill>
                </a:rPr>
                <a:t>4Learn People</a:t>
              </a:r>
            </a:p>
          </p:txBody>
        </p:sp>
        <p:pic>
          <p:nvPicPr>
            <p:cNvPr id="641048" name="Picture 24" descr="icon_user_gray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D2D2D2"/>
                </a:clrFrom>
                <a:clrTo>
                  <a:srgbClr val="D2D2D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" y="624"/>
              <a:ext cx="373" cy="528"/>
            </a:xfrm>
            <a:prstGeom prst="rect">
              <a:avLst/>
            </a:prstGeom>
            <a:noFill/>
          </p:spPr>
        </p:pic>
        <p:pic>
          <p:nvPicPr>
            <p:cNvPr id="641049" name="Picture 25" descr="icon_user_gray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D2D2D2"/>
                </a:clrFrom>
                <a:clrTo>
                  <a:srgbClr val="D2D2D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80" y="624"/>
              <a:ext cx="373" cy="528"/>
            </a:xfrm>
            <a:prstGeom prst="rect">
              <a:avLst/>
            </a:prstGeom>
            <a:noFill/>
          </p:spPr>
        </p:pic>
        <p:pic>
          <p:nvPicPr>
            <p:cNvPr id="641050" name="Picture 26" descr="icon_user_gray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D2D2D2"/>
                </a:clrFrom>
                <a:clrTo>
                  <a:srgbClr val="D2D2D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64" y="624"/>
              <a:ext cx="373" cy="528"/>
            </a:xfrm>
            <a:prstGeom prst="rect">
              <a:avLst/>
            </a:prstGeom>
            <a:noFill/>
          </p:spPr>
        </p:pic>
        <p:pic>
          <p:nvPicPr>
            <p:cNvPr id="641051" name="Picture 27" descr="icon_user_gray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D2D2D2"/>
                </a:clrFrom>
                <a:clrTo>
                  <a:srgbClr val="D2D2D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59" y="624"/>
              <a:ext cx="373" cy="52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rgbClr val="92D050"/>
          </a:solidFill>
        </p:spPr>
        <p:txBody>
          <a:bodyPr>
            <a:noAutofit/>
          </a:bodyPr>
          <a:lstStyle/>
          <a:p>
            <a:pPr eaLnBrk="1" hangingPunct="1"/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ตัวอย่าง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KM Process</a:t>
            </a:r>
            <a:endParaRPr lang="th-TH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56739" name="Group 3"/>
          <p:cNvGraphicFramePr>
            <a:graphicFrameLocks noGrp="1"/>
          </p:cNvGraphicFramePr>
          <p:nvPr/>
        </p:nvGraphicFramePr>
        <p:xfrm>
          <a:off x="247680" y="928670"/>
          <a:ext cx="8610600" cy="5629481"/>
        </p:xfrm>
        <a:graphic>
          <a:graphicData uri="http://schemas.openxmlformats.org/drawingml/2006/table">
            <a:tbl>
              <a:tblPr/>
              <a:tblGrid>
                <a:gridCol w="2286000"/>
                <a:gridCol w="4800600"/>
                <a:gridCol w="1524000"/>
              </a:tblGrid>
              <a:tr h="527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ขั้นตอน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วิธีดำเนินการ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ผู้รับผิดชอบ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1106673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1.1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กำหนด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Information, Knowledge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ที่องค์กรต้องการ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Business, Operation  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&amp; Technical Knowledge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1.2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จัดทำ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Knowledge Mapping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แสดงโครงสร้างองค์ความรู้ที่จำเป็น ต้องการ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1.3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หาความรู้ใหม่ๆ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(Identify)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ที่จำเป็นต่อองค์กร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ทีมกลยุทธ์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ผู้เชี่ยวชาญ ผู้บริหาร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แต่ละสายงาน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61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2.1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รวบรวม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หาความรู้จากภายในองค์กร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2.2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รวบรวม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หาความรู้จากภายนอกองค์กร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2.3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ใช้เครื่องมือสนับสนุน ให้ง่ายต่อการ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Capture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ความรู้จากผู้รู้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ทีมกลยุทธ์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ผู้เชี่ยวชาญ ผู้บริหาร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แต่ละสายงาน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24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3.1 </a:t>
                      </a:r>
                      <a:r>
                        <a:rPr kumimoji="0" lang="th-T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จัดเตรียมระบบ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Infrastructure </a:t>
                      </a:r>
                      <a:r>
                        <a:rPr kumimoji="0" lang="th-T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ที่ง่ายต่อการจัดเก็บ เข้าถึง และสืบค้น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3.2 </a:t>
                      </a:r>
                      <a:r>
                        <a:rPr kumimoji="0" lang="th-T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จัดเก็บความรู้ให้เป็นระบบ ง่ายต่อการสืบค้น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IT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จัดทำระบบ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KM</a:t>
                      </a: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CoP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ดูแลฐานข้อมูล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10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4.1 </a:t>
                      </a:r>
                      <a:r>
                        <a:rPr kumimoji="0" lang="th-T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แลกเปลี่ยนเรียนรู้ระหว่าง เครือข่ายผู้เชี่ยวชาญ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4.2 </a:t>
                      </a:r>
                      <a:r>
                        <a:rPr kumimoji="0" lang="th-T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ส่งเสริม ถ่ายทอด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Information, Knowledge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4.3 </a:t>
                      </a:r>
                      <a:r>
                        <a:rPr kumimoji="0" lang="th-T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นำ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Information, Knowledge </a:t>
                      </a:r>
                      <a:r>
                        <a:rPr kumimoji="0" lang="th-T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ไปประยุกต์ใช้งาน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IT </a:t>
                      </a:r>
                      <a:r>
                        <a:rPr kumimoji="0" lang="th-T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จัดทำระบบ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HRD </a:t>
                      </a:r>
                      <a:r>
                        <a:rPr kumimoji="0" lang="th-T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ส่งเสริม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24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5.1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นำ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Information, Knowledge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ไปปฏิบัติ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5.2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ปรับปรุงความรู้เดิมใหม่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5.3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พัฒนาต่อยอดเป็นความรู้ใหม่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HRD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ส่งเสริม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ผู้เชี่ยวชาญ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, 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ผู้ปฏิบัติ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71" name="AutoShape 29"/>
          <p:cNvSpPr>
            <a:spLocks noChangeArrowheads="1"/>
          </p:cNvSpPr>
          <p:nvPr/>
        </p:nvSpPr>
        <p:spPr bwMode="auto">
          <a:xfrm>
            <a:off x="390556" y="2895600"/>
            <a:ext cx="2071702" cy="60960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1800" b="1" dirty="0"/>
              <a:t>2.Acquire/Collect</a:t>
            </a:r>
            <a:endParaRPr lang="th-TH" sz="1800" b="1" dirty="0"/>
          </a:p>
        </p:txBody>
      </p:sp>
      <p:sp>
        <p:nvSpPr>
          <p:cNvPr id="61472" name="AutoShape 30"/>
          <p:cNvSpPr>
            <a:spLocks noChangeArrowheads="1"/>
          </p:cNvSpPr>
          <p:nvPr/>
        </p:nvSpPr>
        <p:spPr bwMode="auto">
          <a:xfrm>
            <a:off x="571560" y="3886200"/>
            <a:ext cx="1676400" cy="60960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1800" b="1"/>
              <a:t>3.Organize</a:t>
            </a:r>
            <a:endParaRPr lang="th-TH" sz="1800" b="1"/>
          </a:p>
        </p:txBody>
      </p:sp>
      <p:sp>
        <p:nvSpPr>
          <p:cNvPr id="61473" name="AutoShape 31"/>
          <p:cNvSpPr>
            <a:spLocks noChangeArrowheads="1"/>
          </p:cNvSpPr>
          <p:nvPr/>
        </p:nvSpPr>
        <p:spPr bwMode="auto">
          <a:xfrm>
            <a:off x="571560" y="4876800"/>
            <a:ext cx="1676400" cy="60960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1800" b="1" dirty="0"/>
              <a:t>4.Share/Use</a:t>
            </a:r>
            <a:endParaRPr lang="th-TH" sz="1800" b="1" dirty="0"/>
          </a:p>
        </p:txBody>
      </p:sp>
      <p:sp>
        <p:nvSpPr>
          <p:cNvPr id="61474" name="AutoShape 32"/>
          <p:cNvSpPr>
            <a:spLocks noChangeArrowheads="1"/>
          </p:cNvSpPr>
          <p:nvPr/>
        </p:nvSpPr>
        <p:spPr bwMode="auto">
          <a:xfrm>
            <a:off x="571560" y="5791200"/>
            <a:ext cx="1676400" cy="60960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1800" b="1" dirty="0"/>
              <a:t>5.Learning</a:t>
            </a:r>
            <a:endParaRPr lang="th-TH" sz="1800" b="1" dirty="0"/>
          </a:p>
        </p:txBody>
      </p:sp>
      <p:sp>
        <p:nvSpPr>
          <p:cNvPr id="61475" name="AutoShape 33"/>
          <p:cNvSpPr>
            <a:spLocks noChangeArrowheads="1"/>
          </p:cNvSpPr>
          <p:nvPr/>
        </p:nvSpPr>
        <p:spPr bwMode="auto">
          <a:xfrm>
            <a:off x="571560" y="1828800"/>
            <a:ext cx="1676400" cy="60960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1800" b="1"/>
              <a:t>1.Define</a:t>
            </a:r>
            <a:endParaRPr lang="th-TH" sz="1800" b="1"/>
          </a:p>
        </p:txBody>
      </p:sp>
      <p:cxnSp>
        <p:nvCxnSpPr>
          <p:cNvPr id="61477" name="AutoShape 35"/>
          <p:cNvCxnSpPr>
            <a:cxnSpLocks noChangeShapeType="1"/>
            <a:stCxn id="61472" idx="2"/>
            <a:endCxn id="61473" idx="0"/>
          </p:cNvCxnSpPr>
          <p:nvPr/>
        </p:nvCxnSpPr>
        <p:spPr bwMode="auto">
          <a:xfrm>
            <a:off x="1409760" y="4495800"/>
            <a:ext cx="0" cy="381000"/>
          </a:xfrm>
          <a:prstGeom prst="straightConnector1">
            <a:avLst/>
          </a:prstGeom>
          <a:noFill/>
          <a:ln w="28575">
            <a:solidFill>
              <a:srgbClr val="660066"/>
            </a:solidFill>
            <a:round/>
            <a:headEnd/>
            <a:tailEnd type="triangle" w="med" len="med"/>
          </a:ln>
        </p:spPr>
      </p:cxnSp>
      <p:cxnSp>
        <p:nvCxnSpPr>
          <p:cNvPr id="61478" name="AutoShape 36"/>
          <p:cNvCxnSpPr>
            <a:cxnSpLocks noChangeShapeType="1"/>
            <a:stCxn id="61473" idx="2"/>
            <a:endCxn id="61474" idx="0"/>
          </p:cNvCxnSpPr>
          <p:nvPr/>
        </p:nvCxnSpPr>
        <p:spPr bwMode="auto">
          <a:xfrm>
            <a:off x="1409760" y="5486400"/>
            <a:ext cx="0" cy="304800"/>
          </a:xfrm>
          <a:prstGeom prst="straightConnector1">
            <a:avLst/>
          </a:prstGeom>
          <a:noFill/>
          <a:ln w="28575">
            <a:solidFill>
              <a:srgbClr val="660066"/>
            </a:solidFill>
            <a:round/>
            <a:headEnd/>
            <a:tailEnd type="triangle" w="med" len="med"/>
          </a:ln>
        </p:spPr>
      </p:cxnSp>
      <p:cxnSp>
        <p:nvCxnSpPr>
          <p:cNvPr id="22" name="AutoShape 35"/>
          <p:cNvCxnSpPr>
            <a:cxnSpLocks noChangeShapeType="1"/>
          </p:cNvCxnSpPr>
          <p:nvPr/>
        </p:nvCxnSpPr>
        <p:spPr bwMode="auto">
          <a:xfrm>
            <a:off x="1390688" y="3500438"/>
            <a:ext cx="0" cy="381000"/>
          </a:xfrm>
          <a:prstGeom prst="straightConnector1">
            <a:avLst/>
          </a:prstGeom>
          <a:noFill/>
          <a:ln w="28575">
            <a:solidFill>
              <a:srgbClr val="660066"/>
            </a:solidFill>
            <a:round/>
            <a:headEnd/>
            <a:tailEnd type="triangle" w="med" len="med"/>
          </a:ln>
        </p:spPr>
      </p:cxnSp>
      <p:cxnSp>
        <p:nvCxnSpPr>
          <p:cNvPr id="26" name="AutoShape 35"/>
          <p:cNvCxnSpPr>
            <a:cxnSpLocks noChangeShapeType="1"/>
          </p:cNvCxnSpPr>
          <p:nvPr/>
        </p:nvCxnSpPr>
        <p:spPr bwMode="auto">
          <a:xfrm>
            <a:off x="1390688" y="2513954"/>
            <a:ext cx="0" cy="381000"/>
          </a:xfrm>
          <a:prstGeom prst="straightConnector1">
            <a:avLst/>
          </a:prstGeom>
          <a:noFill/>
          <a:ln w="28575">
            <a:solidFill>
              <a:srgbClr val="660066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2144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1. การบ่งชี้ความรู้ 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Knowledge Identification)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904786" y="2428869"/>
            <a:ext cx="6097320" cy="25717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พิจารณาว่า วิสัยทัศน์/ พันธกิจ/ เป้าหมาย คืออะไร 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และเพื่อให้บรรลุเป้าหมาย เราจำเป็นต้องรู้อะไร, 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ขณะนี้เรามีความรู้อะไรบ้าง, 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อยู่ในรูปแบบใด, 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อยู่ที่ใคร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41442" name="AutoShape 2" descr="à¸à¸¥à¸à¸²à¸£à¸à¹à¸à¸«à¸²à¸£à¸¹à¸à¸ à¸²à¸à¸ªà¸³à¸«à¸£à¸±à¸ identification icon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 descr="C:\Users\Acer\Downloads\rese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71744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647"/>
          <a:stretch/>
        </p:blipFill>
        <p:spPr>
          <a:xfrm>
            <a:off x="3270422" y="2438260"/>
            <a:ext cx="2292177" cy="2291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6200" y="685800"/>
            <a:ext cx="4352924" cy="486287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  <a:prstDash val="dash"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buFont typeface="Arial" pitchFamily="34" charset="0"/>
              <a:buChar char="•"/>
            </a:pPr>
            <a:r>
              <a:rPr lang="th-TH" b="1" dirty="0" smtClean="0"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มาตรฐานงาน</a:t>
            </a:r>
          </a:p>
          <a:p>
            <a:pPr algn="r">
              <a:spcBef>
                <a:spcPts val="600"/>
              </a:spcBef>
              <a:buFont typeface="Arial" pitchFamily="34" charset="0"/>
              <a:buChar char="•"/>
            </a:pPr>
            <a:r>
              <a:rPr lang="th-TH" b="1" dirty="0" smtClean="0"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วัฒนธรรมองค์กร</a:t>
            </a:r>
          </a:p>
          <a:p>
            <a:pPr algn="r">
              <a:spcBef>
                <a:spcPts val="600"/>
              </a:spcBef>
              <a:buFont typeface="Arial" pitchFamily="34" charset="0"/>
              <a:buChar char="•"/>
            </a:pPr>
            <a:r>
              <a:rPr lang="th-TH" b="1" dirty="0" smtClean="0"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การจัดการความรู้ (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KM</a:t>
            </a:r>
            <a:r>
              <a:rPr lang="th-TH" b="1" dirty="0" smtClean="0"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lvl="0" algn="r">
              <a:spcBef>
                <a:spcPts val="600"/>
              </a:spcBef>
              <a:buFont typeface="Arial" pitchFamily="34" charset="0"/>
              <a:buChar char="•"/>
            </a:pPr>
            <a:r>
              <a:rPr lang="th-TH" b="1" dirty="0" smtClean="0"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การจัดทำสมรรถนะ </a:t>
            </a:r>
            <a:br>
              <a:rPr lang="th-TH" b="1" dirty="0" smtClean="0"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(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Competency</a:t>
            </a:r>
            <a:r>
              <a:rPr lang="th-TH" b="1" dirty="0" smtClean="0"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lvl="0" algn="r">
              <a:spcBef>
                <a:spcPts val="600"/>
              </a:spcBef>
              <a:buFont typeface="Arial" pitchFamily="34" charset="0"/>
              <a:buChar char="•"/>
            </a:pPr>
            <a:r>
              <a:rPr lang="th-TH" b="1" dirty="0" smtClean="0"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การประเมินรายบุคคล (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IPA</a:t>
            </a:r>
            <a:r>
              <a:rPr lang="th-TH" b="1" dirty="0" smtClean="0"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algn="r">
              <a:spcBef>
                <a:spcPts val="600"/>
              </a:spcBef>
              <a:buFont typeface="Arial" pitchFamily="34" charset="0"/>
              <a:buChar char="•"/>
            </a:pPr>
            <a:r>
              <a:rPr lang="th-TH" b="1" dirty="0" smtClean="0"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ยุทธศาสตร์ศูนย์ประสาน</a:t>
            </a:r>
            <a:br>
              <a:rPr lang="th-TH" b="1" dirty="0" smtClean="0"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ราชการใสสะอาดกองทัพอากาศ</a:t>
            </a:r>
          </a:p>
          <a:p>
            <a:pPr lvl="0" algn="r">
              <a:spcBef>
                <a:spcPts val="600"/>
              </a:spcBef>
              <a:buFont typeface="Arial" pitchFamily="34" charset="0"/>
              <a:buChar char="•"/>
            </a:pPr>
            <a:r>
              <a:rPr lang="th-TH" b="1" dirty="0" smtClean="0"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การเสริมสร้างและปลูกจิตสำนึก</a:t>
            </a:r>
            <a:br>
              <a:rPr lang="th-TH" b="1" dirty="0" smtClean="0"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ทางสังคมในการให้บริการ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929190" y="3357562"/>
            <a:ext cx="2830868" cy="954107"/>
          </a:xfrm>
          <a:prstGeom prst="rect">
            <a:avLst/>
          </a:prstGeom>
          <a:noFill/>
          <a:ln w="28575">
            <a:solidFill>
              <a:schemeClr val="bg2">
                <a:lumMod val="90000"/>
              </a:schemeClr>
            </a:solidFill>
            <a:prstDash val="dash"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การ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ประเมิน</a:t>
            </a:r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ระบบและ </a:t>
            </a:r>
            <a:b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การจัดการความ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เสี่ยง</a:t>
            </a:r>
            <a:endParaRPr lang="en-US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724400" y="4735086"/>
            <a:ext cx="4343400" cy="2046714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prstDash val="dash"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การ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ควบคุมภายใน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การประเมินตนเอง(</a:t>
            </a:r>
            <a:r>
              <a:rPr lang="en-US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Self Assessment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การรายงานผลการปฏิบัติงานตามตัวชี้วัด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แผนเพิ่มประสิทธิภาพ </a:t>
            </a:r>
            <a:endParaRPr lang="en-US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953000" y="685800"/>
            <a:ext cx="4114800" cy="240065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  <a:prstDash val="dash"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แผนปฏิบัติ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ราชการ นขต.ทอ.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คำรับรองการปฏิบัติราชการ นขต.ทอ.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การพัฒนาระบบราชการด้วย</a:t>
            </a:r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เครื่องมือ</a:t>
            </a:r>
            <a:b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การ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บริหารจัดการ</a:t>
            </a:r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ภาครัฐแนวใหม่</a:t>
            </a:r>
            <a:r>
              <a:rPr lang="en-US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                      </a:t>
            </a:r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PMQA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สี่เหลี่ยมมุมมน 74"/>
          <p:cNvSpPr/>
          <p:nvPr/>
        </p:nvSpPr>
        <p:spPr>
          <a:xfrm>
            <a:off x="0" y="0"/>
            <a:ext cx="9144000" cy="59020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เครื่องมือในการพัฒนางานของ ทอ.</a:t>
            </a:r>
          </a:p>
        </p:txBody>
      </p:sp>
      <p:sp>
        <p:nvSpPr>
          <p:cNvPr id="1183747" name="AutoShape 3" descr="à¸à¸¥à¸à¸²à¸£à¸à¹à¸à¸«à¸²à¸£à¸¹à¸à¸ à¸²à¸à¸ªà¸³à¸«à¸£à¸±à¸ à¹à¸¥à¹à¸à¹ à¸à¸.à¸à¸­.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183749" name="AutoShape 5" descr="à¸à¸¥à¸à¸²à¸£à¸à¹à¸à¸«à¸²à¸£à¸¹à¸à¸ à¸²à¸à¸ªà¸³à¸«à¸£à¸±à¸ à¹à¸¥à¹à¸à¹ à¸à¸.à¸à¸­.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183750" name="Picture 6" descr="C:\Users\Acer\Downloads\กพ.ทอ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786058"/>
            <a:ext cx="902810" cy="814824"/>
          </a:xfrm>
          <a:prstGeom prst="rect">
            <a:avLst/>
          </a:prstGeom>
          <a:noFill/>
        </p:spPr>
      </p:pic>
      <p:sp>
        <p:nvSpPr>
          <p:cNvPr id="1183752" name="AutoShape 8" descr="à¸£à¸¹à¸à¸ à¸²à¸à¸à¸µà¹à¹à¸à¸µà¹à¸¢à¸§à¸à¹à¸­à¸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183748" name="Picture 4" descr="à¸à¸¥à¸à¸²à¸£à¸à¹à¸à¸«à¸²à¸£à¸¹à¸à¸ à¸²à¸à¸ªà¸³à¸«à¸£à¸±à¸ à¹à¸¥à¹à¸à¹à¸à¸³à¸¥à¸±à¸à¸à¸¥à¸à¸«à¸²à¸£à¸­à¸²à¸à¸²à¸¨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7152" y="269962"/>
            <a:ext cx="900000" cy="900000"/>
          </a:xfrm>
          <a:prstGeom prst="rect">
            <a:avLst/>
          </a:prstGeom>
          <a:noFill/>
        </p:spPr>
      </p:pic>
      <p:sp>
        <p:nvSpPr>
          <p:cNvPr id="2" name="AutoShape 6" descr="à¸à¸¥à¸à¸²à¸£à¸à¹à¸à¸«à¸²à¸£à¸¹à¸à¸ à¸²à¸à¸ªà¸³à¸«à¸£à¸±à¸ à¹à¸¥à¹à¸à¹ à¸ªà¸³à¸à¸±à¸à¸à¸¥à¸±à¸à¸à¸±à¸à¸à¸µà¸à¸«à¸²à¸£à¸­à¸²à¸à¸²à¸¨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183753" name="Picture 9" descr="C:\Users\Acer\Downloads\downlo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3214686"/>
            <a:ext cx="864000" cy="867852"/>
          </a:xfrm>
          <a:prstGeom prst="rect">
            <a:avLst/>
          </a:prstGeom>
          <a:noFill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 cstate="print"/>
          <a:srcRect l="20689" t="39470" r="52255" b="14694"/>
          <a:stretch>
            <a:fillRect/>
          </a:stretch>
        </p:blipFill>
        <p:spPr bwMode="auto">
          <a:xfrm>
            <a:off x="8072462" y="4214818"/>
            <a:ext cx="900000" cy="95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85492" y="5715016"/>
            <a:ext cx="4343632" cy="523220"/>
          </a:xfrm>
          <a:prstGeom prst="rect">
            <a:avLst/>
          </a:prstGeom>
          <a:noFill/>
          <a:ln w="28575">
            <a:solidFill>
              <a:schemeClr val="bg2">
                <a:lumMod val="90000"/>
              </a:schemeClr>
            </a:solidFill>
            <a:prstDash val="dash"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buFont typeface="Arial" pitchFamily="34" charset="0"/>
              <a:buChar char="•"/>
            </a:pPr>
            <a:r>
              <a:rPr lang="th-TH" b="1" dirty="0" smtClean="0"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แผนปฏิบัติราชการ ๔ ปี 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62242" name="Picture 2" descr="à¸à¸¥à¸à¸²à¸£à¸à¹à¸à¸«à¸²à¸£à¸¹à¸à¸ à¸²à¸à¸ªà¸³à¸«à¸£à¸±à¸ à¸à¸£à¸¡à¸¢à¸¸à¸à¸à¸à¸²à¸£à¸à¸«à¸²à¸£à¸­à¸²à¸à¸²à¸¨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4129" y="5351990"/>
            <a:ext cx="864000" cy="86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256359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85804" y="2143116"/>
          <a:ext cx="8229600" cy="4413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2371684"/>
                <a:gridCol w="1785950"/>
                <a:gridCol w="1714512"/>
              </a:tblGrid>
              <a:tr h="68580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kern="1200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ขั้นตอนการปฏิบัติงาน (กระบวนการทำงาน) </a:t>
                      </a:r>
                      <a:endParaRPr lang="en-US" sz="2800" b="1" kern="1200" dirty="0" smtClean="0">
                        <a:solidFill>
                          <a:schemeClr val="bg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endParaRPr lang="th-TH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องค์ความรู้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ที่จำเป็นใน                การปฏิบัติงาน</a:t>
                      </a:r>
                      <a:endParaRPr lang="th-TH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แหล่งความรู้</a:t>
                      </a:r>
                      <a:endParaRPr lang="th-TH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8580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ในหน่วย </a:t>
                      </a:r>
                      <a:endParaRPr lang="th-TH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นอกหน่วย</a:t>
                      </a:r>
                      <a:endParaRPr lang="th-TH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๑. ศึกษา </a:t>
                      </a:r>
                      <a:r>
                        <a:rPr lang="th-TH" sz="2400" b="1" dirty="0" err="1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รปป.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, ระเบียบ และคำสั่ง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๒. คำนวณและเสนอความต้องการ ชม.บินเพื่อรักษาสมรรถภาพความพร้อมรบให้ ยก.ทอ.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0" y="642918"/>
            <a:ext cx="9144000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1. การบ่งชี้ความรู้ </a:t>
            </a:r>
            <a:br>
              <a:rPr kumimoji="0" lang="th-TH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(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Knowledge Identification)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14282" y="2357430"/>
          <a:ext cx="8572560" cy="3081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1571636"/>
                <a:gridCol w="1508736"/>
                <a:gridCol w="1848850"/>
                <a:gridCol w="1785950"/>
              </a:tblGrid>
              <a:tr h="25908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latin typeface="TH SarabunPSK" pitchFamily="34" charset="-34"/>
                          <a:cs typeface="TH SarabunPSK" pitchFamily="34" charset="-34"/>
                        </a:rPr>
                        <a:t>ความรู้ย่อย</a:t>
                      </a:r>
                    </a:p>
                    <a:p>
                      <a:pPr algn="ct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latin typeface="TH SarabunPSK" pitchFamily="34" charset="-34"/>
                          <a:cs typeface="TH SarabunPSK" pitchFamily="34" charset="-34"/>
                        </a:rPr>
                        <a:t>แหล่งความรู้ 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รูปแบบ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(เอกสาร</a:t>
                      </a:r>
                      <a:r>
                        <a:rPr lang="th-TH" sz="28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,บุคคล</a:t>
                      </a:r>
                      <a:r>
                        <a:rPr lang="th-TH" sz="28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)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หน่วย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รับผิดชอบ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5908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H SarabunPSK"/>
                        </a:rPr>
                        <a:t>ภายใน</a:t>
                      </a:r>
                      <a:endParaRPr lang="en-US" sz="18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H SarabunPSK"/>
                        </a:rPr>
                        <a:t>ภายนอก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0" y="642918"/>
            <a:ext cx="9144000" cy="12144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1. การบ่งชี้ความรู้ (ต่อ)</a:t>
            </a:r>
            <a:b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(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Knowledge Identification)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2858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2. การสร้างและแสวงหาความรู้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Knowledge Creation and Acquisition)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488" y="2546375"/>
            <a:ext cx="5929322" cy="25256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>
              <a:spcBef>
                <a:spcPts val="0"/>
              </a:spcBef>
              <a:buFont typeface="Wingdings" pitchFamily="2" charset="2"/>
              <a:buChar char="§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การสร้างความรู้ใหม่, 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แสวงหาความรู้จากภายนอก, 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รักษาความรู้เก่า, 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กำจัดความรู้ที่ใช้ไม่ได้แล้ว</a:t>
            </a:r>
          </a:p>
          <a:p>
            <a:pPr marL="0">
              <a:spcBef>
                <a:spcPts val="0"/>
              </a:spcBef>
              <a:buNone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0">
              <a:spcBef>
                <a:spcPts val="0"/>
              </a:spcBef>
              <a:buNone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36322" name="Picture 2" descr="à¸à¸¥à¸à¸²à¸£à¸à¹à¸à¸«à¸²à¸£à¸¹à¸à¸ à¸²à¸à¸ªà¸³à¸«à¸£à¸±à¸ Creation and Acquisition 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47604"/>
            <a:ext cx="2513614" cy="25136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2858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2. การสร้างและแสวงหาความรู้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Knowledge Creation and Acquisition)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2500306"/>
          <a:ext cx="8229600" cy="2045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ความรู้</a:t>
                      </a:r>
                      <a:r>
                        <a:rPr lang="th-TH" sz="2800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ย่อย</a:t>
                      </a:r>
                      <a:endParaRPr lang="en-US" sz="2800" dirty="0">
                        <a:solidFill>
                          <a:schemeClr val="bg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solidFill>
                            <a:schemeClr val="bg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เนื้อหาที่เหมาะสม</a:t>
                      </a:r>
                      <a:endParaRPr lang="en-US" sz="2800">
                        <a:solidFill>
                          <a:schemeClr val="bg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ความต้องการใช้</a:t>
                      </a:r>
                      <a:r>
                        <a:rPr lang="th-TH" sz="2800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งาน</a:t>
                      </a:r>
                      <a:endParaRPr lang="en-US" sz="2800" dirty="0">
                        <a:solidFill>
                          <a:schemeClr val="bg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2858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3. การจัดความรู้ให้เป็นระบบ 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Knowledge Organization)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20" y="2143117"/>
            <a:ext cx="8572560" cy="16430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>
              <a:spcBef>
                <a:spcPts val="0"/>
              </a:spcBef>
              <a:buFont typeface="Wingdings" pitchFamily="2" charset="2"/>
              <a:buChar char="§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เป็นการวางโครงสร้างความรู้  เพื่อเตรียมพร้อมสำหรับการเก็บความรู้ อย่างเป็นระบบในอนาคต เช่น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Index / Code / Password /Security / Hard Copy / Soft Copy /Member / Record system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0">
              <a:spcBef>
                <a:spcPts val="0"/>
              </a:spcBef>
              <a:buNone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0">
              <a:spcBef>
                <a:spcPts val="0"/>
              </a:spcBef>
              <a:buNone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34274" name="AutoShape 2" descr="à¸à¸¥à¸à¸²à¸£à¸à¹à¸à¸«à¸²à¸£à¸¹à¸à¸ à¸²à¸à¸ªà¸³à¸«à¸£à¸±à¸ organize icon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6" name="Picture 2" descr="C:\Users\Acer\Download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0958" y="4200768"/>
            <a:ext cx="1800000" cy="1800000"/>
          </a:xfrm>
          <a:prstGeom prst="rect">
            <a:avLst/>
          </a:prstGeom>
          <a:noFill/>
        </p:spPr>
      </p:pic>
      <p:pic>
        <p:nvPicPr>
          <p:cNvPr id="17" name="Picture 4" descr="C:\Users\Acer\Downloads\fold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9256" y="4200768"/>
            <a:ext cx="1800000" cy="1800000"/>
          </a:xfrm>
          <a:prstGeom prst="rect">
            <a:avLst/>
          </a:prstGeom>
          <a:noFill/>
        </p:spPr>
      </p:pic>
      <p:pic>
        <p:nvPicPr>
          <p:cNvPr id="18" name="Picture 5" descr="C:\Users\Acer\Downloads\bo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7554" y="4200768"/>
            <a:ext cx="1800000" cy="180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2858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3. การจัดความรู้ให้เป็นระบบ 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Knowledge Organization)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85720" y="2338398"/>
          <a:ext cx="8229600" cy="305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2857520"/>
                <a:gridCol w="315750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ความรู้</a:t>
                      </a:r>
                      <a:r>
                        <a:rPr lang="th-TH" sz="2800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ย่อย</a:t>
                      </a:r>
                      <a:endParaRPr lang="en-US" sz="2800" dirty="0">
                        <a:solidFill>
                          <a:schemeClr val="bg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ต้องการใช้งาน</a:t>
                      </a:r>
                      <a:endParaRPr lang="en-US" sz="2800" dirty="0">
                        <a:solidFill>
                          <a:schemeClr val="bg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การจัดการความรู้ให้เป็นระบบ</a:t>
                      </a:r>
                      <a:endParaRPr lang="en-US" sz="2800" dirty="0">
                        <a:solidFill>
                          <a:schemeClr val="bg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(การจัดเก็บ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h-TH" b="1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b="1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b="1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b="1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b="1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b="1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b="1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b="1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2858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4. การประมวลและกลั่นกรองความรู้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Knowledge Codification and  Refinement)</a:t>
            </a:r>
            <a:br>
              <a:rPr lang="en-US" b="1" dirty="0" smtClean="0">
                <a:latin typeface="TH SarabunPSK" pitchFamily="34" charset="-34"/>
                <a:cs typeface="TH SarabunPSK" pitchFamily="34" charset="-34"/>
              </a:rPr>
            </a:b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635782" y="2571745"/>
            <a:ext cx="6000792" cy="12172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ปรับปรุงรูปแบบเอกสารให้เป็นมาตรฐาน, </a:t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ใช้ภาษาเดียวกัน, ปรับปรุงเนื้อหาให้สมบูรณ์</a:t>
            </a:r>
          </a:p>
          <a:p>
            <a:pPr marL="0">
              <a:spcBef>
                <a:spcPts val="0"/>
              </a:spcBef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>
              <a:spcBef>
                <a:spcPts val="0"/>
              </a:spcBef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31202" name="AutoShape 2" descr="à¸à¸¥à¸à¸²à¸£à¸à¹à¸à¸«à¸²à¸£à¸¹à¸à¸ à¸²à¸à¸ªà¸³à¸«à¸£à¸±à¸ Refinement icon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" name="Picture 2" descr="Refinement premium 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032" y="2717796"/>
            <a:ext cx="1733528" cy="17335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2858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4. การประมวลและกลั่นกรองความรู้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Knowledge Codification and  Refinement)</a:t>
            </a:r>
            <a:br>
              <a:rPr lang="en-US" b="1" dirty="0" smtClean="0">
                <a:latin typeface="TH SarabunPSK" pitchFamily="34" charset="-34"/>
                <a:cs typeface="TH SarabunPSK" pitchFamily="34" charset="-34"/>
              </a:rPr>
            </a:b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2844" y="2481274"/>
          <a:ext cx="8786874" cy="305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3114668"/>
                <a:gridCol w="381481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ความรู้</a:t>
                      </a:r>
                      <a:r>
                        <a:rPr lang="th-TH" sz="28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ย่อย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การจัดการความรู้ให้เป็นระบบ (การจัดเก็บ</a:t>
                      </a:r>
                      <a:r>
                        <a:rPr lang="th-TH" sz="28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)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การประมวลผลและกลั่นกรองความรู้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(การปรับรูปแบบให้เป็นมาตรฐาน)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b="1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b="1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2858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5. การเข้าถึงความรู้ 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Knowledge Access)</a:t>
            </a:r>
            <a:br>
              <a:rPr lang="en-US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latin typeface="TH SarabunPSK" pitchFamily="34" charset="-34"/>
                <a:cs typeface="TH SarabunPSK" pitchFamily="34" charset="-34"/>
              </a:rPr>
            </a:b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7295" y="2682106"/>
            <a:ext cx="4929222" cy="22470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เป็นการทำให้ผู้ใช้ความรู้นั้นเข้าถึงความรู้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ที่ต้องการได้ง่ายและสะดวก เช่น 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ระบบเทคโนโลยีสารสนเทศ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IT), </a:t>
            </a:r>
            <a:br>
              <a:rPr lang="en-US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Web board ,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บอร์ดประชาสัมพันธ์ เป็นต้น  </a:t>
            </a:r>
          </a:p>
          <a:p>
            <a:pPr marL="0" algn="ctr">
              <a:spcBef>
                <a:spcPts val="0"/>
              </a:spcBef>
              <a:buNone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29154" name="AutoShape 2" descr="à¸à¸¥à¸à¸²à¸£à¸à¹à¸à¸«à¸²à¸£à¸¹à¸à¸ à¸²à¸à¸ªà¸³à¸«à¸£à¸±à¸ knowledge Access icon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29153" name="Picture 1" descr="C:\Users\Acer\Downloads\folder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13506"/>
            <a:ext cx="1584292" cy="1584292"/>
          </a:xfrm>
          <a:prstGeom prst="rect">
            <a:avLst/>
          </a:prstGeom>
          <a:noFill/>
        </p:spPr>
      </p:pic>
      <p:pic>
        <p:nvPicPr>
          <p:cNvPr id="5" name="Picture 2" descr="D:\กยศ.61\KPIs\ke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3013652"/>
            <a:ext cx="1584000" cy="1584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2858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5. การเข้าถึงความรู้ 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Knowledge Access)</a:t>
            </a:r>
            <a:br>
              <a:rPr lang="en-US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latin typeface="TH SarabunPSK" pitchFamily="34" charset="-34"/>
                <a:cs typeface="TH SarabunPSK" pitchFamily="34" charset="-34"/>
              </a:rPr>
            </a:b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14282" y="2338398"/>
          <a:ext cx="8715436" cy="3544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2280324"/>
                <a:gridCol w="1714512"/>
                <a:gridCol w="142876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การจัดการความรู้</a:t>
                      </a:r>
                      <a:endParaRPr lang="en-US" sz="2800" dirty="0">
                        <a:solidFill>
                          <a:schemeClr val="bg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ให้เป็นระบบ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solidFill>
                            <a:schemeClr val="bg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การถ่ายทอดสู่บุคลากร</a:t>
                      </a:r>
                      <a:endParaRPr lang="en-US" sz="2800">
                        <a:solidFill>
                          <a:schemeClr val="bg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(Push)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solidFill>
                            <a:schemeClr val="bg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เปิดโอกาสในบุคลากรที่สนใจศึกษา</a:t>
                      </a:r>
                      <a:endParaRPr lang="en-US" sz="2800">
                        <a:solidFill>
                          <a:schemeClr val="bg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(Pull)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solidFill>
                            <a:schemeClr val="bg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กลุ่มเป้าหมาย</a:t>
                      </a:r>
                      <a:endParaRPr lang="en-US" sz="2800">
                        <a:solidFill>
                          <a:schemeClr val="bg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หน่วยรับผิดชอบ</a:t>
                      </a:r>
                      <a:endParaRPr lang="en-US" sz="2800" dirty="0">
                        <a:solidFill>
                          <a:schemeClr val="bg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b="1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b="1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b="1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b="1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b="1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b="1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b="1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b="1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b="1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b="1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b="1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b="1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b="1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b="1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b="1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608606"/>
            <a:ext cx="2133600" cy="365125"/>
          </a:xfrm>
        </p:spPr>
        <p:txBody>
          <a:bodyPr/>
          <a:lstStyle/>
          <a:p>
            <a:pPr>
              <a:defRPr/>
            </a:pPr>
            <a:fld id="{A2D78989-7FB2-411C-96BC-A7C98A4830C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th-TH">
              <a:solidFill>
                <a:srgbClr val="000000"/>
              </a:solidFill>
            </a:endParaRPr>
          </a:p>
        </p:txBody>
      </p:sp>
      <p:graphicFrame>
        <p:nvGraphicFramePr>
          <p:cNvPr id="3" name="ตาราง 4"/>
          <p:cNvGraphicFramePr>
            <a:graphicFrameLocks noGrp="1"/>
          </p:cNvGraphicFramePr>
          <p:nvPr/>
        </p:nvGraphicFramePr>
        <p:xfrm>
          <a:off x="214313" y="984560"/>
          <a:ext cx="190499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ยุทธศาสตร์ ทอ. ๒๐</a:t>
                      </a:r>
                      <a:r>
                        <a:rPr lang="th-TH" sz="18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 ปี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แผนแม่บท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นโยบาย ผบ.ทอ.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สี่เหลี่ยมผืนผ้า 5"/>
          <p:cNvSpPr/>
          <p:nvPr/>
        </p:nvSpPr>
        <p:spPr>
          <a:xfrm>
            <a:off x="214313" y="2457120"/>
            <a:ext cx="1785937" cy="6429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แผนปฏิบัติการ </a:t>
            </a: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/>
            </a:r>
            <a:b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นขต.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ทอ.</a:t>
            </a:r>
          </a:p>
        </p:txBody>
      </p:sp>
      <p:sp>
        <p:nvSpPr>
          <p:cNvPr id="5" name="สี่เหลี่ยมผืนผ้า 6"/>
          <p:cNvSpPr/>
          <p:nvPr/>
        </p:nvSpPr>
        <p:spPr>
          <a:xfrm>
            <a:off x="214313" y="3470119"/>
            <a:ext cx="1785937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งบประมาณ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6" name="สี่เหลี่ยมผืนผ้า 7"/>
          <p:cNvSpPr/>
          <p:nvPr/>
        </p:nvSpPr>
        <p:spPr>
          <a:xfrm>
            <a:off x="214313" y="4617360"/>
            <a:ext cx="1785937" cy="92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คำรับรองการปฏิบัติราชการ </a:t>
            </a:r>
            <a:r>
              <a:rPr lang="th-TH" sz="2000" b="1" dirty="0" err="1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นขต.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ทอ.</a:t>
            </a:r>
          </a:p>
        </p:txBody>
      </p:sp>
      <p:sp>
        <p:nvSpPr>
          <p:cNvPr id="7" name="สี่เหลี่ยมผืนผ้า 8"/>
          <p:cNvSpPr/>
          <p:nvPr/>
        </p:nvSpPr>
        <p:spPr>
          <a:xfrm>
            <a:off x="214313" y="5985512"/>
            <a:ext cx="1785937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ประเมินผล</a:t>
            </a:r>
          </a:p>
        </p:txBody>
      </p:sp>
      <p:graphicFrame>
        <p:nvGraphicFramePr>
          <p:cNvPr id="8" name="ตาราง 9"/>
          <p:cNvGraphicFramePr>
            <a:graphicFrameLocks noGrp="1"/>
          </p:cNvGraphicFramePr>
          <p:nvPr/>
        </p:nvGraphicFramePr>
        <p:xfrm>
          <a:off x="2295525" y="1724816"/>
          <a:ext cx="1062046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0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ประเด็น</a:t>
                      </a:r>
                    </a:p>
                    <a:p>
                      <a:pPr algn="ctr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กลยุทธ์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b="1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ประเด็น</a:t>
                      </a:r>
                    </a:p>
                    <a:p>
                      <a:pPr algn="ctr"/>
                      <a:r>
                        <a:rPr lang="th-TH" sz="1600" b="1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กลยุทธ์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b="1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ประเด็น</a:t>
                      </a:r>
                    </a:p>
                    <a:p>
                      <a:pPr algn="ctr"/>
                      <a:r>
                        <a:rPr lang="th-TH" sz="1600" b="1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กลยุทธ์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ประเด็น</a:t>
                      </a:r>
                    </a:p>
                    <a:p>
                      <a:pPr algn="ctr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กลยุทธ์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" name="ลูกศรเชื่อมต่อแบบตรง 15"/>
          <p:cNvCxnSpPr>
            <a:stCxn id="4" idx="2"/>
            <a:endCxn id="5" idx="0"/>
          </p:cNvCxnSpPr>
          <p:nvPr/>
        </p:nvCxnSpPr>
        <p:spPr>
          <a:xfrm>
            <a:off x="1107282" y="3100058"/>
            <a:ext cx="0" cy="3700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17"/>
          <p:cNvCxnSpPr>
            <a:stCxn id="5" idx="2"/>
            <a:endCxn id="6" idx="0"/>
          </p:cNvCxnSpPr>
          <p:nvPr/>
        </p:nvCxnSpPr>
        <p:spPr>
          <a:xfrm>
            <a:off x="1107282" y="4113056"/>
            <a:ext cx="0" cy="504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9"/>
          <p:cNvCxnSpPr>
            <a:stCxn id="6" idx="2"/>
            <a:endCxn id="7" idx="0"/>
          </p:cNvCxnSpPr>
          <p:nvPr/>
        </p:nvCxnSpPr>
        <p:spPr>
          <a:xfrm>
            <a:off x="1107282" y="5546047"/>
            <a:ext cx="0" cy="439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21"/>
          <p:cNvCxnSpPr>
            <a:stCxn id="4" idx="3"/>
          </p:cNvCxnSpPr>
          <p:nvPr/>
        </p:nvCxnSpPr>
        <p:spPr bwMode="auto">
          <a:xfrm flipV="1">
            <a:off x="2000250" y="2025072"/>
            <a:ext cx="285750" cy="754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23"/>
          <p:cNvCxnSpPr>
            <a:stCxn id="4" idx="3"/>
          </p:cNvCxnSpPr>
          <p:nvPr/>
        </p:nvCxnSpPr>
        <p:spPr bwMode="auto">
          <a:xfrm flipV="1">
            <a:off x="2000250" y="2596571"/>
            <a:ext cx="285750" cy="182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25"/>
          <p:cNvCxnSpPr>
            <a:stCxn id="4" idx="3"/>
          </p:cNvCxnSpPr>
          <p:nvPr/>
        </p:nvCxnSpPr>
        <p:spPr bwMode="auto">
          <a:xfrm>
            <a:off x="2000250" y="2779134"/>
            <a:ext cx="285750" cy="246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27"/>
          <p:cNvCxnSpPr>
            <a:stCxn id="4" idx="3"/>
          </p:cNvCxnSpPr>
          <p:nvPr/>
        </p:nvCxnSpPr>
        <p:spPr bwMode="auto">
          <a:xfrm>
            <a:off x="2000250" y="2778589"/>
            <a:ext cx="267494" cy="8306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สี่เหลี่ยมผืนผ้า 55"/>
          <p:cNvSpPr>
            <a:spLocks noChangeArrowheads="1"/>
          </p:cNvSpPr>
          <p:nvPr/>
        </p:nvSpPr>
        <p:spPr bwMode="auto">
          <a:xfrm>
            <a:off x="5530850" y="1815491"/>
            <a:ext cx="1655763" cy="606425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การกำกับดูแลองค์การที่ดี</a:t>
            </a:r>
          </a:p>
        </p:txBody>
      </p:sp>
      <p:sp>
        <p:nvSpPr>
          <p:cNvPr id="17" name="สี่เหลี่ยมผืนผ้า 59"/>
          <p:cNvSpPr>
            <a:spLocks noChangeArrowheads="1"/>
          </p:cNvSpPr>
          <p:nvPr/>
        </p:nvSpPr>
        <p:spPr bwMode="auto">
          <a:xfrm>
            <a:off x="5530850" y="4689328"/>
            <a:ext cx="2159000" cy="3492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ฐานข้อมูล</a:t>
            </a:r>
          </a:p>
        </p:txBody>
      </p:sp>
      <p:sp>
        <p:nvSpPr>
          <p:cNvPr id="18" name="สี่เหลี่ยมผืนผ้า 79"/>
          <p:cNvSpPr>
            <a:spLocks noChangeArrowheads="1"/>
          </p:cNvSpPr>
          <p:nvPr/>
        </p:nvSpPr>
        <p:spPr bwMode="auto">
          <a:xfrm>
            <a:off x="5530850" y="3324788"/>
            <a:ext cx="2159000" cy="625475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ผู้รับบริการ </a:t>
            </a:r>
          </a:p>
          <a:p>
            <a:pPr algn="ctr">
              <a:lnSpc>
                <a:spcPts val="2000"/>
              </a:lnSpc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ผู้มีส่วนได้ส่วนเสีย</a:t>
            </a:r>
          </a:p>
        </p:txBody>
      </p:sp>
      <p:sp>
        <p:nvSpPr>
          <p:cNvPr id="19" name="สี่เหลี่ยมผืนผ้า 80"/>
          <p:cNvSpPr>
            <a:spLocks noChangeArrowheads="1"/>
          </p:cNvSpPr>
          <p:nvPr/>
        </p:nvSpPr>
        <p:spPr bwMode="auto">
          <a:xfrm>
            <a:off x="5530850" y="4252760"/>
            <a:ext cx="2159000" cy="36862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การจัดการ</a:t>
            </a:r>
            <a:r>
              <a:rPr lang="th-TH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ความรู้</a:t>
            </a:r>
            <a:endParaRPr lang="th-TH" sz="24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สี่เหลี่ยมผืนผ้า 81"/>
          <p:cNvSpPr>
            <a:spLocks noChangeArrowheads="1"/>
          </p:cNvSpPr>
          <p:nvPr/>
        </p:nvSpPr>
        <p:spPr bwMode="auto">
          <a:xfrm>
            <a:off x="5530850" y="5349869"/>
            <a:ext cx="2159000" cy="349250"/>
          </a:xfrm>
          <a:prstGeom prst="rect">
            <a:avLst/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</a:pP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แผนพัฒนาบุคลากร</a:t>
            </a:r>
          </a:p>
        </p:txBody>
      </p:sp>
      <p:sp>
        <p:nvSpPr>
          <p:cNvPr id="21" name="สี่เหลี่ยมผืนผ้า 83"/>
          <p:cNvSpPr>
            <a:spLocks noChangeArrowheads="1"/>
          </p:cNvSpPr>
          <p:nvPr/>
        </p:nvSpPr>
        <p:spPr bwMode="auto">
          <a:xfrm>
            <a:off x="5724128" y="1466678"/>
            <a:ext cx="2076846" cy="348813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การควบคุมภายใน</a:t>
            </a:r>
          </a:p>
        </p:txBody>
      </p:sp>
      <p:sp>
        <p:nvSpPr>
          <p:cNvPr id="22" name="ลูกศรลง 99"/>
          <p:cNvSpPr/>
          <p:nvPr/>
        </p:nvSpPr>
        <p:spPr>
          <a:xfrm>
            <a:off x="1033016" y="2100503"/>
            <a:ext cx="226616" cy="3566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32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TextBox 49"/>
          <p:cNvSpPr txBox="1">
            <a:spLocks noChangeArrowheads="1"/>
          </p:cNvSpPr>
          <p:nvPr/>
        </p:nvSpPr>
        <p:spPr bwMode="auto">
          <a:xfrm>
            <a:off x="2285984" y="299861"/>
            <a:ext cx="4791075" cy="523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แนวทางบูรณาการการพัฒนาระบบราชการ ทอ.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411760" y="5481456"/>
            <a:ext cx="2315057" cy="830997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ปี 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๖๒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ใช้เกณฑ์ฯ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PMQA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4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แนวทางการพัฒนา</a:t>
            </a:r>
          </a:p>
        </p:txBody>
      </p:sp>
      <p:sp>
        <p:nvSpPr>
          <p:cNvPr id="25" name="สี่เหลี่ยมผืนผ้า 116"/>
          <p:cNvSpPr/>
          <p:nvPr/>
        </p:nvSpPr>
        <p:spPr>
          <a:xfrm>
            <a:off x="3433763" y="1752430"/>
            <a:ext cx="1428750" cy="2216858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ปี 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๖๒ </a:t>
            </a:r>
            <a:b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ให้เลือกกระบวนการ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ทำงาน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หลัก            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มา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ดำเนินการ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cxnSp>
        <p:nvCxnSpPr>
          <p:cNvPr id="26" name="ลูกศรเชื่อมต่อแบบตรง 129"/>
          <p:cNvCxnSpPr/>
          <p:nvPr/>
        </p:nvCxnSpPr>
        <p:spPr>
          <a:xfrm rot="5400000" flipH="1" flipV="1">
            <a:off x="7180284" y="2287419"/>
            <a:ext cx="785812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ลูกศรเชื่อมต่อแบบตรง 139"/>
          <p:cNvCxnSpPr/>
          <p:nvPr/>
        </p:nvCxnSpPr>
        <p:spPr>
          <a:xfrm rot="5400000" flipH="1" flipV="1">
            <a:off x="7054074" y="2556504"/>
            <a:ext cx="180975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สี่เหลี่ยมผืนผ้า 82"/>
          <p:cNvSpPr>
            <a:spLocks noChangeArrowheads="1"/>
          </p:cNvSpPr>
          <p:nvPr/>
        </p:nvSpPr>
        <p:spPr bwMode="auto">
          <a:xfrm>
            <a:off x="5530850" y="2681124"/>
            <a:ext cx="2159000" cy="368300"/>
          </a:xfrm>
          <a:prstGeom prst="rect">
            <a:avLst/>
          </a:prstGeom>
          <a:solidFill>
            <a:srgbClr val="FF99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</a:pPr>
            <a:r>
              <a:rPr lang="th-TH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การบริหาร</a:t>
            </a: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ความเสี่ยง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500313" y="4105416"/>
            <a:ext cx="16065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ดำเนินการอะไร</a:t>
            </a:r>
          </a:p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ความสำเร็จวัดที่ไหน</a:t>
            </a:r>
          </a:p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วัดอย่างไร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286380" y="895174"/>
            <a:ext cx="2486036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ลักษณะสำคัญขององค์การ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31" name="กลุ่ม 76"/>
          <p:cNvGrpSpPr>
            <a:grpSpLocks/>
          </p:cNvGrpSpPr>
          <p:nvPr/>
        </p:nvGrpSpPr>
        <p:grpSpPr bwMode="auto">
          <a:xfrm>
            <a:off x="7899391" y="805596"/>
            <a:ext cx="1147623" cy="6018932"/>
            <a:chOff x="7429520" y="2246299"/>
            <a:chExt cx="1147632" cy="4400839"/>
          </a:xfrm>
        </p:grpSpPr>
        <p:grpSp>
          <p:nvGrpSpPr>
            <p:cNvPr id="32" name="กลุ่ม 74"/>
            <p:cNvGrpSpPr>
              <a:grpSpLocks/>
            </p:cNvGrpSpPr>
            <p:nvPr/>
          </p:nvGrpSpPr>
          <p:grpSpPr bwMode="auto">
            <a:xfrm>
              <a:off x="7429520" y="2664158"/>
              <a:ext cx="1143008" cy="3982971"/>
              <a:chOff x="7429520" y="2542724"/>
              <a:chExt cx="500066" cy="1927256"/>
            </a:xfrm>
          </p:grpSpPr>
          <p:sp>
            <p:nvSpPr>
              <p:cNvPr id="34" name="สี่เหลี่ยมผืนผ้า 63"/>
              <p:cNvSpPr/>
              <p:nvPr/>
            </p:nvSpPr>
            <p:spPr>
              <a:xfrm>
                <a:off x="7429520" y="2542724"/>
                <a:ext cx="500066" cy="353839"/>
              </a:xfrm>
              <a:prstGeom prst="rect">
                <a:avLst/>
              </a:prstGeom>
              <a:solidFill>
                <a:srgbClr val="00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sz="2400" b="1" dirty="0" err="1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มว.</a:t>
                </a:r>
                <a:r>
                  <a:rPr lang="th-TH" sz="2400" b="1" dirty="0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๑</a:t>
                </a:r>
              </a:p>
            </p:txBody>
          </p:sp>
          <p:sp>
            <p:nvSpPr>
              <p:cNvPr id="35" name="สี่เหลี่ยมผืนผ้า 65"/>
              <p:cNvSpPr/>
              <p:nvPr/>
            </p:nvSpPr>
            <p:spPr>
              <a:xfrm>
                <a:off x="7429520" y="2894878"/>
                <a:ext cx="500066" cy="306096"/>
              </a:xfrm>
              <a:prstGeom prst="rect">
                <a:avLst/>
              </a:prstGeom>
              <a:solidFill>
                <a:srgbClr val="FF99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sz="2400" b="1" dirty="0" err="1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มว.</a:t>
                </a:r>
                <a:r>
                  <a:rPr lang="th-TH" sz="2400" b="1" dirty="0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๒</a:t>
                </a:r>
              </a:p>
            </p:txBody>
          </p:sp>
          <p:sp>
            <p:nvSpPr>
              <p:cNvPr id="36" name="สี่เหลี่ยมผืนผ้า 67"/>
              <p:cNvSpPr/>
              <p:nvPr/>
            </p:nvSpPr>
            <p:spPr>
              <a:xfrm>
                <a:off x="7429520" y="3196480"/>
                <a:ext cx="500066" cy="306096"/>
              </a:xfrm>
              <a:prstGeom prst="rect">
                <a:avLst/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sz="2400" b="1" dirty="0" err="1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มว.</a:t>
                </a:r>
                <a:r>
                  <a:rPr lang="th-TH" sz="2400" b="1" dirty="0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๓</a:t>
                </a:r>
              </a:p>
            </p:txBody>
          </p:sp>
          <p:sp>
            <p:nvSpPr>
              <p:cNvPr id="37" name="สี่เหลี่ยมผืนผ้า 69"/>
              <p:cNvSpPr/>
              <p:nvPr/>
            </p:nvSpPr>
            <p:spPr>
              <a:xfrm>
                <a:off x="7429520" y="3500330"/>
                <a:ext cx="500066" cy="35665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sz="2400" b="1" dirty="0" err="1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มว.</a:t>
                </a:r>
                <a:r>
                  <a:rPr lang="th-TH" sz="2400" b="1" dirty="0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๔</a:t>
                </a:r>
              </a:p>
            </p:txBody>
          </p:sp>
          <p:sp>
            <p:nvSpPr>
              <p:cNvPr id="38" name="สี่เหลี่ยมผืนผ้า 71"/>
              <p:cNvSpPr/>
              <p:nvPr/>
            </p:nvSpPr>
            <p:spPr>
              <a:xfrm>
                <a:off x="7429520" y="3858912"/>
                <a:ext cx="500066" cy="305534"/>
              </a:xfrm>
              <a:prstGeom prst="rect">
                <a:avLst/>
              </a:prstGeom>
              <a:solidFill>
                <a:srgbClr val="DDDDD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sz="2400" b="1" dirty="0" err="1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มว.</a:t>
                </a:r>
                <a:r>
                  <a:rPr lang="th-TH" sz="2400" b="1" dirty="0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๕</a:t>
                </a:r>
              </a:p>
            </p:txBody>
          </p:sp>
          <p:sp>
            <p:nvSpPr>
              <p:cNvPr id="39" name="สี่เหลี่ยมผืนผ้า 73"/>
              <p:cNvSpPr/>
              <p:nvPr/>
            </p:nvSpPr>
            <p:spPr>
              <a:xfrm>
                <a:off x="7429520" y="4164446"/>
                <a:ext cx="500066" cy="305534"/>
              </a:xfrm>
              <a:prstGeom prst="rect">
                <a:avLst/>
              </a:prstGeom>
              <a:solidFill>
                <a:srgbClr val="FF99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sz="2400" b="1" dirty="0" err="1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มว.</a:t>
                </a:r>
                <a:r>
                  <a:rPr lang="th-TH" sz="2400" b="1" dirty="0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๖</a:t>
                </a:r>
              </a:p>
            </p:txBody>
          </p:sp>
        </p:grpSp>
        <p:sp>
          <p:nvSpPr>
            <p:cNvPr id="33" name="สี่เหลี่ยมผืนผ้า 75"/>
            <p:cNvSpPr/>
            <p:nvPr/>
          </p:nvSpPr>
          <p:spPr>
            <a:xfrm>
              <a:off x="7434143" y="2246299"/>
              <a:ext cx="1143009" cy="4283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PMQA</a:t>
              </a:r>
              <a:endParaRPr lang="th-TH" sz="2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endParaRPr>
            </a:p>
          </p:txBody>
        </p:sp>
      </p:grpSp>
      <p:sp>
        <p:nvSpPr>
          <p:cNvPr id="40" name="สี่เหลี่ยมผืนผ้า 95"/>
          <p:cNvSpPr>
            <a:spLocks noChangeArrowheads="1"/>
          </p:cNvSpPr>
          <p:nvPr/>
        </p:nvSpPr>
        <p:spPr bwMode="auto">
          <a:xfrm>
            <a:off x="5530850" y="6181586"/>
            <a:ext cx="2159000" cy="368300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</a:pP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มาตรฐานงาน</a:t>
            </a:r>
          </a:p>
        </p:txBody>
      </p:sp>
      <p:cxnSp>
        <p:nvCxnSpPr>
          <p:cNvPr id="41" name="Straight Arrow Connector 40"/>
          <p:cNvCxnSpPr>
            <a:stCxn id="25" idx="3"/>
            <a:endCxn id="28" idx="1"/>
          </p:cNvCxnSpPr>
          <p:nvPr/>
        </p:nvCxnSpPr>
        <p:spPr>
          <a:xfrm>
            <a:off x="4862513" y="2860859"/>
            <a:ext cx="668337" cy="44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5" idx="3"/>
            <a:endCxn id="18" idx="1"/>
          </p:cNvCxnSpPr>
          <p:nvPr/>
        </p:nvCxnSpPr>
        <p:spPr>
          <a:xfrm>
            <a:off x="4862513" y="2860859"/>
            <a:ext cx="668337" cy="7766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5" idx="3"/>
            <a:endCxn id="19" idx="1"/>
          </p:cNvCxnSpPr>
          <p:nvPr/>
        </p:nvCxnSpPr>
        <p:spPr>
          <a:xfrm>
            <a:off x="4862513" y="2860859"/>
            <a:ext cx="668337" cy="15762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5" idx="3"/>
            <a:endCxn id="17" idx="1"/>
          </p:cNvCxnSpPr>
          <p:nvPr/>
        </p:nvCxnSpPr>
        <p:spPr>
          <a:xfrm>
            <a:off x="4862513" y="2860859"/>
            <a:ext cx="668337" cy="20030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5" idx="3"/>
            <a:endCxn id="20" idx="1"/>
          </p:cNvCxnSpPr>
          <p:nvPr/>
        </p:nvCxnSpPr>
        <p:spPr>
          <a:xfrm>
            <a:off x="4862513" y="2860859"/>
            <a:ext cx="668337" cy="26636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5" idx="3"/>
            <a:endCxn id="40" idx="1"/>
          </p:cNvCxnSpPr>
          <p:nvPr/>
        </p:nvCxnSpPr>
        <p:spPr>
          <a:xfrm>
            <a:off x="4862513" y="2860859"/>
            <a:ext cx="668337" cy="35048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8" grpId="0" animBg="1"/>
      <p:bldP spid="29" grpId="0"/>
      <p:bldP spid="40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2858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6. การแบ่งปันแลกเปลี่ยนความรู้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Knowledge Sharing)</a:t>
            </a:r>
            <a:br>
              <a:rPr lang="en-US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latin typeface="TH SarabunPSK" pitchFamily="34" charset="-34"/>
                <a:cs typeface="TH SarabunPSK" pitchFamily="34" charset="-34"/>
              </a:rPr>
            </a:b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214546" y="2357430"/>
            <a:ext cx="6715172" cy="37147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>
              <a:spcBef>
                <a:spcPts val="0"/>
              </a:spcBef>
              <a:buFont typeface="Wingdings" pitchFamily="2" charset="2"/>
              <a:buChar char="§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ทำได้หลายวิธีการ โดยกรณีเป็น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Explicit Knowledge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อาจจัดทำเป็น เอกสาร, ฐานความรู้, เทคโนโลยีสารสนเทศ หรือกรณีเป็น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Tacit Knowledge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อาจจัดทำเป็นระบบ ทีมข้ามสายงาน, กิจกรรมกลุ่มคุณภาพและนวัตกรรม, ชุมชนแห่งการเรียนรู้, ระบบพี่เลี้ยง, การสับเปลี่ยนงาน, การยืมตัว, เวทีแลกเปลี่ยนความรู้ เป็นต้น</a:t>
            </a:r>
          </a:p>
          <a:p>
            <a:pPr marL="0">
              <a:spcBef>
                <a:spcPts val="0"/>
              </a:spcBef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>
              <a:spcBef>
                <a:spcPts val="0"/>
              </a:spcBef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26082" name="AutoShape 2" descr="à¸à¸¥à¸à¸²à¸£à¸à¹à¸à¸«à¸²à¸£à¸¹à¸à¸ à¸²à¸à¸ªà¸³à¸«à¸£à¸±à¸ Sharing icon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26081" name="Picture 1" descr="C:\Users\Acer\Downloads\shar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64" y="3188818"/>
            <a:ext cx="2052000" cy="205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2858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6. การแบ่งปันแลกเปลี่ยนความรู้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Knowledge Sharing)</a:t>
            </a:r>
            <a:br>
              <a:rPr lang="en-US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latin typeface="TH SarabunPSK" pitchFamily="34" charset="-34"/>
                <a:cs typeface="TH SarabunPSK" pitchFamily="34" charset="-34"/>
              </a:rPr>
            </a:b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142844" y="2357430"/>
          <a:ext cx="8786874" cy="305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3114668"/>
                <a:gridCol w="3814818"/>
              </a:tblGrid>
              <a:tr h="49072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กลุ่มเป้าหมาย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การแบ่งปันแลกเปลี่ยนความรู้ 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9072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H SarabunPSK"/>
                          <a:ea typeface="Calibri"/>
                          <a:cs typeface="Cordia New"/>
                        </a:rPr>
                        <a:t>Explicit Knowledge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H SarabunPSK"/>
                          <a:ea typeface="Calibri"/>
                          <a:cs typeface="Cordia New"/>
                        </a:rPr>
                        <a:t>Tacit Knowledge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2144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7. การเรียนรู้ 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Learning) </a:t>
            </a:r>
            <a:br>
              <a:rPr lang="en-US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latin typeface="TH SarabunPSK" pitchFamily="34" charset="-34"/>
                <a:cs typeface="TH SarabunPSK" pitchFamily="34" charset="-34"/>
              </a:rPr>
            </a:b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282" y="2189185"/>
            <a:ext cx="8572560" cy="3025765"/>
          </a:xfrm>
          <a:solidFill>
            <a:srgbClr val="FFCCFF"/>
          </a:solidFill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Font typeface="Wingdings" pitchFamily="2" charset="2"/>
              <a:buChar char="§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สร้างผู้นำ สร้างเครือข่าย กำหนดเทคนิควิธีการ แบ่งปัน สร้างแรงจูงใจ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§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ควรทำให้การเรียนรู้เป็นส่วนหนึ่งของงาน เช่นเกิดระบบการเรียนรู้จาก  สร้างองค์ความรู้&gt;นำความรู้ไปใช้&gt;เกิดการเรียนรู้และประสบการณ์ใหม่ และหมุนเวียนต่อไปอย่างต่อเนื่อง</a:t>
            </a:r>
          </a:p>
          <a:p>
            <a:pPr marL="0">
              <a:spcBef>
                <a:spcPts val="0"/>
              </a:spcBef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pPr marL="0">
              <a:spcBef>
                <a:spcPts val="0"/>
              </a:spcBef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985" name="Picture 1" descr="D:\กยศ.61\KPIs\innovation (2).png"/>
          <p:cNvPicPr>
            <a:picLocks noChangeAspect="1" noChangeArrowheads="1"/>
          </p:cNvPicPr>
          <p:nvPr/>
        </p:nvPicPr>
        <p:blipFill>
          <a:blip r:embed="rId3" cstate="print">
            <a:lum bright="70000"/>
          </a:blip>
          <a:srcRect/>
          <a:stretch>
            <a:fillRect/>
          </a:stretch>
        </p:blipFill>
        <p:spPr bwMode="auto">
          <a:xfrm>
            <a:off x="3518814" y="2857496"/>
            <a:ext cx="1800000" cy="1800000"/>
          </a:xfrm>
          <a:prstGeom prst="rect">
            <a:avLst/>
          </a:prstGeom>
          <a:noFill/>
        </p:spPr>
      </p:pic>
      <p:sp>
        <p:nvSpPr>
          <p:cNvPr id="571396" name="Text Box 4"/>
          <p:cNvSpPr txBox="1">
            <a:spLocks noChangeArrowheads="1"/>
          </p:cNvSpPr>
          <p:nvPr/>
        </p:nvSpPr>
        <p:spPr bwMode="auto">
          <a:xfrm>
            <a:off x="3410752" y="1780623"/>
            <a:ext cx="2016125" cy="523220"/>
          </a:xfrm>
          <a:prstGeom prst="rect">
            <a:avLst/>
          </a:prstGeom>
          <a:solidFill>
            <a:srgbClr val="FFFF00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h-TH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องค์ความรู้</a:t>
            </a:r>
          </a:p>
        </p:txBody>
      </p:sp>
      <p:sp>
        <p:nvSpPr>
          <p:cNvPr id="571397" name="Text Box 5"/>
          <p:cNvSpPr txBox="1">
            <a:spLocks noChangeArrowheads="1"/>
          </p:cNvSpPr>
          <p:nvPr/>
        </p:nvSpPr>
        <p:spPr bwMode="auto">
          <a:xfrm>
            <a:off x="6094413" y="4660348"/>
            <a:ext cx="2441575" cy="974725"/>
          </a:xfrm>
          <a:prstGeom prst="rect">
            <a:avLst/>
          </a:prstGeom>
          <a:solidFill>
            <a:srgbClr val="FF66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เกิดการเรียนรู้และได้รับ</a:t>
            </a:r>
          </a:p>
          <a:p>
            <a:r>
              <a:rPr lang="th-TH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ประสบการณ์ใหม่ๆ</a:t>
            </a:r>
          </a:p>
        </p:txBody>
      </p:sp>
      <p:sp>
        <p:nvSpPr>
          <p:cNvPr id="571398" name="Text Box 6"/>
          <p:cNvSpPr txBox="1">
            <a:spLocks noChangeArrowheads="1"/>
          </p:cNvSpPr>
          <p:nvPr/>
        </p:nvSpPr>
        <p:spPr bwMode="auto">
          <a:xfrm>
            <a:off x="928662" y="4580980"/>
            <a:ext cx="2071702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การนำ</a:t>
            </a:r>
            <a:r>
              <a:rPr lang="th-TH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ความรู้</a:t>
            </a:r>
          </a:p>
          <a:p>
            <a:pPr algn="ctr"/>
            <a:r>
              <a:rPr lang="th-TH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ไป</a:t>
            </a:r>
            <a:r>
              <a:rPr lang="th-TH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ใช้</a:t>
            </a:r>
          </a:p>
        </p:txBody>
      </p:sp>
      <p:sp>
        <p:nvSpPr>
          <p:cNvPr id="571399" name="Text Box 7"/>
          <p:cNvSpPr txBox="1">
            <a:spLocks noChangeArrowheads="1"/>
          </p:cNvSpPr>
          <p:nvPr/>
        </p:nvSpPr>
        <p:spPr bwMode="auto">
          <a:xfrm>
            <a:off x="3448050" y="6130373"/>
            <a:ext cx="1888659" cy="584775"/>
          </a:xfrm>
          <a:prstGeom prst="rect">
            <a:avLst/>
          </a:prstGeom>
          <a:solidFill>
            <a:srgbClr val="00B050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วงจรการเรียนรู้</a:t>
            </a:r>
          </a:p>
        </p:txBody>
      </p:sp>
      <p:sp>
        <p:nvSpPr>
          <p:cNvPr id="571400" name="Text Box 8"/>
          <p:cNvSpPr txBox="1">
            <a:spLocks noChangeArrowheads="1"/>
          </p:cNvSpPr>
          <p:nvPr/>
        </p:nvSpPr>
        <p:spPr bwMode="auto">
          <a:xfrm>
            <a:off x="2239955" y="3256556"/>
            <a:ext cx="435771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การเรียนรู้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และนวัตกรรม</a:t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อย่าง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ต่อเนื่อง</a:t>
            </a:r>
          </a:p>
        </p:txBody>
      </p:sp>
      <p:sp>
        <p:nvSpPr>
          <p:cNvPr id="571401" name="Oval 9"/>
          <p:cNvSpPr>
            <a:spLocks noChangeArrowheads="1"/>
          </p:cNvSpPr>
          <p:nvPr/>
        </p:nvSpPr>
        <p:spPr bwMode="auto">
          <a:xfrm>
            <a:off x="2114558" y="1996523"/>
            <a:ext cx="4608513" cy="3889375"/>
          </a:xfrm>
          <a:prstGeom prst="ellipse">
            <a:avLst/>
          </a:prstGeom>
          <a:noFill/>
          <a:ln w="9525" cap="rnd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71402" name="Arc 10"/>
          <p:cNvSpPr>
            <a:spLocks/>
          </p:cNvSpPr>
          <p:nvPr/>
        </p:nvSpPr>
        <p:spPr bwMode="auto">
          <a:xfrm flipH="1">
            <a:off x="2051050" y="2174323"/>
            <a:ext cx="2305050" cy="1838325"/>
          </a:xfrm>
          <a:custGeom>
            <a:avLst/>
            <a:gdLst>
              <a:gd name="G0" fmla="+- 0 0 0"/>
              <a:gd name="G1" fmla="+- 19689 0 0"/>
              <a:gd name="G2" fmla="+- 21600 0 0"/>
              <a:gd name="T0" fmla="*/ 8884 w 21600"/>
              <a:gd name="T1" fmla="*/ 0 h 19689"/>
              <a:gd name="T2" fmla="*/ 21600 w 21600"/>
              <a:gd name="T3" fmla="*/ 19689 h 19689"/>
              <a:gd name="T4" fmla="*/ 0 w 21600"/>
              <a:gd name="T5" fmla="*/ 19689 h 19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9689" fill="none" extrusionOk="0">
                <a:moveTo>
                  <a:pt x="8883" y="0"/>
                </a:moveTo>
                <a:cubicBezTo>
                  <a:pt x="16624" y="3493"/>
                  <a:pt x="21600" y="11197"/>
                  <a:pt x="21600" y="19689"/>
                </a:cubicBezTo>
              </a:path>
              <a:path w="21600" h="19689" stroke="0" extrusionOk="0">
                <a:moveTo>
                  <a:pt x="8883" y="0"/>
                </a:moveTo>
                <a:cubicBezTo>
                  <a:pt x="16624" y="3493"/>
                  <a:pt x="21600" y="11197"/>
                  <a:pt x="21600" y="19689"/>
                </a:cubicBezTo>
                <a:lnTo>
                  <a:pt x="0" y="19689"/>
                </a:lnTo>
                <a:close/>
              </a:path>
            </a:pathLst>
          </a:custGeom>
          <a:noFill/>
          <a:ln w="762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71403" name="Arc 11"/>
          <p:cNvSpPr>
            <a:spLocks/>
          </p:cNvSpPr>
          <p:nvPr/>
        </p:nvSpPr>
        <p:spPr bwMode="auto">
          <a:xfrm flipH="1" flipV="1">
            <a:off x="2051050" y="3942798"/>
            <a:ext cx="2305050" cy="633413"/>
          </a:xfrm>
          <a:custGeom>
            <a:avLst/>
            <a:gdLst>
              <a:gd name="G0" fmla="+- 0 0 0"/>
              <a:gd name="G1" fmla="+- 7042 0 0"/>
              <a:gd name="G2" fmla="+- 21600 0 0"/>
              <a:gd name="T0" fmla="*/ 20420 w 21600"/>
              <a:gd name="T1" fmla="*/ 0 h 7042"/>
              <a:gd name="T2" fmla="*/ 21600 w 21600"/>
              <a:gd name="T3" fmla="*/ 7042 h 7042"/>
              <a:gd name="T4" fmla="*/ 0 w 21600"/>
              <a:gd name="T5" fmla="*/ 7042 h 7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7042" fill="none" extrusionOk="0">
                <a:moveTo>
                  <a:pt x="20419" y="0"/>
                </a:moveTo>
                <a:cubicBezTo>
                  <a:pt x="21201" y="2265"/>
                  <a:pt x="21600" y="4645"/>
                  <a:pt x="21600" y="7042"/>
                </a:cubicBezTo>
              </a:path>
              <a:path w="21600" h="7042" stroke="0" extrusionOk="0">
                <a:moveTo>
                  <a:pt x="20419" y="0"/>
                </a:moveTo>
                <a:cubicBezTo>
                  <a:pt x="21201" y="2265"/>
                  <a:pt x="21600" y="4645"/>
                  <a:pt x="21600" y="7042"/>
                </a:cubicBezTo>
                <a:lnTo>
                  <a:pt x="0" y="7042"/>
                </a:lnTo>
                <a:close/>
              </a:path>
            </a:pathLst>
          </a:custGeom>
          <a:noFill/>
          <a:ln w="76200">
            <a:solidFill>
              <a:srgbClr val="000099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71404" name="Arc 12"/>
          <p:cNvSpPr>
            <a:spLocks/>
          </p:cNvSpPr>
          <p:nvPr/>
        </p:nvSpPr>
        <p:spPr bwMode="auto">
          <a:xfrm flipH="1" flipV="1">
            <a:off x="2928925" y="3941210"/>
            <a:ext cx="1425587" cy="19446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3073"/>
              <a:gd name="T1" fmla="*/ 0 h 21600"/>
              <a:gd name="T2" fmla="*/ 13073 w 13073"/>
              <a:gd name="T3" fmla="*/ 4405 h 21600"/>
              <a:gd name="T4" fmla="*/ 0 w 1307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073" h="21600" fill="none" extrusionOk="0">
                <a:moveTo>
                  <a:pt x="-1" y="0"/>
                </a:moveTo>
                <a:cubicBezTo>
                  <a:pt x="4721" y="0"/>
                  <a:pt x="9313" y="1547"/>
                  <a:pt x="13072" y="4405"/>
                </a:cubicBezTo>
              </a:path>
              <a:path w="13073" h="21600" stroke="0" extrusionOk="0">
                <a:moveTo>
                  <a:pt x="-1" y="0"/>
                </a:moveTo>
                <a:cubicBezTo>
                  <a:pt x="4721" y="0"/>
                  <a:pt x="9313" y="1547"/>
                  <a:pt x="13072" y="4405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71405" name="Arc 13"/>
          <p:cNvSpPr>
            <a:spLocks/>
          </p:cNvSpPr>
          <p:nvPr/>
        </p:nvSpPr>
        <p:spPr bwMode="auto">
          <a:xfrm flipV="1">
            <a:off x="4356100" y="3941211"/>
            <a:ext cx="1714500" cy="19446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073"/>
              <a:gd name="T1" fmla="*/ 0 h 21600"/>
              <a:gd name="T2" fmla="*/ 16073 w 16073"/>
              <a:gd name="T3" fmla="*/ 7170 h 21600"/>
              <a:gd name="T4" fmla="*/ 0 w 1607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73" h="21600" fill="none" extrusionOk="0">
                <a:moveTo>
                  <a:pt x="-1" y="0"/>
                </a:moveTo>
                <a:cubicBezTo>
                  <a:pt x="6132" y="0"/>
                  <a:pt x="11976" y="2606"/>
                  <a:pt x="16072" y="7170"/>
                </a:cubicBezTo>
              </a:path>
              <a:path w="16073" h="21600" stroke="0" extrusionOk="0">
                <a:moveTo>
                  <a:pt x="-1" y="0"/>
                </a:moveTo>
                <a:cubicBezTo>
                  <a:pt x="6132" y="0"/>
                  <a:pt x="11976" y="2606"/>
                  <a:pt x="16072" y="717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71406" name="Arc 14"/>
          <p:cNvSpPr>
            <a:spLocks/>
          </p:cNvSpPr>
          <p:nvPr/>
        </p:nvSpPr>
        <p:spPr bwMode="auto">
          <a:xfrm flipV="1">
            <a:off x="4356100" y="4012648"/>
            <a:ext cx="2303463" cy="620713"/>
          </a:xfrm>
          <a:custGeom>
            <a:avLst/>
            <a:gdLst>
              <a:gd name="G0" fmla="+- 0 0 0"/>
              <a:gd name="G1" fmla="+- 7156 0 0"/>
              <a:gd name="G2" fmla="+- 21600 0 0"/>
              <a:gd name="T0" fmla="*/ 20380 w 21600"/>
              <a:gd name="T1" fmla="*/ 0 h 7156"/>
              <a:gd name="T2" fmla="*/ 21600 w 21600"/>
              <a:gd name="T3" fmla="*/ 7156 h 7156"/>
              <a:gd name="T4" fmla="*/ 0 w 21600"/>
              <a:gd name="T5" fmla="*/ 7156 h 7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7156" fill="none" extrusionOk="0">
                <a:moveTo>
                  <a:pt x="20380" y="-1"/>
                </a:moveTo>
                <a:cubicBezTo>
                  <a:pt x="21187" y="2299"/>
                  <a:pt x="21600" y="4718"/>
                  <a:pt x="21600" y="7156"/>
                </a:cubicBezTo>
              </a:path>
              <a:path w="21600" h="7156" stroke="0" extrusionOk="0">
                <a:moveTo>
                  <a:pt x="20380" y="-1"/>
                </a:moveTo>
                <a:cubicBezTo>
                  <a:pt x="21187" y="2299"/>
                  <a:pt x="21600" y="4718"/>
                  <a:pt x="21600" y="7156"/>
                </a:cubicBezTo>
                <a:lnTo>
                  <a:pt x="0" y="7156"/>
                </a:lnTo>
                <a:close/>
              </a:path>
            </a:pathLst>
          </a:custGeom>
          <a:noFill/>
          <a:ln w="762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71407" name="Arc 15"/>
          <p:cNvSpPr>
            <a:spLocks/>
          </p:cNvSpPr>
          <p:nvPr/>
        </p:nvSpPr>
        <p:spPr bwMode="auto">
          <a:xfrm>
            <a:off x="4356100" y="2231473"/>
            <a:ext cx="2303463" cy="1866900"/>
          </a:xfrm>
          <a:custGeom>
            <a:avLst/>
            <a:gdLst>
              <a:gd name="G0" fmla="+- 0 0 0"/>
              <a:gd name="G1" fmla="+- 19016 0 0"/>
              <a:gd name="G2" fmla="+- 21600 0 0"/>
              <a:gd name="T0" fmla="*/ 10244 w 21600"/>
              <a:gd name="T1" fmla="*/ 0 h 20746"/>
              <a:gd name="T2" fmla="*/ 21531 w 21600"/>
              <a:gd name="T3" fmla="*/ 20746 h 20746"/>
              <a:gd name="T4" fmla="*/ 0 w 21600"/>
              <a:gd name="T5" fmla="*/ 19016 h 20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746" fill="none" extrusionOk="0">
                <a:moveTo>
                  <a:pt x="10244" y="-1"/>
                </a:moveTo>
                <a:cubicBezTo>
                  <a:pt x="17238" y="3767"/>
                  <a:pt x="21600" y="11071"/>
                  <a:pt x="21600" y="19016"/>
                </a:cubicBezTo>
                <a:cubicBezTo>
                  <a:pt x="21600" y="19593"/>
                  <a:pt x="21576" y="20170"/>
                  <a:pt x="21530" y="20745"/>
                </a:cubicBezTo>
              </a:path>
              <a:path w="21600" h="20746" stroke="0" extrusionOk="0">
                <a:moveTo>
                  <a:pt x="10244" y="-1"/>
                </a:moveTo>
                <a:cubicBezTo>
                  <a:pt x="17238" y="3767"/>
                  <a:pt x="21600" y="11071"/>
                  <a:pt x="21600" y="19016"/>
                </a:cubicBezTo>
                <a:cubicBezTo>
                  <a:pt x="21600" y="19593"/>
                  <a:pt x="21576" y="20170"/>
                  <a:pt x="21530" y="20745"/>
                </a:cubicBezTo>
                <a:lnTo>
                  <a:pt x="0" y="19016"/>
                </a:lnTo>
                <a:close/>
              </a:path>
            </a:pathLst>
          </a:custGeom>
          <a:noFill/>
          <a:ln w="76200">
            <a:solidFill>
              <a:srgbClr val="000099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ชื่อเรื่อง 1"/>
          <p:cNvSpPr txBox="1">
            <a:spLocks/>
          </p:cNvSpPr>
          <p:nvPr/>
        </p:nvSpPr>
        <p:spPr>
          <a:xfrm>
            <a:off x="0" y="642918"/>
            <a:ext cx="9144000" cy="785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7. การเรียนรู้ (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Learning) 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601" y="708012"/>
            <a:ext cx="7848798" cy="8636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ปัจจัยหลักที่เอื้อต่อความสำเร็จ 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(Key  Enables)</a:t>
            </a:r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77539" name="Rectangle 3"/>
          <p:cNvSpPr>
            <a:spLocks noGrp="1" noChangeArrowheads="1"/>
          </p:cNvSpPr>
          <p:nvPr>
            <p:ph idx="1"/>
          </p:nvPr>
        </p:nvSpPr>
        <p:spPr>
          <a:xfrm>
            <a:off x="785786" y="2203450"/>
            <a:ext cx="6997700" cy="3862388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   1. 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Leadership &amp; Strategy</a:t>
            </a:r>
          </a:p>
          <a:p>
            <a:pPr>
              <a:buFont typeface="Wingdings" pitchFamily="2" charset="2"/>
              <a:buNone/>
            </a:pP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        2.  Culture</a:t>
            </a:r>
          </a:p>
          <a:p>
            <a:pPr>
              <a:buFont typeface="Wingdings" pitchFamily="2" charset="2"/>
              <a:buNone/>
            </a:pP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        3.  Technology</a:t>
            </a:r>
          </a:p>
          <a:p>
            <a:pPr>
              <a:buFont typeface="Wingdings" pitchFamily="2" charset="2"/>
              <a:buNone/>
            </a:pP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        4.  Measurement</a:t>
            </a:r>
          </a:p>
          <a:p>
            <a:pPr>
              <a:buFont typeface="Wingdings" pitchFamily="2" charset="2"/>
              <a:buNone/>
            </a:pP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        5.  Infrastructure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01474" name="Picture 2" descr="C:\Users\Acer\Downloads\network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571612"/>
            <a:ext cx="3028953" cy="3028953"/>
          </a:xfrm>
          <a:prstGeom prst="rect">
            <a:avLst/>
          </a:prstGeom>
          <a:noFill/>
        </p:spPr>
      </p:pic>
      <p:pic>
        <p:nvPicPr>
          <p:cNvPr id="1001475" name="Picture 3" descr="C:\Users\Acer\Downloads\networking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636"/>
            <a:ext cx="1857364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6629" name="Picture 7" descr="สัญลักษณ์ สพร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88" y="-14288"/>
            <a:ext cx="730251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928688"/>
            <a:ext cx="82296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th-TH" sz="4400" b="1">
              <a:solidFill>
                <a:srgbClr val="FF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defRPr/>
            </a:pPr>
            <a:endParaRPr lang="th-TH" sz="4400" b="1">
              <a:solidFill>
                <a:srgbClr val="FF99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0" y="-3709235"/>
            <a:ext cx="65" cy="14276470"/>
          </a:xfrm>
          <a:prstGeom prst="rect">
            <a:avLst/>
          </a:prstGeom>
          <a:solidFill>
            <a:srgbClr val="D8DFEA"/>
          </a:solidFill>
          <a:ln w="9525" algn="ctr">
            <a:noFill/>
            <a:miter lim="800000"/>
            <a:headEnd/>
            <a:tailEnd/>
          </a:ln>
        </p:spPr>
        <p:txBody>
          <a:bodyPr wrap="none" lIns="0" tIns="13711680" rIns="0" bIns="0" anchor="ctr">
            <a:spAutoFit/>
          </a:bodyPr>
          <a:lstStyle/>
          <a:p>
            <a:pPr eaLnBrk="0" hangingPunct="0"/>
            <a:endParaRPr lang="en-US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6638" name="Text Box 5"/>
          <p:cNvSpPr txBox="1">
            <a:spLocks noChangeArrowheads="1"/>
          </p:cNvSpPr>
          <p:nvPr/>
        </p:nvSpPr>
        <p:spPr bwMode="auto">
          <a:xfrm>
            <a:off x="500035" y="2344159"/>
            <a:ext cx="8286808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514350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๑. เป็นความรู้ที่จำเป็นสนับสนุน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พันธ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กิจ/ วิสัยทัศน์/ประเด็นกลยุทธ์ในระดับของหน่วยงานตนเอง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428596" y="857232"/>
            <a:ext cx="8286809" cy="928694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แนวทางการกำหนดขอบเขตและเป้าหมาย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KM</a:t>
            </a:r>
            <a:endParaRPr lang="th-TH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00034" y="3555407"/>
            <a:ext cx="8286808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๒. เป็นความรู้ที่สำคัญต่อองค์กร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00034" y="4272985"/>
            <a:ext cx="8286808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๓. เป็นปัญหาที่ประสบอยู่ และสามารถนำ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KM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มาช่วยได้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00034" y="4987365"/>
            <a:ext cx="8286808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๔. เป็นแนวทางอื่นที่หน่วยงานเห็นว่าเหมาะสม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11582-4A72-45AC-A73D-C1DA311FF5D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สอดคล้องกับทิศทางและประเด็นยุทธศาสตร์/ประเด็นกลยุทธ์ในระดับของหน่วยงานตนเอง</a:t>
            </a:r>
          </a:p>
          <a:p>
            <a:pPr marL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ทำให้เกิดการปรับปรุงที่เห็นได้ชัดเจน (เป็นรูปธรรม)</a:t>
            </a:r>
          </a:p>
          <a:p>
            <a:pPr marL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มีโอกาสทำได้สำเร็จสูง (โดยพิจารณาจากความพร้อมด้านคน  งบประมาณ เทคโนโลยี  วัฒนธรรมองค์กร  ระยะเวลาดำเนินงาน ฯลฯ )</a:t>
            </a:r>
          </a:p>
          <a:p>
            <a:pPr marL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เป็นเรื่องที่ต้องทำ  คนส่วนใหญ่ในองค์กรต้องการ</a:t>
            </a:r>
          </a:p>
          <a:p>
            <a:pPr marL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ผู้บริหารให้การสนับสนุน</a:t>
            </a:r>
          </a:p>
          <a:p>
            <a:pPr marL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เป็นความรู้ที่ต้องจัดการอย่างเร่งด่วน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000100" y="714356"/>
            <a:ext cx="6931706" cy="769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แนวทางการตัดสินใจเลือกขอบเขต 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274" name="Picture 2" descr="G:\PMQA_052557\pics\dbm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2128" y="692696"/>
            <a:ext cx="6804248" cy="6052397"/>
          </a:xfrm>
          <a:prstGeom prst="rect">
            <a:avLst/>
          </a:prstGeom>
          <a:noFill/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43608" y="857232"/>
            <a:ext cx="7056784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แผนพัฒนาบุคลากร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Individual Development Plan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IDP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th-TH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78989-7FB2-411C-96BC-A7C98A4830C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158</a:t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97268"/>
            <a:ext cx="8784976" cy="489654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268288" indent="-268288">
              <a:spcBef>
                <a:spcPts val="1200"/>
              </a:spcBef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เป็นกรอบ/แนวทาง ที่จะช่วยให้บุคลากรในหน่วยสามารถปฏิบัติงานได้บรรลุตามเป้าหมาย</a:t>
            </a: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268288" indent="-268288">
              <a:spcBef>
                <a:spcPts val="1200"/>
              </a:spcBef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เป็นแผนปฏิบัติการที่มีรายละเอียดเชื่อมโยง/ตอบสนองต่อความต้องการ/เป้าหมาย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8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ของหน่วยงาน</a:t>
            </a: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268288" indent="-268288">
              <a:spcBef>
                <a:spcPts val="1200"/>
              </a:spcBef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มีวัตถุประสงค์หลักในการพัฒนาจุดอ่อน(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Weakness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) และเสริมจุดแข็ง(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Strength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8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ของบุคลากรในหน่วยงาน</a:t>
            </a: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268288" indent="-268288">
              <a:spcBef>
                <a:spcPts val="1200"/>
              </a:spcBef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เน้นระบบการสื่อสารแบบสองทาง ในเรื่องความคาดหวังในการทำงานของผู้ปฏิบัติงานกับผู้บังคับบัญชา</a:t>
            </a: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268288" indent="-268288">
              <a:spcBef>
                <a:spcPts val="1200"/>
              </a:spcBef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เป็นเครื่องมือในการเชื่อมความต้องการของบุคลากรรายบุคคลในการตอบรับความต้องการระดับหน่วยงาน</a:t>
            </a:r>
          </a:p>
          <a:p>
            <a:pPr marL="0">
              <a:spcBef>
                <a:spcPts val="1200"/>
              </a:spcBef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   </a:t>
            </a:r>
          </a:p>
          <a:p>
            <a:pPr>
              <a:buNone/>
            </a:pP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97880" y="714356"/>
            <a:ext cx="6931706" cy="769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แผนพัฒนาบุคลากร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3036723"/>
            <a:ext cx="9144000" cy="2906877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solidFill>
                  <a:srgbClr val="002060">
                    <a:alpha val="30000"/>
                  </a:srgbClr>
                </a:solidFill>
                <a:latin typeface="TH SarabunPSK" pitchFamily="34" charset="-34"/>
                <a:cs typeface="TH SarabunPSK" pitchFamily="34" charset="-34"/>
              </a:rPr>
              <a:t>ระดับหน่วยขึ้นตรง ทอ.</a:t>
            </a:r>
            <a:endParaRPr lang="th-TH" sz="6600" b="1" dirty="0">
              <a:solidFill>
                <a:srgbClr val="002060">
                  <a:alpha val="30000"/>
                </a:srgb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9BBB2-CDF9-47D4-84D3-9DF2C1EF6E56}" type="slidenum">
              <a:rPr lang="th-TH" smtClean="0">
                <a:latin typeface="TH SarabunPSK" pitchFamily="34" charset="-34"/>
                <a:cs typeface="TH SarabunPSK" pitchFamily="34" charset="-34"/>
              </a:rPr>
              <a:pPr>
                <a:defRPr/>
              </a:pPr>
              <a:t>16</a:t>
            </a:fld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46334"/>
            <a:ext cx="9144000" cy="23903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solidFill>
                  <a:schemeClr val="bg1">
                    <a:alpha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ระดับกองทัพอากาศ</a:t>
            </a:r>
            <a:endParaRPr lang="th-TH" sz="6600" b="1" dirty="0">
              <a:solidFill>
                <a:schemeClr val="bg1">
                  <a:alpha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7" name="Text Box 4"/>
          <p:cNvSpPr txBox="1">
            <a:spLocks noChangeArrowheads="1"/>
          </p:cNvSpPr>
          <p:nvPr/>
        </p:nvSpPr>
        <p:spPr bwMode="auto">
          <a:xfrm>
            <a:off x="4395788" y="268596"/>
            <a:ext cx="38909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solidFill>
                  <a:schemeClr val="bg1">
                    <a:alpha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สำนักงานพัฒนาระบบราชการกองทัพอากาศ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645568" y="661120"/>
            <a:ext cx="2498432" cy="497768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rgbClr val="002060">
                    <a:alpha val="20000"/>
                  </a:srgbClr>
                </a:solidFill>
                <a:latin typeface="TH SarabunPSK" pitchFamily="34" charset="-34"/>
                <a:cs typeface="TH SarabunPSK" pitchFamily="34" charset="-34"/>
              </a:rPr>
              <a:t>งานพัฒนา</a:t>
            </a:r>
          </a:p>
          <a:p>
            <a:pPr algn="ctr"/>
            <a:endParaRPr lang="th-TH" sz="6000" b="1" dirty="0" smtClean="0">
              <a:solidFill>
                <a:srgbClr val="002060">
                  <a:alpha val="20000"/>
                </a:srgbClr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6000" b="1" dirty="0" smtClean="0">
              <a:solidFill>
                <a:srgbClr val="002060">
                  <a:alpha val="20000"/>
                </a:srgbClr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6000" b="1" dirty="0" smtClean="0">
              <a:solidFill>
                <a:srgbClr val="002060">
                  <a:alpha val="20000"/>
                </a:srgbClr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3200" b="1" dirty="0">
              <a:solidFill>
                <a:srgbClr val="002060">
                  <a:alpha val="20000"/>
                </a:srgb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กลุ่ม 21"/>
          <p:cNvGrpSpPr>
            <a:grpSpLocks/>
          </p:cNvGrpSpPr>
          <p:nvPr/>
        </p:nvGrpSpPr>
        <p:grpSpPr bwMode="auto">
          <a:xfrm>
            <a:off x="2821578" y="764704"/>
            <a:ext cx="1296144" cy="1872208"/>
            <a:chOff x="1105192" y="2643182"/>
            <a:chExt cx="1253499" cy="1814506"/>
          </a:xfrm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05192" y="2643182"/>
              <a:ext cx="1253499" cy="1814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1270000" dist="419100" dir="1980000" sx="85000" sy="85000" algn="l" rotWithShape="0">
                <a:prstClr val="black"/>
              </a:outerShdw>
            </a:effectLst>
            <a:scene3d>
              <a:camera prst="isometricLeftDown">
                <a:rot lat="971588" lon="21508424" rev="2618"/>
              </a:camera>
              <a:lightRig rig="threePt" dir="t"/>
            </a:scene3d>
            <a:sp3d prstMaterial="metal">
              <a:bevelT w="114300" prst="artDeco"/>
              <a:bevelB w="165100" prst="coolSlant"/>
            </a:sp3d>
          </p:spPr>
        </p:pic>
        <p:sp>
          <p:nvSpPr>
            <p:cNvPr id="76" name="TextBox 75"/>
            <p:cNvSpPr txBox="1"/>
            <p:nvPr/>
          </p:nvSpPr>
          <p:spPr>
            <a:xfrm>
              <a:off x="1232893" y="3728149"/>
              <a:ext cx="1005771" cy="3877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dirty="0"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แผน</a:t>
              </a:r>
              <a:r>
                <a:rPr lang="th-TH" sz="2000" b="1" dirty="0" smtClean="0"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แม่บท</a:t>
              </a:r>
              <a:endParaRPr lang="th-TH" sz="2000" b="1" dirty="0">
                <a:latin typeface="TH SarabunPSK" pitchFamily="34" charset="-34"/>
                <a:ea typeface="Tahoma" pitchFamily="34" charset="0"/>
                <a:cs typeface="TH SarabunPSK" pitchFamily="34" charset="-34"/>
              </a:endParaRPr>
            </a:p>
          </p:txBody>
        </p:sp>
      </p:grp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4771794" y="954594"/>
            <a:ext cx="178595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คำ</a:t>
            </a:r>
            <a:r>
              <a:rPr lang="th-TH" sz="3600" b="1" dirty="0" smtClean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รับรอง</a:t>
            </a:r>
          </a:p>
          <a:p>
            <a:pPr algn="ctr">
              <a:defRPr/>
            </a:pPr>
            <a:r>
              <a:rPr lang="th-TH" sz="3600" b="1" dirty="0" smtClean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การปฏิบัติ</a:t>
            </a:r>
          </a:p>
          <a:p>
            <a:pPr algn="ctr">
              <a:defRPr/>
            </a:pPr>
            <a:r>
              <a:rPr lang="th-TH" sz="3600" b="1" dirty="0" smtClean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ราชการ ทอ.</a:t>
            </a:r>
            <a:endParaRPr lang="th-TH" sz="3600" b="1" dirty="0">
              <a:solidFill>
                <a:schemeClr val="tx2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836712"/>
            <a:ext cx="1240482" cy="17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270000" dist="419100" dir="1980000" sx="85000" sy="85000" algn="l" rotWithShape="0">
              <a:prstClr val="black"/>
            </a:outerShdw>
          </a:effectLst>
          <a:scene3d>
            <a:camera prst="isometricLeftDown">
              <a:rot lat="1136232" lon="1790976" rev="21584175"/>
            </a:camera>
            <a:lightRig rig="threePt" dir="t"/>
          </a:scene3d>
          <a:sp3d prstMaterial="metal">
            <a:bevelT w="114300" prst="artDeco"/>
            <a:bevelB w="165100" prst="coolSlant"/>
          </a:sp3d>
        </p:spPr>
      </p:pic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5" cstate="print"/>
          <a:srcRect l="33283" t="15891" r="34279" b="10716"/>
          <a:stretch>
            <a:fillRect/>
          </a:stretch>
        </p:blipFill>
        <p:spPr bwMode="auto">
          <a:xfrm>
            <a:off x="1464256" y="836712"/>
            <a:ext cx="1210232" cy="1711402"/>
          </a:xfrm>
          <a:prstGeom prst="rect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cxnSp>
        <p:nvCxnSpPr>
          <p:cNvPr id="80" name="ลูกศรเชื่อมต่อแบบตรง 34"/>
          <p:cNvCxnSpPr/>
          <p:nvPr/>
        </p:nvCxnSpPr>
        <p:spPr>
          <a:xfrm>
            <a:off x="4287388" y="1843236"/>
            <a:ext cx="42862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9" name="Picture 1"/>
          <p:cNvPicPr>
            <a:picLocks noChangeAspect="1" noChangeArrowheads="1"/>
          </p:cNvPicPr>
          <p:nvPr/>
        </p:nvPicPr>
        <p:blipFill>
          <a:blip r:embed="rId6" cstate="print"/>
          <a:srcRect l="7969" t="18176" r="51278" b="7259"/>
          <a:stretch>
            <a:fillRect/>
          </a:stretch>
        </p:blipFill>
        <p:spPr bwMode="auto">
          <a:xfrm>
            <a:off x="1534490" y="3295755"/>
            <a:ext cx="1437310" cy="15810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0" name="วงเล็บปีกกาซ้าย 44"/>
          <p:cNvSpPr/>
          <p:nvPr/>
        </p:nvSpPr>
        <p:spPr>
          <a:xfrm rot="16200000">
            <a:off x="1929730" y="1434929"/>
            <a:ext cx="554846" cy="3102829"/>
          </a:xfrm>
          <a:prstGeom prst="leftBrace">
            <a:avLst>
              <a:gd name="adj1" fmla="val 10119"/>
              <a:gd name="adj2" fmla="val 50752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91" name="ลูกศรเชื่อมต่อแบบตรง 42"/>
          <p:cNvCxnSpPr/>
          <p:nvPr/>
        </p:nvCxnSpPr>
        <p:spPr>
          <a:xfrm>
            <a:off x="3048000" y="4114800"/>
            <a:ext cx="72866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2" name="ลูกศรเชื่อมต่อแบบตรง 61"/>
          <p:cNvCxnSpPr/>
          <p:nvPr/>
        </p:nvCxnSpPr>
        <p:spPr>
          <a:xfrm rot="16200000" flipH="1">
            <a:off x="5399412" y="3013735"/>
            <a:ext cx="500063" cy="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3906322" y="3352800"/>
            <a:ext cx="264687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คำรับรองการ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ปฏิบัติ</a:t>
            </a:r>
          </a:p>
          <a:p>
            <a:pPr algn="ctr">
              <a:defRPr/>
            </a:pP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ราชการ นขต.ทอ.</a:t>
            </a:r>
            <a:endParaRPr lang="th-TH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6848886" y="2643182"/>
            <a:ext cx="2183160" cy="193899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PMQA </a:t>
            </a:r>
            <a:endParaRPr lang="th-TH" sz="60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r>
              <a:rPr lang="th-TH" sz="6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นขต.ทอ.</a:t>
            </a:r>
            <a:endParaRPr lang="th-TH" sz="6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1981200" y="6019800"/>
            <a:ext cx="54102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การพัฒนางานของ </a:t>
            </a:r>
            <a:r>
              <a:rPr lang="th-TH" sz="40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นขต.</a:t>
            </a: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ทอ.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28600" y="4648200"/>
            <a:ext cx="3733800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ยุทธศาสตร์หน่วย/แผนปฏิบัติราชการ นขต.ทอ.</a:t>
            </a:r>
            <a:endParaRPr lang="th-TH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-36512" y="626974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79698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1000" fill="hold"/>
                                        <p:tgtEl>
                                          <p:spTgt spid="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fill="hold"/>
                                        <p:tgtEl>
                                          <p:spTgt spid="9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" grpId="0" animBg="1"/>
      <p:bldP spid="73" grpId="0" animBg="1"/>
      <p:bldP spid="77" grpId="0" animBg="1"/>
      <p:bldP spid="90" grpId="0" animBg="1"/>
      <p:bldP spid="93" grpId="0" animBg="1"/>
      <p:bldP spid="94" grpId="0" animBg="1"/>
      <p:bldP spid="94" grpId="1" animBg="1"/>
      <p:bldP spid="94" grpId="2" animBg="1"/>
      <p:bldP spid="96" grpId="0" animBg="1"/>
      <p:bldP spid="24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Box 3"/>
          <p:cNvSpPr txBox="1">
            <a:spLocks noChangeArrowheads="1"/>
          </p:cNvSpPr>
          <p:nvPr/>
        </p:nvSpPr>
        <p:spPr bwMode="auto">
          <a:xfrm>
            <a:off x="502129" y="743862"/>
            <a:ext cx="8141837" cy="118494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ขั้นตอนการจัดทำแผนพัฒนาบุคลากรรายบุคคล</a:t>
            </a:r>
          </a:p>
          <a:p>
            <a:pPr algn="ctr"/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Individual Development Plan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143504" y="4429132"/>
            <a:ext cx="961486" cy="18103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4" name="Group 43"/>
          <p:cNvGrpSpPr/>
          <p:nvPr/>
        </p:nvGrpSpPr>
        <p:grpSpPr>
          <a:xfrm>
            <a:off x="-46628" y="2649593"/>
            <a:ext cx="9190628" cy="2641229"/>
            <a:chOff x="-46628" y="2649593"/>
            <a:chExt cx="9190628" cy="2641229"/>
          </a:xfrm>
        </p:grpSpPr>
        <p:sp>
          <p:nvSpPr>
            <p:cNvPr id="3074" name="Line 2"/>
            <p:cNvSpPr>
              <a:spLocks noChangeShapeType="1"/>
            </p:cNvSpPr>
            <p:nvPr/>
          </p:nvSpPr>
          <p:spPr bwMode="auto">
            <a:xfrm>
              <a:off x="882352" y="3653388"/>
              <a:ext cx="7092000" cy="1"/>
            </a:xfrm>
            <a:prstGeom prst="line">
              <a:avLst/>
            </a:prstGeom>
            <a:noFill/>
            <a:ln w="12700" cap="flat" cmpd="sng">
              <a:solidFill>
                <a:srgbClr val="A6AAA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27093" tIns="27093" rIns="27093" bIns="27093" anchor="ctr"/>
            <a:lstStyle/>
            <a:p>
              <a:endParaRPr lang="th-TH" sz="1500" dirty="0"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3076" name="Line 4"/>
            <p:cNvSpPr>
              <a:spLocks noChangeShapeType="1"/>
            </p:cNvSpPr>
            <p:nvPr/>
          </p:nvSpPr>
          <p:spPr bwMode="auto">
            <a:xfrm flipH="1">
              <a:off x="919383" y="3221525"/>
              <a:ext cx="1" cy="434701"/>
            </a:xfrm>
            <a:prstGeom prst="line">
              <a:avLst/>
            </a:prstGeom>
            <a:noFill/>
            <a:ln w="12700" cap="flat" cmpd="sng">
              <a:solidFill>
                <a:srgbClr val="A6AAA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27093" tIns="27093" rIns="27093" bIns="27093" anchor="ctr"/>
            <a:lstStyle/>
            <a:p>
              <a:endParaRPr lang="th-TH" sz="1500" dirty="0"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3077" name="AutoShape 5"/>
            <p:cNvSpPr>
              <a:spLocks/>
            </p:cNvSpPr>
            <p:nvPr/>
          </p:nvSpPr>
          <p:spPr bwMode="auto">
            <a:xfrm rot="5400000">
              <a:off x="619851" y="2688254"/>
              <a:ext cx="599064" cy="539260"/>
            </a:xfrm>
            <a:custGeom>
              <a:avLst/>
              <a:gdLst>
                <a:gd name="T0" fmla="+- 0 10802 6"/>
                <a:gd name="T1" fmla="*/ T0 w 21593"/>
                <a:gd name="T2" fmla="+- 0 10804 12"/>
                <a:gd name="T3" fmla="*/ 10804 h 21584"/>
                <a:gd name="T4" fmla="+- 0 10802 6"/>
                <a:gd name="T5" fmla="*/ T4 w 21593"/>
                <a:gd name="T6" fmla="+- 0 10804 12"/>
                <a:gd name="T7" fmla="*/ 10804 h 21584"/>
                <a:gd name="T8" fmla="+- 0 10802 6"/>
                <a:gd name="T9" fmla="*/ T8 w 21593"/>
                <a:gd name="T10" fmla="+- 0 10804 12"/>
                <a:gd name="T11" fmla="*/ 10804 h 21584"/>
                <a:gd name="T12" fmla="+- 0 10802 6"/>
                <a:gd name="T13" fmla="*/ T12 w 21593"/>
                <a:gd name="T14" fmla="+- 0 10804 12"/>
                <a:gd name="T15" fmla="*/ 10804 h 215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93" h="21584">
                  <a:moveTo>
                    <a:pt x="6657" y="1"/>
                  </a:moveTo>
                  <a:cubicBezTo>
                    <a:pt x="6252" y="-4"/>
                    <a:pt x="5853" y="101"/>
                    <a:pt x="5494" y="306"/>
                  </a:cubicBezTo>
                  <a:cubicBezTo>
                    <a:pt x="5116" y="522"/>
                    <a:pt x="4795" y="842"/>
                    <a:pt x="4560" y="1236"/>
                  </a:cubicBezTo>
                  <a:lnTo>
                    <a:pt x="259" y="9428"/>
                  </a:lnTo>
                  <a:cubicBezTo>
                    <a:pt x="95" y="9832"/>
                    <a:pt x="7" y="10270"/>
                    <a:pt x="1" y="10714"/>
                  </a:cubicBezTo>
                  <a:cubicBezTo>
                    <a:pt x="-6" y="11191"/>
                    <a:pt x="82" y="11664"/>
                    <a:pt x="259" y="12100"/>
                  </a:cubicBezTo>
                  <a:lnTo>
                    <a:pt x="4418" y="20185"/>
                  </a:lnTo>
                  <a:cubicBezTo>
                    <a:pt x="4637" y="20610"/>
                    <a:pt x="4953" y="20962"/>
                    <a:pt x="5334" y="21208"/>
                  </a:cubicBezTo>
                  <a:cubicBezTo>
                    <a:pt x="5698" y="21443"/>
                    <a:pt x="6110" y="21572"/>
                    <a:pt x="6531" y="21584"/>
                  </a:cubicBezTo>
                  <a:lnTo>
                    <a:pt x="14739" y="21584"/>
                  </a:lnTo>
                  <a:cubicBezTo>
                    <a:pt x="15238" y="21588"/>
                    <a:pt x="15730" y="21447"/>
                    <a:pt x="16164" y="21172"/>
                  </a:cubicBezTo>
                  <a:cubicBezTo>
                    <a:pt x="16546" y="20929"/>
                    <a:pt x="16872" y="20591"/>
                    <a:pt x="17115" y="20183"/>
                  </a:cubicBezTo>
                  <a:lnTo>
                    <a:pt x="21227" y="12302"/>
                  </a:lnTo>
                  <a:cubicBezTo>
                    <a:pt x="21468" y="11849"/>
                    <a:pt x="21594" y="11332"/>
                    <a:pt x="21593" y="10807"/>
                  </a:cubicBezTo>
                  <a:cubicBezTo>
                    <a:pt x="21592" y="10284"/>
                    <a:pt x="21466" y="9771"/>
                    <a:pt x="21227" y="9321"/>
                  </a:cubicBezTo>
                  <a:lnTo>
                    <a:pt x="17012" y="1258"/>
                  </a:lnTo>
                  <a:cubicBezTo>
                    <a:pt x="16793" y="865"/>
                    <a:pt x="16485" y="543"/>
                    <a:pt x="16120" y="322"/>
                  </a:cubicBezTo>
                  <a:cubicBezTo>
                    <a:pt x="15750" y="99"/>
                    <a:pt x="15333" y="-12"/>
                    <a:pt x="14912" y="1"/>
                  </a:cubicBezTo>
                  <a:lnTo>
                    <a:pt x="6657" y="1"/>
                  </a:lnTo>
                  <a:close/>
                </a:path>
              </a:pathLst>
            </a:custGeom>
            <a:solidFill>
              <a:srgbClr val="DB6068"/>
            </a:solidFill>
            <a:ln w="3175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27093" tIns="27093" rIns="27093" bIns="27093" anchor="ctr"/>
            <a:lstStyle/>
            <a:p>
              <a:endParaRPr lang="th-TH" sz="1500" dirty="0">
                <a:solidFill>
                  <a:srgbClr val="DB607C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3078" name="Oval 6"/>
            <p:cNvSpPr>
              <a:spLocks/>
            </p:cNvSpPr>
            <p:nvPr/>
          </p:nvSpPr>
          <p:spPr bwMode="auto">
            <a:xfrm>
              <a:off x="875432" y="3601573"/>
              <a:ext cx="87903" cy="87887"/>
            </a:xfrm>
            <a:prstGeom prst="ellipse">
              <a:avLst/>
            </a:prstGeom>
            <a:solidFill>
              <a:srgbClr val="DB6068"/>
            </a:solidFill>
            <a:ln w="3175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27093" tIns="27093" rIns="27093" bIns="27093" anchor="ctr"/>
            <a:lstStyle/>
            <a:p>
              <a:endParaRPr lang="th-TH" sz="1500" dirty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3079" name="AutoShape 7"/>
            <p:cNvSpPr>
              <a:spLocks/>
            </p:cNvSpPr>
            <p:nvPr/>
          </p:nvSpPr>
          <p:spPr bwMode="auto">
            <a:xfrm>
              <a:off x="845261" y="2869239"/>
              <a:ext cx="157914" cy="157951"/>
            </a:xfrm>
            <a:custGeom>
              <a:avLst/>
              <a:gdLst>
                <a:gd name="T0" fmla="*/ 10740 w 21480"/>
                <a:gd name="T1" fmla="+- 0 10855 111"/>
                <a:gd name="T2" fmla="*/ 10855 h 21489"/>
                <a:gd name="T3" fmla="*/ 10740 w 21480"/>
                <a:gd name="T4" fmla="+- 0 10855 111"/>
                <a:gd name="T5" fmla="*/ 10855 h 21489"/>
                <a:gd name="T6" fmla="*/ 10740 w 21480"/>
                <a:gd name="T7" fmla="+- 0 10855 111"/>
                <a:gd name="T8" fmla="*/ 10855 h 21489"/>
                <a:gd name="T9" fmla="*/ 10740 w 21480"/>
                <a:gd name="T10" fmla="+- 0 10855 111"/>
                <a:gd name="T11" fmla="*/ 10855 h 21489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480" h="21489">
                  <a:moveTo>
                    <a:pt x="0" y="17132"/>
                  </a:moveTo>
                  <a:lnTo>
                    <a:pt x="0" y="21489"/>
                  </a:lnTo>
                  <a:lnTo>
                    <a:pt x="4608" y="21489"/>
                  </a:lnTo>
                  <a:lnTo>
                    <a:pt x="17693" y="8160"/>
                  </a:lnTo>
                  <a:lnTo>
                    <a:pt x="13085" y="3581"/>
                  </a:lnTo>
                  <a:lnTo>
                    <a:pt x="0" y="17132"/>
                  </a:lnTo>
                  <a:close/>
                  <a:moveTo>
                    <a:pt x="21121" y="4726"/>
                  </a:moveTo>
                  <a:cubicBezTo>
                    <a:pt x="21600" y="4246"/>
                    <a:pt x="21600" y="3581"/>
                    <a:pt x="21121" y="3101"/>
                  </a:cubicBezTo>
                  <a:lnTo>
                    <a:pt x="18393" y="332"/>
                  </a:lnTo>
                  <a:cubicBezTo>
                    <a:pt x="17914" y="-111"/>
                    <a:pt x="17214" y="-111"/>
                    <a:pt x="16771" y="332"/>
                  </a:cubicBezTo>
                  <a:lnTo>
                    <a:pt x="14707" y="2400"/>
                  </a:lnTo>
                  <a:lnTo>
                    <a:pt x="19057" y="7015"/>
                  </a:lnTo>
                  <a:lnTo>
                    <a:pt x="21121" y="4726"/>
                  </a:lnTo>
                  <a:close/>
                </a:path>
              </a:pathLst>
            </a:custGeom>
            <a:solidFill>
              <a:srgbClr val="FFFFFF"/>
            </a:solidFill>
            <a:ln w="3175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24384" tIns="24384" rIns="24384" bIns="24384" anchor="ctr"/>
            <a:lstStyle/>
            <a:p>
              <a:pPr defTabSz="456514"/>
              <a:endParaRPr lang="th-TH" sz="800" dirty="0">
                <a:latin typeface="Roboto Regular" charset="0"/>
                <a:ea typeface="Roboto Regular" charset="0"/>
                <a:cs typeface="Roboto Regular" charset="0"/>
                <a:sym typeface="Roboto Regular" charset="0"/>
              </a:endParaRPr>
            </a:p>
          </p:txBody>
        </p:sp>
        <p:sp>
          <p:nvSpPr>
            <p:cNvPr id="3081" name="Line 9"/>
            <p:cNvSpPr>
              <a:spLocks noChangeShapeType="1"/>
            </p:cNvSpPr>
            <p:nvPr/>
          </p:nvSpPr>
          <p:spPr bwMode="auto">
            <a:xfrm rot="10800000" flipH="1">
              <a:off x="2136735" y="3648604"/>
              <a:ext cx="1" cy="430956"/>
            </a:xfrm>
            <a:prstGeom prst="line">
              <a:avLst/>
            </a:prstGeom>
            <a:noFill/>
            <a:ln w="12700" cap="flat" cmpd="sng">
              <a:solidFill>
                <a:srgbClr val="A6AAA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27093" tIns="27093" rIns="27093" bIns="27093" anchor="ctr"/>
            <a:lstStyle/>
            <a:p>
              <a:endParaRPr lang="th-TH" sz="1500" dirty="0"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3082" name="AutoShape 10"/>
            <p:cNvSpPr>
              <a:spLocks/>
            </p:cNvSpPr>
            <p:nvPr/>
          </p:nvSpPr>
          <p:spPr bwMode="auto">
            <a:xfrm rot="16200000">
              <a:off x="1837204" y="4073572"/>
              <a:ext cx="599064" cy="539260"/>
            </a:xfrm>
            <a:custGeom>
              <a:avLst/>
              <a:gdLst>
                <a:gd name="T0" fmla="+- 0 10802 6"/>
                <a:gd name="T1" fmla="*/ T0 w 21593"/>
                <a:gd name="T2" fmla="+- 0 10804 12"/>
                <a:gd name="T3" fmla="*/ 10804 h 21584"/>
                <a:gd name="T4" fmla="+- 0 10802 6"/>
                <a:gd name="T5" fmla="*/ T4 w 21593"/>
                <a:gd name="T6" fmla="+- 0 10804 12"/>
                <a:gd name="T7" fmla="*/ 10804 h 21584"/>
                <a:gd name="T8" fmla="+- 0 10802 6"/>
                <a:gd name="T9" fmla="*/ T8 w 21593"/>
                <a:gd name="T10" fmla="+- 0 10804 12"/>
                <a:gd name="T11" fmla="*/ 10804 h 21584"/>
                <a:gd name="T12" fmla="+- 0 10802 6"/>
                <a:gd name="T13" fmla="*/ T12 w 21593"/>
                <a:gd name="T14" fmla="+- 0 10804 12"/>
                <a:gd name="T15" fmla="*/ 10804 h 215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93" h="21584">
                  <a:moveTo>
                    <a:pt x="6657" y="1"/>
                  </a:moveTo>
                  <a:cubicBezTo>
                    <a:pt x="6252" y="-4"/>
                    <a:pt x="5853" y="101"/>
                    <a:pt x="5494" y="306"/>
                  </a:cubicBezTo>
                  <a:cubicBezTo>
                    <a:pt x="5116" y="522"/>
                    <a:pt x="4795" y="842"/>
                    <a:pt x="4560" y="1236"/>
                  </a:cubicBezTo>
                  <a:lnTo>
                    <a:pt x="259" y="9428"/>
                  </a:lnTo>
                  <a:cubicBezTo>
                    <a:pt x="95" y="9832"/>
                    <a:pt x="7" y="10270"/>
                    <a:pt x="1" y="10714"/>
                  </a:cubicBezTo>
                  <a:cubicBezTo>
                    <a:pt x="-6" y="11191"/>
                    <a:pt x="82" y="11664"/>
                    <a:pt x="259" y="12100"/>
                  </a:cubicBezTo>
                  <a:lnTo>
                    <a:pt x="4418" y="20185"/>
                  </a:lnTo>
                  <a:cubicBezTo>
                    <a:pt x="4637" y="20610"/>
                    <a:pt x="4953" y="20962"/>
                    <a:pt x="5334" y="21208"/>
                  </a:cubicBezTo>
                  <a:cubicBezTo>
                    <a:pt x="5698" y="21443"/>
                    <a:pt x="6110" y="21572"/>
                    <a:pt x="6531" y="21584"/>
                  </a:cubicBezTo>
                  <a:lnTo>
                    <a:pt x="14739" y="21584"/>
                  </a:lnTo>
                  <a:cubicBezTo>
                    <a:pt x="15238" y="21588"/>
                    <a:pt x="15730" y="21447"/>
                    <a:pt x="16164" y="21172"/>
                  </a:cubicBezTo>
                  <a:cubicBezTo>
                    <a:pt x="16546" y="20929"/>
                    <a:pt x="16872" y="20591"/>
                    <a:pt x="17115" y="20183"/>
                  </a:cubicBezTo>
                  <a:lnTo>
                    <a:pt x="21227" y="12302"/>
                  </a:lnTo>
                  <a:cubicBezTo>
                    <a:pt x="21468" y="11849"/>
                    <a:pt x="21594" y="11332"/>
                    <a:pt x="21593" y="10807"/>
                  </a:cubicBezTo>
                  <a:cubicBezTo>
                    <a:pt x="21592" y="10284"/>
                    <a:pt x="21466" y="9771"/>
                    <a:pt x="21227" y="9321"/>
                  </a:cubicBezTo>
                  <a:lnTo>
                    <a:pt x="17012" y="1258"/>
                  </a:lnTo>
                  <a:cubicBezTo>
                    <a:pt x="16793" y="865"/>
                    <a:pt x="16485" y="543"/>
                    <a:pt x="16120" y="322"/>
                  </a:cubicBezTo>
                  <a:cubicBezTo>
                    <a:pt x="15750" y="99"/>
                    <a:pt x="15333" y="-12"/>
                    <a:pt x="14912" y="1"/>
                  </a:cubicBezTo>
                  <a:lnTo>
                    <a:pt x="6657" y="1"/>
                  </a:lnTo>
                  <a:close/>
                </a:path>
              </a:pathLst>
            </a:custGeom>
            <a:solidFill>
              <a:srgbClr val="EA765A"/>
            </a:solidFill>
            <a:ln w="3175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27093" tIns="27093" rIns="27093" bIns="27093" anchor="ctr"/>
            <a:lstStyle/>
            <a:p>
              <a:endParaRPr lang="th-TH" sz="1500" dirty="0"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3083" name="Oval 11"/>
            <p:cNvSpPr>
              <a:spLocks/>
            </p:cNvSpPr>
            <p:nvPr/>
          </p:nvSpPr>
          <p:spPr bwMode="auto">
            <a:xfrm rot="10800000">
              <a:off x="2092784" y="3611626"/>
              <a:ext cx="87903" cy="87887"/>
            </a:xfrm>
            <a:prstGeom prst="ellipse">
              <a:avLst/>
            </a:prstGeom>
            <a:solidFill>
              <a:srgbClr val="EA765A"/>
            </a:solidFill>
            <a:ln w="3175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27093" tIns="27093" rIns="27093" bIns="27093" anchor="ctr"/>
            <a:lstStyle/>
            <a:p>
              <a:endParaRPr lang="th-TH" sz="1500" dirty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3084" name="AutoShape 12"/>
            <p:cNvSpPr>
              <a:spLocks/>
            </p:cNvSpPr>
            <p:nvPr/>
          </p:nvSpPr>
          <p:spPr bwMode="auto">
            <a:xfrm rot="10800000">
              <a:off x="2038750" y="4263923"/>
              <a:ext cx="186301" cy="17789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262" y="4327"/>
                  </a:moveTo>
                  <a:cubicBezTo>
                    <a:pt x="8262" y="1850"/>
                    <a:pt x="6401" y="0"/>
                    <a:pt x="4131" y="0"/>
                  </a:cubicBezTo>
                  <a:cubicBezTo>
                    <a:pt x="1860" y="0"/>
                    <a:pt x="0" y="1949"/>
                    <a:pt x="0" y="4327"/>
                  </a:cubicBezTo>
                  <a:cubicBezTo>
                    <a:pt x="0" y="6672"/>
                    <a:pt x="1766" y="8620"/>
                    <a:pt x="4131" y="8620"/>
                  </a:cubicBezTo>
                  <a:cubicBezTo>
                    <a:pt x="4730" y="8620"/>
                    <a:pt x="5298" y="8422"/>
                    <a:pt x="5707" y="8224"/>
                  </a:cubicBezTo>
                  <a:lnTo>
                    <a:pt x="8262" y="10701"/>
                  </a:lnTo>
                  <a:lnTo>
                    <a:pt x="5707" y="13376"/>
                  </a:lnTo>
                  <a:cubicBezTo>
                    <a:pt x="5298" y="12947"/>
                    <a:pt x="4730" y="12947"/>
                    <a:pt x="4131" y="12947"/>
                  </a:cubicBezTo>
                  <a:cubicBezTo>
                    <a:pt x="1766" y="12947"/>
                    <a:pt x="0" y="14895"/>
                    <a:pt x="0" y="17273"/>
                  </a:cubicBezTo>
                  <a:cubicBezTo>
                    <a:pt x="0" y="19618"/>
                    <a:pt x="1860" y="21600"/>
                    <a:pt x="4131" y="21600"/>
                  </a:cubicBezTo>
                  <a:cubicBezTo>
                    <a:pt x="6401" y="21600"/>
                    <a:pt x="8262" y="19519"/>
                    <a:pt x="8262" y="17273"/>
                  </a:cubicBezTo>
                  <a:cubicBezTo>
                    <a:pt x="8262" y="16646"/>
                    <a:pt x="8072" y="16018"/>
                    <a:pt x="7852" y="15424"/>
                  </a:cubicBezTo>
                  <a:lnTo>
                    <a:pt x="10217" y="12947"/>
                  </a:lnTo>
                  <a:lnTo>
                    <a:pt x="17469" y="20345"/>
                  </a:lnTo>
                  <a:lnTo>
                    <a:pt x="21600" y="20345"/>
                  </a:lnTo>
                  <a:lnTo>
                    <a:pt x="7852" y="5945"/>
                  </a:lnTo>
                  <a:cubicBezTo>
                    <a:pt x="8072" y="5549"/>
                    <a:pt x="8262" y="4921"/>
                    <a:pt x="8262" y="4327"/>
                  </a:cubicBezTo>
                  <a:close/>
                  <a:moveTo>
                    <a:pt x="4131" y="6374"/>
                  </a:moveTo>
                  <a:cubicBezTo>
                    <a:pt x="2964" y="6374"/>
                    <a:pt x="2176" y="5549"/>
                    <a:pt x="2176" y="4327"/>
                  </a:cubicBezTo>
                  <a:cubicBezTo>
                    <a:pt x="2176" y="3072"/>
                    <a:pt x="2964" y="2048"/>
                    <a:pt x="4131" y="2048"/>
                  </a:cubicBezTo>
                  <a:cubicBezTo>
                    <a:pt x="5298" y="2048"/>
                    <a:pt x="6086" y="3072"/>
                    <a:pt x="6086" y="4327"/>
                  </a:cubicBezTo>
                  <a:cubicBezTo>
                    <a:pt x="6086" y="5549"/>
                    <a:pt x="5298" y="6374"/>
                    <a:pt x="4131" y="6374"/>
                  </a:cubicBezTo>
                  <a:close/>
                  <a:moveTo>
                    <a:pt x="4131" y="19321"/>
                  </a:moveTo>
                  <a:cubicBezTo>
                    <a:pt x="2964" y="19321"/>
                    <a:pt x="2176" y="18396"/>
                    <a:pt x="2176" y="17273"/>
                  </a:cubicBezTo>
                  <a:cubicBezTo>
                    <a:pt x="2176" y="16150"/>
                    <a:pt x="2964" y="14994"/>
                    <a:pt x="4131" y="14994"/>
                  </a:cubicBezTo>
                  <a:cubicBezTo>
                    <a:pt x="5298" y="14994"/>
                    <a:pt x="6086" y="16150"/>
                    <a:pt x="6086" y="17273"/>
                  </a:cubicBezTo>
                  <a:cubicBezTo>
                    <a:pt x="6086" y="18396"/>
                    <a:pt x="5298" y="19321"/>
                    <a:pt x="4131" y="19321"/>
                  </a:cubicBezTo>
                  <a:close/>
                  <a:moveTo>
                    <a:pt x="10217" y="10272"/>
                  </a:moveTo>
                  <a:cubicBezTo>
                    <a:pt x="10627" y="10272"/>
                    <a:pt x="10816" y="10371"/>
                    <a:pt x="10816" y="10701"/>
                  </a:cubicBezTo>
                  <a:cubicBezTo>
                    <a:pt x="10816" y="10998"/>
                    <a:pt x="10500" y="11295"/>
                    <a:pt x="10217" y="11295"/>
                  </a:cubicBezTo>
                  <a:cubicBezTo>
                    <a:pt x="9933" y="11295"/>
                    <a:pt x="9838" y="10998"/>
                    <a:pt x="9838" y="10701"/>
                  </a:cubicBezTo>
                  <a:cubicBezTo>
                    <a:pt x="9838" y="10371"/>
                    <a:pt x="10027" y="10272"/>
                    <a:pt x="10217" y="10272"/>
                  </a:cubicBezTo>
                  <a:close/>
                  <a:moveTo>
                    <a:pt x="21600" y="1024"/>
                  </a:moveTo>
                  <a:lnTo>
                    <a:pt x="17469" y="1024"/>
                  </a:lnTo>
                  <a:lnTo>
                    <a:pt x="11383" y="7596"/>
                  </a:lnTo>
                  <a:lnTo>
                    <a:pt x="13370" y="9644"/>
                  </a:lnTo>
                  <a:lnTo>
                    <a:pt x="21600" y="1024"/>
                  </a:lnTo>
                  <a:close/>
                </a:path>
              </a:pathLst>
            </a:custGeom>
            <a:solidFill>
              <a:srgbClr val="FFFFFF"/>
            </a:solidFill>
            <a:ln w="3175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24384" tIns="24384" rIns="24384" bIns="24384" anchor="ctr"/>
            <a:lstStyle/>
            <a:p>
              <a:pPr defTabSz="456514"/>
              <a:endParaRPr lang="th-TH" sz="800" dirty="0">
                <a:latin typeface="Roboto Regular" charset="0"/>
                <a:ea typeface="Roboto Regular" charset="0"/>
                <a:cs typeface="Roboto Regular" charset="0"/>
                <a:sym typeface="Roboto Regular" charset="0"/>
              </a:endParaRPr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 flipH="1">
              <a:off x="3354090" y="3221525"/>
              <a:ext cx="1" cy="434701"/>
            </a:xfrm>
            <a:prstGeom prst="line">
              <a:avLst/>
            </a:prstGeom>
            <a:noFill/>
            <a:ln w="12700" cap="flat" cmpd="sng">
              <a:solidFill>
                <a:srgbClr val="A6AAA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27093" tIns="27093" rIns="27093" bIns="27093" anchor="ctr"/>
            <a:lstStyle/>
            <a:p>
              <a:endParaRPr lang="th-TH" sz="1500" dirty="0"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3087" name="AutoShape 15"/>
            <p:cNvSpPr>
              <a:spLocks/>
            </p:cNvSpPr>
            <p:nvPr/>
          </p:nvSpPr>
          <p:spPr bwMode="auto">
            <a:xfrm rot="5400000">
              <a:off x="3054557" y="2688253"/>
              <a:ext cx="599064" cy="539261"/>
            </a:xfrm>
            <a:custGeom>
              <a:avLst/>
              <a:gdLst>
                <a:gd name="T0" fmla="+- 0 10802 6"/>
                <a:gd name="T1" fmla="*/ T0 w 21593"/>
                <a:gd name="T2" fmla="+- 0 10804 12"/>
                <a:gd name="T3" fmla="*/ 10804 h 21584"/>
                <a:gd name="T4" fmla="+- 0 10802 6"/>
                <a:gd name="T5" fmla="*/ T4 w 21593"/>
                <a:gd name="T6" fmla="+- 0 10804 12"/>
                <a:gd name="T7" fmla="*/ 10804 h 21584"/>
                <a:gd name="T8" fmla="+- 0 10802 6"/>
                <a:gd name="T9" fmla="*/ T8 w 21593"/>
                <a:gd name="T10" fmla="+- 0 10804 12"/>
                <a:gd name="T11" fmla="*/ 10804 h 21584"/>
                <a:gd name="T12" fmla="+- 0 10802 6"/>
                <a:gd name="T13" fmla="*/ T12 w 21593"/>
                <a:gd name="T14" fmla="+- 0 10804 12"/>
                <a:gd name="T15" fmla="*/ 10804 h 215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93" h="21584">
                  <a:moveTo>
                    <a:pt x="6657" y="1"/>
                  </a:moveTo>
                  <a:cubicBezTo>
                    <a:pt x="6252" y="-4"/>
                    <a:pt x="5853" y="101"/>
                    <a:pt x="5494" y="306"/>
                  </a:cubicBezTo>
                  <a:cubicBezTo>
                    <a:pt x="5116" y="522"/>
                    <a:pt x="4795" y="842"/>
                    <a:pt x="4560" y="1236"/>
                  </a:cubicBezTo>
                  <a:lnTo>
                    <a:pt x="259" y="9428"/>
                  </a:lnTo>
                  <a:cubicBezTo>
                    <a:pt x="95" y="9832"/>
                    <a:pt x="7" y="10270"/>
                    <a:pt x="1" y="10714"/>
                  </a:cubicBezTo>
                  <a:cubicBezTo>
                    <a:pt x="-6" y="11191"/>
                    <a:pt x="82" y="11664"/>
                    <a:pt x="259" y="12100"/>
                  </a:cubicBezTo>
                  <a:lnTo>
                    <a:pt x="4418" y="20185"/>
                  </a:lnTo>
                  <a:cubicBezTo>
                    <a:pt x="4637" y="20610"/>
                    <a:pt x="4953" y="20962"/>
                    <a:pt x="5334" y="21208"/>
                  </a:cubicBezTo>
                  <a:cubicBezTo>
                    <a:pt x="5698" y="21443"/>
                    <a:pt x="6110" y="21572"/>
                    <a:pt x="6531" y="21584"/>
                  </a:cubicBezTo>
                  <a:lnTo>
                    <a:pt x="14739" y="21584"/>
                  </a:lnTo>
                  <a:cubicBezTo>
                    <a:pt x="15238" y="21588"/>
                    <a:pt x="15730" y="21447"/>
                    <a:pt x="16164" y="21172"/>
                  </a:cubicBezTo>
                  <a:cubicBezTo>
                    <a:pt x="16546" y="20929"/>
                    <a:pt x="16872" y="20591"/>
                    <a:pt x="17115" y="20183"/>
                  </a:cubicBezTo>
                  <a:lnTo>
                    <a:pt x="21227" y="12302"/>
                  </a:lnTo>
                  <a:cubicBezTo>
                    <a:pt x="21468" y="11849"/>
                    <a:pt x="21594" y="11332"/>
                    <a:pt x="21593" y="10807"/>
                  </a:cubicBezTo>
                  <a:cubicBezTo>
                    <a:pt x="21592" y="10284"/>
                    <a:pt x="21466" y="9771"/>
                    <a:pt x="21227" y="9321"/>
                  </a:cubicBezTo>
                  <a:lnTo>
                    <a:pt x="17012" y="1258"/>
                  </a:lnTo>
                  <a:cubicBezTo>
                    <a:pt x="16793" y="865"/>
                    <a:pt x="16485" y="543"/>
                    <a:pt x="16120" y="322"/>
                  </a:cubicBezTo>
                  <a:cubicBezTo>
                    <a:pt x="15750" y="99"/>
                    <a:pt x="15333" y="-12"/>
                    <a:pt x="14912" y="1"/>
                  </a:cubicBezTo>
                  <a:lnTo>
                    <a:pt x="6657" y="1"/>
                  </a:lnTo>
                  <a:close/>
                </a:path>
              </a:pathLst>
            </a:custGeom>
            <a:solidFill>
              <a:srgbClr val="F7D069"/>
            </a:solidFill>
            <a:ln w="3175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27093" tIns="27093" rIns="27093" bIns="27093" anchor="ctr"/>
            <a:lstStyle/>
            <a:p>
              <a:endParaRPr lang="th-TH" sz="1500" dirty="0">
                <a:solidFill>
                  <a:srgbClr val="F7D069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3088" name="Oval 16"/>
            <p:cNvSpPr>
              <a:spLocks/>
            </p:cNvSpPr>
            <p:nvPr/>
          </p:nvSpPr>
          <p:spPr bwMode="auto">
            <a:xfrm>
              <a:off x="3310138" y="3601573"/>
              <a:ext cx="87902" cy="87887"/>
            </a:xfrm>
            <a:prstGeom prst="ellipse">
              <a:avLst/>
            </a:prstGeom>
            <a:solidFill>
              <a:srgbClr val="F7D069"/>
            </a:solidFill>
            <a:ln w="3175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27093" tIns="27093" rIns="27093" bIns="27093" anchor="ctr"/>
            <a:lstStyle/>
            <a:p>
              <a:endParaRPr lang="th-TH" sz="1500" dirty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3089" name="AutoShape 17"/>
            <p:cNvSpPr>
              <a:spLocks/>
            </p:cNvSpPr>
            <p:nvPr/>
          </p:nvSpPr>
          <p:spPr bwMode="auto">
            <a:xfrm>
              <a:off x="3290557" y="2875026"/>
              <a:ext cx="146405" cy="14637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042" y="10394"/>
                  </a:moveTo>
                  <a:lnTo>
                    <a:pt x="17459" y="10394"/>
                  </a:lnTo>
                  <a:lnTo>
                    <a:pt x="17459" y="6293"/>
                  </a:lnTo>
                  <a:cubicBezTo>
                    <a:pt x="17459" y="5116"/>
                    <a:pt x="16484" y="4101"/>
                    <a:pt x="15510" y="4101"/>
                  </a:cubicBezTo>
                  <a:lnTo>
                    <a:pt x="11368" y="4101"/>
                  </a:lnTo>
                  <a:lnTo>
                    <a:pt x="11368" y="2761"/>
                  </a:lnTo>
                  <a:cubicBezTo>
                    <a:pt x="11368" y="1177"/>
                    <a:pt x="10313" y="0"/>
                    <a:pt x="8851" y="0"/>
                  </a:cubicBezTo>
                  <a:cubicBezTo>
                    <a:pt x="7349" y="0"/>
                    <a:pt x="6090" y="1177"/>
                    <a:pt x="6090" y="2761"/>
                  </a:cubicBezTo>
                  <a:lnTo>
                    <a:pt x="6090" y="4101"/>
                  </a:lnTo>
                  <a:lnTo>
                    <a:pt x="2152" y="4101"/>
                  </a:lnTo>
                  <a:cubicBezTo>
                    <a:pt x="974" y="4101"/>
                    <a:pt x="0" y="5116"/>
                    <a:pt x="0" y="6293"/>
                  </a:cubicBezTo>
                  <a:lnTo>
                    <a:pt x="0" y="10191"/>
                  </a:lnTo>
                  <a:lnTo>
                    <a:pt x="1583" y="10191"/>
                  </a:lnTo>
                  <a:cubicBezTo>
                    <a:pt x="3126" y="10191"/>
                    <a:pt x="4304" y="11368"/>
                    <a:pt x="4304" y="12952"/>
                  </a:cubicBezTo>
                  <a:cubicBezTo>
                    <a:pt x="4304" y="14535"/>
                    <a:pt x="3126" y="15713"/>
                    <a:pt x="1583" y="15713"/>
                  </a:cubicBezTo>
                  <a:lnTo>
                    <a:pt x="0" y="15713"/>
                  </a:lnTo>
                  <a:lnTo>
                    <a:pt x="0" y="19611"/>
                  </a:lnTo>
                  <a:cubicBezTo>
                    <a:pt x="0" y="20788"/>
                    <a:pt x="974" y="21600"/>
                    <a:pt x="2152" y="21600"/>
                  </a:cubicBezTo>
                  <a:lnTo>
                    <a:pt x="5887" y="21600"/>
                  </a:lnTo>
                  <a:lnTo>
                    <a:pt x="5887" y="20017"/>
                  </a:lnTo>
                  <a:cubicBezTo>
                    <a:pt x="5887" y="18636"/>
                    <a:pt x="7349" y="17256"/>
                    <a:pt x="8851" y="17256"/>
                  </a:cubicBezTo>
                  <a:cubicBezTo>
                    <a:pt x="10313" y="17256"/>
                    <a:pt x="11571" y="18636"/>
                    <a:pt x="11571" y="20017"/>
                  </a:cubicBezTo>
                  <a:lnTo>
                    <a:pt x="11571" y="21600"/>
                  </a:lnTo>
                  <a:lnTo>
                    <a:pt x="15510" y="21600"/>
                  </a:lnTo>
                  <a:cubicBezTo>
                    <a:pt x="16484" y="21600"/>
                    <a:pt x="17459" y="20788"/>
                    <a:pt x="17459" y="19611"/>
                  </a:cubicBezTo>
                  <a:lnTo>
                    <a:pt x="17459" y="15510"/>
                  </a:lnTo>
                  <a:lnTo>
                    <a:pt x="19042" y="15510"/>
                  </a:lnTo>
                  <a:cubicBezTo>
                    <a:pt x="20423" y="15510"/>
                    <a:pt x="21600" y="14332"/>
                    <a:pt x="21600" y="12952"/>
                  </a:cubicBezTo>
                  <a:cubicBezTo>
                    <a:pt x="21600" y="11571"/>
                    <a:pt x="20423" y="10394"/>
                    <a:pt x="19042" y="10394"/>
                  </a:cubicBezTo>
                </a:path>
              </a:pathLst>
            </a:custGeom>
            <a:solidFill>
              <a:srgbClr val="FFFFFF"/>
            </a:solidFill>
            <a:ln w="3175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24384" tIns="24384" rIns="24384" bIns="24384" anchor="ctr"/>
            <a:lstStyle/>
            <a:p>
              <a:pPr defTabSz="456514"/>
              <a:endParaRPr lang="th-TH" sz="800" dirty="0">
                <a:latin typeface="Roboto Regular" charset="0"/>
                <a:ea typeface="Roboto Regular" charset="0"/>
                <a:cs typeface="Roboto Regular" charset="0"/>
                <a:sym typeface="Roboto Regular" charset="0"/>
              </a:endParaRPr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 rot="10800000" flipH="1">
              <a:off x="4571442" y="3654771"/>
              <a:ext cx="1" cy="424791"/>
            </a:xfrm>
            <a:prstGeom prst="line">
              <a:avLst/>
            </a:prstGeom>
            <a:noFill/>
            <a:ln w="12700" cap="flat" cmpd="sng">
              <a:solidFill>
                <a:srgbClr val="A6AAA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27093" tIns="27093" rIns="27093" bIns="27093" anchor="ctr"/>
            <a:lstStyle/>
            <a:p>
              <a:endParaRPr lang="th-TH" sz="1500" dirty="0"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3092" name="AutoShape 20"/>
            <p:cNvSpPr>
              <a:spLocks/>
            </p:cNvSpPr>
            <p:nvPr/>
          </p:nvSpPr>
          <p:spPr bwMode="auto">
            <a:xfrm rot="16200000">
              <a:off x="4271911" y="4073572"/>
              <a:ext cx="599064" cy="539261"/>
            </a:xfrm>
            <a:custGeom>
              <a:avLst/>
              <a:gdLst>
                <a:gd name="T0" fmla="+- 0 10802 6"/>
                <a:gd name="T1" fmla="*/ T0 w 21593"/>
                <a:gd name="T2" fmla="+- 0 10804 12"/>
                <a:gd name="T3" fmla="*/ 10804 h 21584"/>
                <a:gd name="T4" fmla="+- 0 10802 6"/>
                <a:gd name="T5" fmla="*/ T4 w 21593"/>
                <a:gd name="T6" fmla="+- 0 10804 12"/>
                <a:gd name="T7" fmla="*/ 10804 h 21584"/>
                <a:gd name="T8" fmla="+- 0 10802 6"/>
                <a:gd name="T9" fmla="*/ T8 w 21593"/>
                <a:gd name="T10" fmla="+- 0 10804 12"/>
                <a:gd name="T11" fmla="*/ 10804 h 21584"/>
                <a:gd name="T12" fmla="+- 0 10802 6"/>
                <a:gd name="T13" fmla="*/ T12 w 21593"/>
                <a:gd name="T14" fmla="+- 0 10804 12"/>
                <a:gd name="T15" fmla="*/ 10804 h 215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93" h="21584">
                  <a:moveTo>
                    <a:pt x="6657" y="1"/>
                  </a:moveTo>
                  <a:cubicBezTo>
                    <a:pt x="6252" y="-4"/>
                    <a:pt x="5853" y="101"/>
                    <a:pt x="5494" y="306"/>
                  </a:cubicBezTo>
                  <a:cubicBezTo>
                    <a:pt x="5116" y="522"/>
                    <a:pt x="4795" y="842"/>
                    <a:pt x="4560" y="1236"/>
                  </a:cubicBezTo>
                  <a:lnTo>
                    <a:pt x="259" y="9428"/>
                  </a:lnTo>
                  <a:cubicBezTo>
                    <a:pt x="95" y="9832"/>
                    <a:pt x="7" y="10270"/>
                    <a:pt x="1" y="10714"/>
                  </a:cubicBezTo>
                  <a:cubicBezTo>
                    <a:pt x="-6" y="11191"/>
                    <a:pt x="82" y="11664"/>
                    <a:pt x="259" y="12100"/>
                  </a:cubicBezTo>
                  <a:lnTo>
                    <a:pt x="4418" y="20185"/>
                  </a:lnTo>
                  <a:cubicBezTo>
                    <a:pt x="4637" y="20610"/>
                    <a:pt x="4953" y="20962"/>
                    <a:pt x="5334" y="21208"/>
                  </a:cubicBezTo>
                  <a:cubicBezTo>
                    <a:pt x="5698" y="21443"/>
                    <a:pt x="6110" y="21572"/>
                    <a:pt x="6531" y="21584"/>
                  </a:cubicBezTo>
                  <a:lnTo>
                    <a:pt x="14739" y="21584"/>
                  </a:lnTo>
                  <a:cubicBezTo>
                    <a:pt x="15238" y="21588"/>
                    <a:pt x="15730" y="21447"/>
                    <a:pt x="16164" y="21172"/>
                  </a:cubicBezTo>
                  <a:cubicBezTo>
                    <a:pt x="16546" y="20929"/>
                    <a:pt x="16872" y="20591"/>
                    <a:pt x="17115" y="20183"/>
                  </a:cubicBezTo>
                  <a:lnTo>
                    <a:pt x="21227" y="12302"/>
                  </a:lnTo>
                  <a:cubicBezTo>
                    <a:pt x="21468" y="11849"/>
                    <a:pt x="21594" y="11332"/>
                    <a:pt x="21593" y="10807"/>
                  </a:cubicBezTo>
                  <a:cubicBezTo>
                    <a:pt x="21592" y="10284"/>
                    <a:pt x="21466" y="9771"/>
                    <a:pt x="21227" y="9321"/>
                  </a:cubicBezTo>
                  <a:lnTo>
                    <a:pt x="17012" y="1258"/>
                  </a:lnTo>
                  <a:cubicBezTo>
                    <a:pt x="16793" y="865"/>
                    <a:pt x="16485" y="543"/>
                    <a:pt x="16120" y="322"/>
                  </a:cubicBezTo>
                  <a:cubicBezTo>
                    <a:pt x="15750" y="99"/>
                    <a:pt x="15333" y="-12"/>
                    <a:pt x="14912" y="1"/>
                  </a:cubicBezTo>
                  <a:lnTo>
                    <a:pt x="6657" y="1"/>
                  </a:lnTo>
                  <a:close/>
                </a:path>
              </a:pathLst>
            </a:custGeom>
            <a:solidFill>
              <a:srgbClr val="ABD376"/>
            </a:solidFill>
            <a:ln w="3175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27093" tIns="27093" rIns="27093" bIns="27093" anchor="ctr"/>
            <a:lstStyle/>
            <a:p>
              <a:endParaRPr lang="th-TH" sz="1500" dirty="0">
                <a:solidFill>
                  <a:srgbClr val="ABD376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3093" name="Oval 21"/>
            <p:cNvSpPr>
              <a:spLocks/>
            </p:cNvSpPr>
            <p:nvPr/>
          </p:nvSpPr>
          <p:spPr bwMode="auto">
            <a:xfrm rot="10800000">
              <a:off x="4527491" y="3611627"/>
              <a:ext cx="87903" cy="87887"/>
            </a:xfrm>
            <a:prstGeom prst="ellipse">
              <a:avLst/>
            </a:prstGeom>
            <a:solidFill>
              <a:srgbClr val="ABD376"/>
            </a:solidFill>
            <a:ln w="3175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27093" tIns="27093" rIns="27093" bIns="27093" anchor="ctr"/>
            <a:lstStyle/>
            <a:p>
              <a:endParaRPr lang="th-TH" sz="1500" dirty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3094" name="AutoShape 22"/>
            <p:cNvSpPr>
              <a:spLocks/>
            </p:cNvSpPr>
            <p:nvPr/>
          </p:nvSpPr>
          <p:spPr bwMode="auto">
            <a:xfrm rot="10800000">
              <a:off x="4491531" y="4269520"/>
              <a:ext cx="130812" cy="14736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380" y="2662"/>
                  </a:moveTo>
                  <a:lnTo>
                    <a:pt x="12869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05" y="21600"/>
                  </a:lnTo>
                  <a:lnTo>
                    <a:pt x="3005" y="12659"/>
                  </a:lnTo>
                  <a:lnTo>
                    <a:pt x="10942" y="12659"/>
                  </a:lnTo>
                  <a:lnTo>
                    <a:pt x="11509" y="15321"/>
                  </a:lnTo>
                  <a:lnTo>
                    <a:pt x="21600" y="15321"/>
                  </a:lnTo>
                  <a:lnTo>
                    <a:pt x="21600" y="2662"/>
                  </a:lnTo>
                  <a:lnTo>
                    <a:pt x="13380" y="2662"/>
                  </a:lnTo>
                </a:path>
              </a:pathLst>
            </a:custGeom>
            <a:solidFill>
              <a:srgbClr val="FFFFFF"/>
            </a:solidFill>
            <a:ln w="3175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24384" tIns="24384" rIns="24384" bIns="24384" anchor="ctr"/>
            <a:lstStyle/>
            <a:p>
              <a:pPr defTabSz="456514"/>
              <a:endParaRPr lang="th-TH" sz="800" dirty="0">
                <a:latin typeface="Roboto Regular" charset="0"/>
                <a:ea typeface="Roboto Regular" charset="0"/>
                <a:cs typeface="Roboto Regular" charset="0"/>
                <a:sym typeface="Roboto Regular" charset="0"/>
              </a:endParaRPr>
            </a:p>
          </p:txBody>
        </p:sp>
        <p:sp>
          <p:nvSpPr>
            <p:cNvPr id="3096" name="Line 24"/>
            <p:cNvSpPr>
              <a:spLocks noChangeShapeType="1"/>
            </p:cNvSpPr>
            <p:nvPr/>
          </p:nvSpPr>
          <p:spPr bwMode="auto">
            <a:xfrm flipH="1">
              <a:off x="5788795" y="3221525"/>
              <a:ext cx="1" cy="434701"/>
            </a:xfrm>
            <a:prstGeom prst="line">
              <a:avLst/>
            </a:prstGeom>
            <a:noFill/>
            <a:ln w="12700" cap="flat" cmpd="sng">
              <a:solidFill>
                <a:srgbClr val="A6AAA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27093" tIns="27093" rIns="27093" bIns="27093" anchor="ctr"/>
            <a:lstStyle/>
            <a:p>
              <a:endParaRPr lang="th-TH" sz="1500" dirty="0"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3097" name="AutoShape 25"/>
            <p:cNvSpPr>
              <a:spLocks/>
            </p:cNvSpPr>
            <p:nvPr/>
          </p:nvSpPr>
          <p:spPr bwMode="auto">
            <a:xfrm rot="5400000">
              <a:off x="5489263" y="2688254"/>
              <a:ext cx="599064" cy="539260"/>
            </a:xfrm>
            <a:custGeom>
              <a:avLst/>
              <a:gdLst>
                <a:gd name="T0" fmla="+- 0 10802 6"/>
                <a:gd name="T1" fmla="*/ T0 w 21593"/>
                <a:gd name="T2" fmla="+- 0 10804 12"/>
                <a:gd name="T3" fmla="*/ 10804 h 21584"/>
                <a:gd name="T4" fmla="+- 0 10802 6"/>
                <a:gd name="T5" fmla="*/ T4 w 21593"/>
                <a:gd name="T6" fmla="+- 0 10804 12"/>
                <a:gd name="T7" fmla="*/ 10804 h 21584"/>
                <a:gd name="T8" fmla="+- 0 10802 6"/>
                <a:gd name="T9" fmla="*/ T8 w 21593"/>
                <a:gd name="T10" fmla="+- 0 10804 12"/>
                <a:gd name="T11" fmla="*/ 10804 h 21584"/>
                <a:gd name="T12" fmla="+- 0 10802 6"/>
                <a:gd name="T13" fmla="*/ T12 w 21593"/>
                <a:gd name="T14" fmla="+- 0 10804 12"/>
                <a:gd name="T15" fmla="*/ 10804 h 215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93" h="21584">
                  <a:moveTo>
                    <a:pt x="6657" y="1"/>
                  </a:moveTo>
                  <a:cubicBezTo>
                    <a:pt x="6252" y="-4"/>
                    <a:pt x="5853" y="101"/>
                    <a:pt x="5494" y="306"/>
                  </a:cubicBezTo>
                  <a:cubicBezTo>
                    <a:pt x="5116" y="522"/>
                    <a:pt x="4795" y="842"/>
                    <a:pt x="4560" y="1236"/>
                  </a:cubicBezTo>
                  <a:lnTo>
                    <a:pt x="259" y="9428"/>
                  </a:lnTo>
                  <a:cubicBezTo>
                    <a:pt x="95" y="9832"/>
                    <a:pt x="7" y="10270"/>
                    <a:pt x="1" y="10714"/>
                  </a:cubicBezTo>
                  <a:cubicBezTo>
                    <a:pt x="-6" y="11191"/>
                    <a:pt x="82" y="11664"/>
                    <a:pt x="259" y="12100"/>
                  </a:cubicBezTo>
                  <a:lnTo>
                    <a:pt x="4418" y="20185"/>
                  </a:lnTo>
                  <a:cubicBezTo>
                    <a:pt x="4637" y="20610"/>
                    <a:pt x="4953" y="20962"/>
                    <a:pt x="5334" y="21208"/>
                  </a:cubicBezTo>
                  <a:cubicBezTo>
                    <a:pt x="5698" y="21443"/>
                    <a:pt x="6110" y="21572"/>
                    <a:pt x="6531" y="21584"/>
                  </a:cubicBezTo>
                  <a:lnTo>
                    <a:pt x="14739" y="21584"/>
                  </a:lnTo>
                  <a:cubicBezTo>
                    <a:pt x="15238" y="21588"/>
                    <a:pt x="15730" y="21447"/>
                    <a:pt x="16164" y="21172"/>
                  </a:cubicBezTo>
                  <a:cubicBezTo>
                    <a:pt x="16546" y="20929"/>
                    <a:pt x="16872" y="20591"/>
                    <a:pt x="17115" y="20183"/>
                  </a:cubicBezTo>
                  <a:lnTo>
                    <a:pt x="21227" y="12302"/>
                  </a:lnTo>
                  <a:cubicBezTo>
                    <a:pt x="21468" y="11849"/>
                    <a:pt x="21594" y="11332"/>
                    <a:pt x="21593" y="10807"/>
                  </a:cubicBezTo>
                  <a:cubicBezTo>
                    <a:pt x="21592" y="10284"/>
                    <a:pt x="21466" y="9771"/>
                    <a:pt x="21227" y="9321"/>
                  </a:cubicBezTo>
                  <a:lnTo>
                    <a:pt x="17012" y="1258"/>
                  </a:lnTo>
                  <a:cubicBezTo>
                    <a:pt x="16793" y="865"/>
                    <a:pt x="16485" y="543"/>
                    <a:pt x="16120" y="322"/>
                  </a:cubicBezTo>
                  <a:cubicBezTo>
                    <a:pt x="15750" y="99"/>
                    <a:pt x="15333" y="-12"/>
                    <a:pt x="14912" y="1"/>
                  </a:cubicBezTo>
                  <a:lnTo>
                    <a:pt x="6657" y="1"/>
                  </a:lnTo>
                  <a:close/>
                </a:path>
              </a:pathLst>
            </a:custGeom>
            <a:solidFill>
              <a:srgbClr val="71CCAF"/>
            </a:solidFill>
            <a:ln w="3175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27093" tIns="27093" rIns="27093" bIns="27093" anchor="ctr"/>
            <a:lstStyle/>
            <a:p>
              <a:endParaRPr lang="th-TH" sz="1500" dirty="0"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3098" name="Oval 26"/>
            <p:cNvSpPr>
              <a:spLocks/>
            </p:cNvSpPr>
            <p:nvPr/>
          </p:nvSpPr>
          <p:spPr bwMode="auto">
            <a:xfrm>
              <a:off x="5744845" y="3601573"/>
              <a:ext cx="87902" cy="87887"/>
            </a:xfrm>
            <a:prstGeom prst="ellipse">
              <a:avLst/>
            </a:prstGeom>
            <a:solidFill>
              <a:srgbClr val="71CCAF"/>
            </a:solidFill>
            <a:ln w="3175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27093" tIns="27093" rIns="27093" bIns="27093" anchor="ctr"/>
            <a:lstStyle/>
            <a:p>
              <a:endParaRPr lang="th-TH" sz="1500" dirty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3099" name="AutoShape 27"/>
            <p:cNvSpPr>
              <a:spLocks/>
            </p:cNvSpPr>
            <p:nvPr/>
          </p:nvSpPr>
          <p:spPr bwMode="auto">
            <a:xfrm>
              <a:off x="5708885" y="2869065"/>
              <a:ext cx="167984" cy="15829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01" y="17459"/>
                  </a:moveTo>
                  <a:lnTo>
                    <a:pt x="17497" y="21600"/>
                  </a:lnTo>
                  <a:lnTo>
                    <a:pt x="15848" y="13532"/>
                  </a:lnTo>
                  <a:lnTo>
                    <a:pt x="21600" y="8281"/>
                  </a:lnTo>
                  <a:lnTo>
                    <a:pt x="13797" y="7428"/>
                  </a:lnTo>
                  <a:lnTo>
                    <a:pt x="10901" y="0"/>
                  </a:lnTo>
                  <a:lnTo>
                    <a:pt x="7844" y="7428"/>
                  </a:lnTo>
                  <a:lnTo>
                    <a:pt x="0" y="8281"/>
                  </a:lnTo>
                  <a:lnTo>
                    <a:pt x="5993" y="13532"/>
                  </a:lnTo>
                  <a:lnTo>
                    <a:pt x="4143" y="21600"/>
                  </a:lnTo>
                  <a:lnTo>
                    <a:pt x="10901" y="17459"/>
                  </a:lnTo>
                </a:path>
              </a:pathLst>
            </a:custGeom>
            <a:solidFill>
              <a:srgbClr val="FFFFFF"/>
            </a:solidFill>
            <a:ln w="3175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24384" tIns="24384" rIns="24384" bIns="24384" anchor="ctr"/>
            <a:lstStyle/>
            <a:p>
              <a:pPr defTabSz="456514"/>
              <a:endParaRPr lang="th-TH" sz="800" dirty="0">
                <a:latin typeface="Roboto Regular" charset="0"/>
                <a:ea typeface="Roboto Regular" charset="0"/>
                <a:cs typeface="Roboto Regular" charset="0"/>
                <a:sym typeface="Roboto Regular" charset="0"/>
              </a:endParaRPr>
            </a:p>
          </p:txBody>
        </p:sp>
        <p:sp>
          <p:nvSpPr>
            <p:cNvPr id="3104" name="AutoShape 32"/>
            <p:cNvSpPr>
              <a:spLocks/>
            </p:cNvSpPr>
            <p:nvPr/>
          </p:nvSpPr>
          <p:spPr bwMode="auto">
            <a:xfrm>
              <a:off x="8160648" y="2878038"/>
              <a:ext cx="176261" cy="1500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10800"/>
                  </a:lnTo>
                  <a:lnTo>
                    <a:pt x="0" y="0"/>
                  </a:lnTo>
                  <a:lnTo>
                    <a:pt x="0" y="8280"/>
                  </a:lnTo>
                  <a:lnTo>
                    <a:pt x="15527" y="10800"/>
                  </a:lnTo>
                  <a:lnTo>
                    <a:pt x="0" y="13095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3175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24384" tIns="24384" rIns="24384" bIns="24384" anchor="ctr"/>
            <a:lstStyle/>
            <a:p>
              <a:pPr defTabSz="456514"/>
              <a:endParaRPr lang="th-TH" sz="800" dirty="0">
                <a:latin typeface="Roboto Regular" charset="0"/>
                <a:ea typeface="Roboto Regular" charset="0"/>
                <a:cs typeface="Roboto Regular" charset="0"/>
                <a:sym typeface="Roboto Regular" charset="0"/>
              </a:endParaRPr>
            </a:p>
          </p:txBody>
        </p:sp>
        <p:sp>
          <p:nvSpPr>
            <p:cNvPr id="3106" name="Line 34"/>
            <p:cNvSpPr>
              <a:spLocks noChangeShapeType="1"/>
            </p:cNvSpPr>
            <p:nvPr/>
          </p:nvSpPr>
          <p:spPr bwMode="auto">
            <a:xfrm rot="10800000" flipH="1">
              <a:off x="7006148" y="3652070"/>
              <a:ext cx="1" cy="427490"/>
            </a:xfrm>
            <a:prstGeom prst="line">
              <a:avLst/>
            </a:prstGeom>
            <a:noFill/>
            <a:ln w="12700" cap="flat" cmpd="sng">
              <a:solidFill>
                <a:srgbClr val="A6AAA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27093" tIns="27093" rIns="27093" bIns="27093" anchor="ctr"/>
            <a:lstStyle/>
            <a:p>
              <a:endParaRPr lang="th-TH" sz="1500" dirty="0"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3107" name="AutoShape 35"/>
            <p:cNvSpPr>
              <a:spLocks/>
            </p:cNvSpPr>
            <p:nvPr/>
          </p:nvSpPr>
          <p:spPr bwMode="auto">
            <a:xfrm rot="16200000">
              <a:off x="6706617" y="4073571"/>
              <a:ext cx="599064" cy="539261"/>
            </a:xfrm>
            <a:custGeom>
              <a:avLst/>
              <a:gdLst>
                <a:gd name="T0" fmla="+- 0 10802 6"/>
                <a:gd name="T1" fmla="*/ T0 w 21593"/>
                <a:gd name="T2" fmla="+- 0 10804 12"/>
                <a:gd name="T3" fmla="*/ 10804 h 21584"/>
                <a:gd name="T4" fmla="+- 0 10802 6"/>
                <a:gd name="T5" fmla="*/ T4 w 21593"/>
                <a:gd name="T6" fmla="+- 0 10804 12"/>
                <a:gd name="T7" fmla="*/ 10804 h 21584"/>
                <a:gd name="T8" fmla="+- 0 10802 6"/>
                <a:gd name="T9" fmla="*/ T8 w 21593"/>
                <a:gd name="T10" fmla="+- 0 10804 12"/>
                <a:gd name="T11" fmla="*/ 10804 h 21584"/>
                <a:gd name="T12" fmla="+- 0 10802 6"/>
                <a:gd name="T13" fmla="*/ T12 w 21593"/>
                <a:gd name="T14" fmla="+- 0 10804 12"/>
                <a:gd name="T15" fmla="*/ 10804 h 215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93" h="21584">
                  <a:moveTo>
                    <a:pt x="6657" y="1"/>
                  </a:moveTo>
                  <a:cubicBezTo>
                    <a:pt x="6252" y="-4"/>
                    <a:pt x="5853" y="101"/>
                    <a:pt x="5494" y="306"/>
                  </a:cubicBezTo>
                  <a:cubicBezTo>
                    <a:pt x="5116" y="522"/>
                    <a:pt x="4795" y="842"/>
                    <a:pt x="4560" y="1236"/>
                  </a:cubicBezTo>
                  <a:lnTo>
                    <a:pt x="259" y="9428"/>
                  </a:lnTo>
                  <a:cubicBezTo>
                    <a:pt x="95" y="9832"/>
                    <a:pt x="7" y="10270"/>
                    <a:pt x="1" y="10714"/>
                  </a:cubicBezTo>
                  <a:cubicBezTo>
                    <a:pt x="-6" y="11191"/>
                    <a:pt x="82" y="11664"/>
                    <a:pt x="259" y="12100"/>
                  </a:cubicBezTo>
                  <a:lnTo>
                    <a:pt x="4418" y="20185"/>
                  </a:lnTo>
                  <a:cubicBezTo>
                    <a:pt x="4637" y="20610"/>
                    <a:pt x="4953" y="20962"/>
                    <a:pt x="5334" y="21208"/>
                  </a:cubicBezTo>
                  <a:cubicBezTo>
                    <a:pt x="5698" y="21443"/>
                    <a:pt x="6110" y="21572"/>
                    <a:pt x="6531" y="21584"/>
                  </a:cubicBezTo>
                  <a:lnTo>
                    <a:pt x="14739" y="21584"/>
                  </a:lnTo>
                  <a:cubicBezTo>
                    <a:pt x="15238" y="21588"/>
                    <a:pt x="15730" y="21447"/>
                    <a:pt x="16164" y="21172"/>
                  </a:cubicBezTo>
                  <a:cubicBezTo>
                    <a:pt x="16546" y="20929"/>
                    <a:pt x="16872" y="20591"/>
                    <a:pt x="17115" y="20183"/>
                  </a:cubicBezTo>
                  <a:lnTo>
                    <a:pt x="21227" y="12302"/>
                  </a:lnTo>
                  <a:cubicBezTo>
                    <a:pt x="21468" y="11849"/>
                    <a:pt x="21594" y="11332"/>
                    <a:pt x="21593" y="10807"/>
                  </a:cubicBezTo>
                  <a:cubicBezTo>
                    <a:pt x="21592" y="10284"/>
                    <a:pt x="21466" y="9771"/>
                    <a:pt x="21227" y="9321"/>
                  </a:cubicBezTo>
                  <a:lnTo>
                    <a:pt x="17012" y="1258"/>
                  </a:lnTo>
                  <a:cubicBezTo>
                    <a:pt x="16793" y="865"/>
                    <a:pt x="16485" y="543"/>
                    <a:pt x="16120" y="322"/>
                  </a:cubicBezTo>
                  <a:cubicBezTo>
                    <a:pt x="15750" y="99"/>
                    <a:pt x="15333" y="-12"/>
                    <a:pt x="14912" y="1"/>
                  </a:cubicBezTo>
                  <a:lnTo>
                    <a:pt x="6657" y="1"/>
                  </a:lnTo>
                  <a:close/>
                </a:path>
              </a:pathLst>
            </a:custGeom>
            <a:solidFill>
              <a:srgbClr val="6FBFE5"/>
            </a:solidFill>
            <a:ln w="3175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27093" tIns="27093" rIns="27093" bIns="27093" anchor="ctr"/>
            <a:lstStyle/>
            <a:p>
              <a:endParaRPr lang="th-TH" sz="1500" dirty="0"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3108" name="Oval 36"/>
            <p:cNvSpPr>
              <a:spLocks/>
            </p:cNvSpPr>
            <p:nvPr/>
          </p:nvSpPr>
          <p:spPr bwMode="auto">
            <a:xfrm rot="10800000">
              <a:off x="6962197" y="3611626"/>
              <a:ext cx="87902" cy="87887"/>
            </a:xfrm>
            <a:prstGeom prst="ellipse">
              <a:avLst/>
            </a:prstGeom>
            <a:solidFill>
              <a:srgbClr val="6FBFE5"/>
            </a:solidFill>
            <a:ln w="3175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27093" tIns="27093" rIns="27093" bIns="27093" anchor="ctr"/>
            <a:lstStyle/>
            <a:p>
              <a:endParaRPr lang="th-TH" sz="1500" dirty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3109" name="AutoShape 37"/>
            <p:cNvSpPr>
              <a:spLocks/>
            </p:cNvSpPr>
            <p:nvPr/>
          </p:nvSpPr>
          <p:spPr bwMode="auto">
            <a:xfrm rot="10800000">
              <a:off x="6922735" y="4259915"/>
              <a:ext cx="164831" cy="166574"/>
            </a:xfrm>
            <a:custGeom>
              <a:avLst/>
              <a:gdLst>
                <a:gd name="T0" fmla="*/ 10774 w 21549"/>
                <a:gd name="T1" fmla="*/ 10800 h 21600"/>
                <a:gd name="T2" fmla="*/ 10774 w 21549"/>
                <a:gd name="T3" fmla="*/ 10800 h 21600"/>
                <a:gd name="T4" fmla="*/ 10774 w 21549"/>
                <a:gd name="T5" fmla="*/ 10800 h 21600"/>
                <a:gd name="T6" fmla="*/ 10774 w 21549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49" h="21600">
                  <a:moveTo>
                    <a:pt x="18684" y="11815"/>
                  </a:moveTo>
                  <a:cubicBezTo>
                    <a:pt x="18684" y="11612"/>
                    <a:pt x="18890" y="11206"/>
                    <a:pt x="18890" y="10800"/>
                  </a:cubicBezTo>
                  <a:cubicBezTo>
                    <a:pt x="18890" y="10394"/>
                    <a:pt x="18890" y="9947"/>
                    <a:pt x="18684" y="9744"/>
                  </a:cubicBezTo>
                  <a:lnTo>
                    <a:pt x="20984" y="7877"/>
                  </a:lnTo>
                  <a:cubicBezTo>
                    <a:pt x="21395" y="7674"/>
                    <a:pt x="21395" y="7471"/>
                    <a:pt x="21189" y="7268"/>
                  </a:cubicBezTo>
                  <a:lnTo>
                    <a:pt x="19095" y="3329"/>
                  </a:lnTo>
                  <a:cubicBezTo>
                    <a:pt x="18890" y="3329"/>
                    <a:pt x="18684" y="3126"/>
                    <a:pt x="18233" y="3329"/>
                  </a:cubicBezTo>
                  <a:lnTo>
                    <a:pt x="15522" y="4344"/>
                  </a:lnTo>
                  <a:cubicBezTo>
                    <a:pt x="15112" y="3938"/>
                    <a:pt x="14455" y="3735"/>
                    <a:pt x="13633" y="3329"/>
                  </a:cubicBezTo>
                  <a:lnTo>
                    <a:pt x="13223" y="406"/>
                  </a:lnTo>
                  <a:cubicBezTo>
                    <a:pt x="13428" y="203"/>
                    <a:pt x="13017" y="0"/>
                    <a:pt x="12771" y="0"/>
                  </a:cubicBezTo>
                  <a:lnTo>
                    <a:pt x="8377" y="0"/>
                  </a:lnTo>
                  <a:cubicBezTo>
                    <a:pt x="8172" y="0"/>
                    <a:pt x="7967" y="203"/>
                    <a:pt x="7967" y="406"/>
                  </a:cubicBezTo>
                  <a:lnTo>
                    <a:pt x="7556" y="3329"/>
                  </a:lnTo>
                  <a:cubicBezTo>
                    <a:pt x="6694" y="3532"/>
                    <a:pt x="6283" y="3938"/>
                    <a:pt x="5667" y="4344"/>
                  </a:cubicBezTo>
                  <a:lnTo>
                    <a:pt x="2916" y="3329"/>
                  </a:lnTo>
                  <a:cubicBezTo>
                    <a:pt x="2710" y="3126"/>
                    <a:pt x="2505" y="3329"/>
                    <a:pt x="2300" y="3532"/>
                  </a:cubicBezTo>
                  <a:lnTo>
                    <a:pt x="0" y="7268"/>
                  </a:lnTo>
                  <a:cubicBezTo>
                    <a:pt x="0" y="7471"/>
                    <a:pt x="0" y="7674"/>
                    <a:pt x="205" y="7877"/>
                  </a:cubicBezTo>
                  <a:lnTo>
                    <a:pt x="2505" y="9744"/>
                  </a:lnTo>
                  <a:cubicBezTo>
                    <a:pt x="2505" y="9947"/>
                    <a:pt x="2505" y="10394"/>
                    <a:pt x="2505" y="10800"/>
                  </a:cubicBezTo>
                  <a:cubicBezTo>
                    <a:pt x="2505" y="11206"/>
                    <a:pt x="2505" y="11612"/>
                    <a:pt x="2505" y="11815"/>
                  </a:cubicBezTo>
                  <a:lnTo>
                    <a:pt x="205" y="13683"/>
                  </a:lnTo>
                  <a:cubicBezTo>
                    <a:pt x="0" y="13926"/>
                    <a:pt x="0" y="14129"/>
                    <a:pt x="205" y="14332"/>
                  </a:cubicBezTo>
                  <a:lnTo>
                    <a:pt x="2300" y="18271"/>
                  </a:lnTo>
                  <a:cubicBezTo>
                    <a:pt x="2505" y="18271"/>
                    <a:pt x="2710" y="18474"/>
                    <a:pt x="2916" y="18271"/>
                  </a:cubicBezTo>
                  <a:lnTo>
                    <a:pt x="5667" y="17215"/>
                  </a:lnTo>
                  <a:cubicBezTo>
                    <a:pt x="6283" y="17621"/>
                    <a:pt x="6899" y="18068"/>
                    <a:pt x="7556" y="18271"/>
                  </a:cubicBezTo>
                  <a:lnTo>
                    <a:pt x="7967" y="21153"/>
                  </a:lnTo>
                  <a:cubicBezTo>
                    <a:pt x="7967" y="21356"/>
                    <a:pt x="8172" y="21600"/>
                    <a:pt x="8583" y="21600"/>
                  </a:cubicBezTo>
                  <a:lnTo>
                    <a:pt x="13017" y="21600"/>
                  </a:lnTo>
                  <a:cubicBezTo>
                    <a:pt x="13223" y="21600"/>
                    <a:pt x="13428" y="21356"/>
                    <a:pt x="13428" y="21153"/>
                  </a:cubicBezTo>
                  <a:lnTo>
                    <a:pt x="13839" y="18271"/>
                  </a:lnTo>
                  <a:cubicBezTo>
                    <a:pt x="14660" y="18068"/>
                    <a:pt x="15317" y="17621"/>
                    <a:pt x="15728" y="17215"/>
                  </a:cubicBezTo>
                  <a:lnTo>
                    <a:pt x="18438" y="18271"/>
                  </a:lnTo>
                  <a:cubicBezTo>
                    <a:pt x="18684" y="18474"/>
                    <a:pt x="19095" y="18271"/>
                    <a:pt x="19300" y="18068"/>
                  </a:cubicBezTo>
                  <a:lnTo>
                    <a:pt x="21395" y="14332"/>
                  </a:lnTo>
                  <a:cubicBezTo>
                    <a:pt x="21600" y="14129"/>
                    <a:pt x="21600" y="13683"/>
                    <a:pt x="21395" y="13683"/>
                  </a:cubicBezTo>
                  <a:lnTo>
                    <a:pt x="18684" y="11815"/>
                  </a:lnTo>
                  <a:close/>
                  <a:moveTo>
                    <a:pt x="10677" y="14535"/>
                  </a:moveTo>
                  <a:cubicBezTo>
                    <a:pt x="8583" y="14535"/>
                    <a:pt x="6694" y="12871"/>
                    <a:pt x="6694" y="10800"/>
                  </a:cubicBezTo>
                  <a:cubicBezTo>
                    <a:pt x="6694" y="8729"/>
                    <a:pt x="8583" y="7065"/>
                    <a:pt x="10677" y="7065"/>
                  </a:cubicBezTo>
                  <a:cubicBezTo>
                    <a:pt x="12771" y="7065"/>
                    <a:pt x="14455" y="8729"/>
                    <a:pt x="14455" y="10800"/>
                  </a:cubicBezTo>
                  <a:cubicBezTo>
                    <a:pt x="14455" y="12871"/>
                    <a:pt x="12771" y="14535"/>
                    <a:pt x="10677" y="14535"/>
                  </a:cubicBezTo>
                  <a:close/>
                </a:path>
              </a:pathLst>
            </a:custGeom>
            <a:solidFill>
              <a:srgbClr val="FFFFFF"/>
            </a:solidFill>
            <a:ln w="3175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24384" tIns="24384" rIns="24384" bIns="24384" anchor="ctr"/>
            <a:lstStyle/>
            <a:p>
              <a:pPr defTabSz="456514"/>
              <a:endParaRPr lang="th-TH" sz="800" dirty="0">
                <a:latin typeface="Roboto Regular" charset="0"/>
                <a:ea typeface="Roboto Regular" charset="0"/>
                <a:cs typeface="Roboto Regular" charset="0"/>
                <a:sym typeface="Roboto Regular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-46628" y="3667086"/>
              <a:ext cx="1944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th-TH" sz="2400" b="1" dirty="0" smtClean="0">
                  <a:solidFill>
                    <a:srgbClr val="DB6068"/>
                  </a:solidFill>
                  <a:latin typeface="TH SarabunPSK" pitchFamily="34" charset="-34"/>
                  <a:cs typeface="TH SarabunPSK" pitchFamily="34" charset="-34"/>
                </a:rPr>
                <a:t>การกำหนดมาตรฐาน</a:t>
              </a:r>
              <a:endParaRPr lang="th-TH" sz="2400" b="1" dirty="0">
                <a:solidFill>
                  <a:srgbClr val="DB6068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243648" y="3135590"/>
              <a:ext cx="1800000" cy="504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t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th-TH" sz="2400" b="1" kern="1200" dirty="0" smtClean="0">
                  <a:solidFill>
                    <a:srgbClr val="EA765A"/>
                  </a:solidFill>
                  <a:latin typeface="TH SarabunPSK" pitchFamily="34" charset="-34"/>
                  <a:cs typeface="TH SarabunPSK" pitchFamily="34" charset="-34"/>
                </a:rPr>
                <a:t>การประเมิน</a:t>
              </a:r>
              <a:r>
                <a:rPr lang="en-US" sz="2400" b="1" kern="1200" dirty="0" smtClean="0">
                  <a:solidFill>
                    <a:srgbClr val="EA765A"/>
                  </a:solidFill>
                  <a:latin typeface="TH SarabunPSK" pitchFamily="34" charset="-34"/>
                  <a:cs typeface="TH SarabunPSK" pitchFamily="34" charset="-34"/>
                </a:rPr>
                <a:t> Gap</a:t>
              </a:r>
              <a:endParaRPr lang="th-TH" sz="2400" b="1" kern="1200" dirty="0">
                <a:solidFill>
                  <a:srgbClr val="EA765A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472162" y="3649724"/>
              <a:ext cx="1793927" cy="49787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t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400" b="1" kern="1200" dirty="0" smtClean="0">
                  <a:solidFill>
                    <a:srgbClr val="F7D069"/>
                  </a:solidFill>
                  <a:latin typeface="TH SarabunPSK" pitchFamily="34" charset="-34"/>
                  <a:cs typeface="TH SarabunPSK" pitchFamily="34" charset="-34"/>
                </a:rPr>
                <a:t>กำหนดเครื่องมือ</a:t>
              </a:r>
              <a:endParaRPr lang="th-TH" sz="2400" b="1" kern="1200" dirty="0">
                <a:solidFill>
                  <a:srgbClr val="F7D069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799152" y="3093180"/>
              <a:ext cx="1544628" cy="54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t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400" b="1" kern="1200" dirty="0" smtClean="0">
                  <a:solidFill>
                    <a:srgbClr val="ABD376"/>
                  </a:solidFill>
                  <a:latin typeface="TH SarabunPSK" pitchFamily="34" charset="-34"/>
                  <a:cs typeface="TH SarabunPSK" pitchFamily="34" charset="-34"/>
                </a:rPr>
                <a:t>กา</a:t>
              </a:r>
              <a:r>
                <a:rPr lang="th-TH" sz="2400" b="1" dirty="0" smtClean="0">
                  <a:solidFill>
                    <a:srgbClr val="ABD376"/>
                  </a:solidFill>
                  <a:latin typeface="TH SarabunPSK" pitchFamily="34" charset="-34"/>
                  <a:cs typeface="TH SarabunPSK" pitchFamily="34" charset="-34"/>
                </a:rPr>
                <a:t>ร</a:t>
              </a:r>
              <a:r>
                <a:rPr lang="th-TH" sz="2400" b="1" kern="1200" dirty="0" smtClean="0">
                  <a:solidFill>
                    <a:srgbClr val="ABD376"/>
                  </a:solidFill>
                  <a:latin typeface="TH SarabunPSK" pitchFamily="34" charset="-34"/>
                  <a:cs typeface="TH SarabunPSK" pitchFamily="34" charset="-34"/>
                </a:rPr>
                <a:t>จัดทำแผน</a:t>
              </a:r>
              <a:endParaRPr lang="th-TH" sz="2400" b="1" kern="1200" dirty="0">
                <a:solidFill>
                  <a:srgbClr val="ABD376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157572" y="3664890"/>
              <a:ext cx="1260000" cy="504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400" b="1" kern="1200" dirty="0" smtClean="0">
                  <a:solidFill>
                    <a:srgbClr val="71CCAF"/>
                  </a:solidFill>
                  <a:latin typeface="TH SarabunPSK" pitchFamily="34" charset="-34"/>
                  <a:cs typeface="TH SarabunPSK" pitchFamily="34" charset="-34"/>
                </a:rPr>
                <a:t>การสื่อสาร</a:t>
              </a:r>
              <a:endParaRPr lang="th-TH" sz="2400" b="1" kern="1200" dirty="0">
                <a:solidFill>
                  <a:srgbClr val="71CCA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357950" y="2649593"/>
              <a:ext cx="1272367" cy="82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400" b="1" kern="1200" dirty="0" smtClean="0">
                  <a:solidFill>
                    <a:srgbClr val="6FBFE5"/>
                  </a:solidFill>
                  <a:latin typeface="TH SarabunPSK" pitchFamily="34" charset="-34"/>
                  <a:cs typeface="TH SarabunPSK" pitchFamily="34" charset="-34"/>
                </a:rPr>
                <a:t>การติดตามประเมินผล</a:t>
              </a:r>
              <a:endParaRPr lang="th-TH" sz="2400" b="1" kern="1200" dirty="0">
                <a:solidFill>
                  <a:srgbClr val="6FBFE5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715272" y="3721162"/>
              <a:ext cx="142872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th-TH" sz="2400" b="1" dirty="0" smtClean="0">
                  <a:latin typeface="TH SarabunPSK" pitchFamily="34" charset="-34"/>
                  <a:ea typeface="Arial" pitchFamily="34" charset="0"/>
                  <a:cs typeface="TH SarabunPSK" pitchFamily="34" charset="-34"/>
                </a:rPr>
                <a:t>วิสัยทัศน์ ภารกิจ </a:t>
              </a:r>
              <a:br>
                <a:rPr lang="th-TH" sz="2400" b="1" dirty="0" smtClean="0">
                  <a:latin typeface="TH SarabunPSK" pitchFamily="34" charset="-34"/>
                  <a:ea typeface="Arial" pitchFamily="34" charset="0"/>
                  <a:cs typeface="TH SarabunPSK" pitchFamily="34" charset="-34"/>
                </a:rPr>
              </a:br>
              <a:r>
                <a:rPr lang="th-TH" sz="2400" b="1" dirty="0" smtClean="0">
                  <a:latin typeface="TH SarabunPSK" pitchFamily="34" charset="-34"/>
                  <a:ea typeface="Arial" pitchFamily="34" charset="0"/>
                  <a:cs typeface="TH SarabunPSK" pitchFamily="34" charset="-34"/>
                </a:rPr>
                <a:t>เป้าหมาย </a:t>
              </a:r>
              <a:br>
                <a:rPr lang="th-TH" sz="2400" b="1" dirty="0" smtClean="0">
                  <a:latin typeface="TH SarabunPSK" pitchFamily="34" charset="-34"/>
                  <a:ea typeface="Arial" pitchFamily="34" charset="0"/>
                  <a:cs typeface="TH SarabunPSK" pitchFamily="34" charset="-34"/>
                </a:rPr>
              </a:br>
              <a:r>
                <a:rPr lang="th-TH" sz="2400" b="1" dirty="0" smtClean="0">
                  <a:latin typeface="TH SarabunPSK" pitchFamily="34" charset="-34"/>
                  <a:ea typeface="Arial" pitchFamily="34" charset="0"/>
                  <a:cs typeface="TH SarabunPSK" pitchFamily="34" charset="-34"/>
                </a:rPr>
                <a:t>กลยุทธ์</a:t>
              </a:r>
              <a:endParaRPr lang="en-US" sz="3200" b="1" dirty="0" smtClean="0"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95" name="Picture 41" descr="D:\กยศ.61\KPIs\mission (2)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39111" y="2649594"/>
              <a:ext cx="1008000" cy="10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" y="1595710"/>
            <a:ext cx="9072594" cy="521177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ขั้นตอนเริ่มต้นในการจัดทำ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IDP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ก็คือ การกำหนดมาตรฐานความสามารถ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Competency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 ที่คาดหวังจากตำแหน่งงาน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ts val="600"/>
              </a:spcBef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Competency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ในองค์การแบ่งเป็น 3 ประเภทหลัก ได้แก่ </a:t>
            </a:r>
          </a:p>
          <a:p>
            <a:pPr marL="0">
              <a:spcBef>
                <a:spcPts val="600"/>
              </a:spcBef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๑) ความสามารถหลัก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Core Competency)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เป็นความสามารถหลักที่กำหนดขึ้นจากวิสัยทัศน์ ภารกิจ และนโยบายองค์การ เป็นความสามารถที่คาดหวังให้พนักงานทุกคนมีเหมือนกัน </a:t>
            </a:r>
          </a:p>
          <a:p>
            <a:pPr marL="0">
              <a:spcBef>
                <a:spcPts val="1200"/>
              </a:spcBef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๒) ความสามารถในการบริหารจัดการงาน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Managerial Competency)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เป็นความสามารถในการบริหารจัดการทำงาน กำหนดขึ้นจากขอบเขตงานของระดับตำแหน่งงาน ระดับตำแหน่งงานเหมือนกันจะมี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Competency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ประเภทนี้เหมือน ๆ กัน</a:t>
            </a:r>
          </a:p>
          <a:p>
            <a:pPr marL="0">
              <a:spcBef>
                <a:spcPts val="1200"/>
              </a:spcBef>
              <a:buNone/>
            </a:pP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ts val="0"/>
              </a:spcBef>
              <a:buNone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  </a:t>
            </a:r>
          </a:p>
          <a:p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97880" y="715343"/>
            <a:ext cx="6931706" cy="769441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rgbClr val="99FF33">
                <a:gamma/>
                <a:shade val="60000"/>
                <a:invGamma/>
                <a:alpha val="50000"/>
              </a:srgbClr>
            </a:prstShdw>
          </a:effectLst>
        </p:spPr>
        <p:txBody>
          <a:bodyPr wrap="square">
            <a:spAutoFit/>
          </a:bodyPr>
          <a:lstStyle/>
          <a:p>
            <a:pPr lvl="0" algn="ctr"/>
            <a:r>
              <a:rPr lang="th-TH" sz="44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การกำหนดมาตรฐาน</a:t>
            </a:r>
            <a:endParaRPr lang="th-TH" sz="44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41144"/>
            <a:ext cx="8715436" cy="475775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>
              <a:spcBef>
                <a:spcPts val="600"/>
              </a:spcBef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๓) ความสามารถในงาน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Functional Competency)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เป็นความสามารถในงานเฉพาะด้าน กำหนดขึ้นจากขอบเขตงานในรายละเอียด ตำแหน่งงานต่างกัน ขอบเขตงานต่างกันจะมี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Competency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ประเภทนี้แตกต่างกันไปตามหน้าที่ความรับผิดชอบในงานที่ได้รับมอบหมาย แบ่งเป็น 2 ส่วนหลัก ได้แก่ ความสามารถในงานทั่วไป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Common Functional Competency)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และความสามารถด้านเทคนิคเฉพาะด้าน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Specific Functional Competency)</a:t>
            </a:r>
          </a:p>
          <a:p>
            <a:pPr marL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กรณีหน่วยไม่มี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Competency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สามารถเลือกกำหนดจุดแข็งและจุดอ่อนของบุคลากรได้จากใบกำหนดหน้าที่งาน หรือข้อมูลผลการประเมินจากแบบฟอร์มประเมินผลการปฏิบัติงาน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97880" y="728473"/>
            <a:ext cx="6931706" cy="769441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rgbClr val="99FF33">
                <a:gamma/>
                <a:shade val="60000"/>
                <a:invGamma/>
                <a:alpha val="50000"/>
              </a:srgbClr>
            </a:prstShdw>
          </a:effectLst>
        </p:spPr>
        <p:txBody>
          <a:bodyPr wrap="square">
            <a:spAutoFit/>
          </a:bodyPr>
          <a:lstStyle/>
          <a:p>
            <a:pPr lvl="0" algn="ctr"/>
            <a:r>
              <a:rPr lang="th-TH" sz="44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การกำหนดมาตรฐาน (ต่อ)</a:t>
            </a:r>
            <a:endParaRPr lang="th-TH" sz="44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852"/>
            <a:ext cx="8229600" cy="471810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การประเมินช่องว่างความสามารถ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Gap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 หมายถึงการประเมินหา   จุดแข็งและจุดอ่อนของพนักงานแต่ละคน โดยเปรียบเทียบความสามารถที่คาดหวังของแต่ละตำแหน่งงานกับความสามารถที่บุคลากรทำได้จริง</a:t>
            </a:r>
          </a:p>
          <a:p>
            <a:pPr marL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หน่วยควรให้ความสำคัญในการคัดเลือกจุดอ่อนขึ้นมาปรับปรุงและพัฒนาก่อน เนื่องจากจุดอ่อนจะมีผลต่อความสำเร็จต่อการทำงาน อย่างไรก็ตามหากบุคลากรไม่สามารถพัฒนาจุดอ่อนได้แล้ว หน่วยจะต้องให้ความสำคัญต่อการพัฒนาจุดแข็งที่พนักงานมี</a:t>
            </a:r>
          </a:p>
          <a:p>
            <a:pPr marL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รูปแบบการประเมินช่องว่างความสามารถมี 4 รูปแบบ ได้แก่ ตนเองประเมิน ผู้บังคับบัญชาประเมิน การประเมิน 180 องศา และการประเมิน 360 องศา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000100" y="741652"/>
            <a:ext cx="6931706" cy="769441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rgbClr val="99FF33">
                <a:gamma/>
                <a:shade val="60000"/>
                <a:invGamma/>
                <a:alpha val="50000"/>
              </a:srgbClr>
            </a:prstShdw>
          </a:effectLst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th-TH" sz="4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การประเมิน </a:t>
            </a:r>
            <a:r>
              <a:rPr lang="en-US" sz="4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Gap</a:t>
            </a:r>
            <a:endParaRPr lang="th-TH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7681"/>
            <a:ext cx="8229600" cy="452596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แบบประเมินช่องว่างความสามารถ หมายถึง การประเมินจาก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Competency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ที่กำหนดขึ้น โดยให้ผู้ประเมินจากพฤติกรรมที่บุคลากรแสดงออกจริงกับพฤติกรรมที่กำหนดขึ้นตาม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Competency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แต่ละข้อ เพื่อวิเคราะห์หาจุดแข็งและจุดอ่อนของบุคลากร</a:t>
            </a:r>
          </a:p>
          <a:p>
            <a:pPr marL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ามารถใช้การประเมินจากการสังเกตพฤติกรรมควบคู่ไปกับการประเมินโดยใช้แบบประเมินช่องว่างความสามารถ เช่น เหตุการณ์อะไร พนักงานปฏิบัติอย่างไร และผลที่เกิดขึ้นเป็นอย่างไร</a:t>
            </a:r>
          </a:p>
          <a:p>
            <a:pPr marL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นอกจากนี้ยังมี การสัมภาษณ์ ศูนย์ประเมิน การทดสอบการมอบหมายโครงการ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000100" y="714356"/>
            <a:ext cx="6931706" cy="769441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rgbClr val="99FF33">
                <a:gamma/>
                <a:shade val="60000"/>
                <a:invGamma/>
                <a:alpha val="50000"/>
              </a:srgbClr>
            </a:prstShdw>
          </a:effectLst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th-TH" sz="4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การประเมิน </a:t>
            </a:r>
            <a:r>
              <a:rPr lang="en-US" sz="4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Gap</a:t>
            </a:r>
            <a:r>
              <a:rPr lang="th-TH" sz="4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(ต่อ)</a:t>
            </a:r>
            <a:endParaRPr lang="th-TH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496"/>
            <a:ext cx="8229600" cy="452596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การพัฒนาความสามารถของบุคลากรเป็นหน้าที่ความรับผิดชอบของหน่วยงานที่รับผิดชอบและผู้บังคับบัญชา ต้องรับผิดชอบร่วมกัน</a:t>
            </a:r>
          </a:p>
          <a:p>
            <a:pPr marL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การฝึกอบรมในห้องเรียน เป็นเครื่องมือการพัฒนาความสามารถของบุคลากร โดยหน่วยงานเป็นผู้รับผิดชอบในการจัดหาหลักสูตรหรือส่งบุคลากรเข้ารับการฝึกอบรมจากภายนอกสถานที่</a:t>
            </a:r>
          </a:p>
          <a:p>
            <a:pPr marL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เครื่องมือการพัฒนาอื่น ๆ ที่นอกเหนือจากการฝึกอบรมในห้องเรียน เช่น การสอนงาน การฝึกอบรมขณะปฏิบัติงาน การเรียนรู้ด้วยตนเอง การดูงานนอกสถานที่ เป็นต้น เป็นหน้าที่ความรับผิดชอบของผู้บังคับบัญชาและบุคลากรจะต้องรับผิดชอบร่วมกัน</a:t>
            </a:r>
          </a:p>
          <a:p>
            <a:pPr marL="0">
              <a:buNone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000100" y="714356"/>
            <a:ext cx="6931706" cy="769441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rgbClr val="99FF33">
                <a:gamma/>
                <a:shade val="60000"/>
                <a:invGamma/>
                <a:alpha val="50000"/>
              </a:srgbClr>
            </a:prstShdw>
          </a:effectLst>
        </p:spPr>
        <p:txBody>
          <a:bodyPr wrap="square">
            <a:spAutoFit/>
          </a:bodyPr>
          <a:lstStyle/>
          <a:p>
            <a:pPr lvl="0" algn="ctr"/>
            <a:r>
              <a:rPr lang="th-TH" sz="4400" b="1" dirty="0" smtClean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  <a:t>กำหนดเครื่องมือ</a:t>
            </a:r>
            <a:endParaRPr lang="th-TH" sz="4400" b="1" dirty="0">
              <a:solidFill>
                <a:srgbClr val="FF00FF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0372"/>
            <a:ext cx="8229600" cy="394464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การฝึกอบรมในห้องเรียนเป็นเครื่องมือที่ทำให้ผู้เรียนเกิดการเรียนรู้ระยะสั้น ในขณะที่เครื่องมือการพัฒนาอื่นที่ไม่ใช่การฝึกอบรมในห้องเรียนทำให้ผู้เรียนเกิดการเรียนรู้ระยะยาว</a:t>
            </a:r>
          </a:p>
          <a:p>
            <a:pPr marL="0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Competency Development Roadmap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ป็นกรอบหรือแนวทางในการเชื่อมโยงเครื่องมือการพัฒนากับความสามารถหรือพฤติกรรมที่คาดหวังของบุคลากร ช่วยให้ผู้บังคับบัญชามีแนวทางในการเลือกเครื่องมือการพัฒนาที่เหมาะสม</a:t>
            </a:r>
          </a:p>
          <a:p>
            <a:pPr marL="0">
              <a:buNone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000100" y="714356"/>
            <a:ext cx="6931706" cy="769441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rgbClr val="99FF33">
                <a:gamma/>
                <a:shade val="60000"/>
                <a:invGamma/>
                <a:alpha val="50000"/>
              </a:srgbClr>
            </a:prstShdw>
          </a:effectLst>
        </p:spPr>
        <p:txBody>
          <a:bodyPr wrap="square">
            <a:spAutoFit/>
          </a:bodyPr>
          <a:lstStyle/>
          <a:p>
            <a:pPr lvl="0" algn="ctr"/>
            <a:r>
              <a:rPr lang="th-TH" sz="4400" b="1" dirty="0" smtClean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  <a:t>กำหนดเครื่องมือ (ต่อ)</a:t>
            </a:r>
            <a:endParaRPr lang="th-TH" sz="4400" b="1" dirty="0">
              <a:solidFill>
                <a:srgbClr val="FF00FF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Competency Development Roadmap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จัดทำขึ้นได้ใน 3 รูปแบบ ได้แก่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แบบที่ 1 พิจารณาจากพฤติกรรมที่คาดหวังของบุคลากร แต่ไม่มีการกำหนดตัวชี้วัดพฤติกรรม 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แบบที่ 2 พิจารณาจากพฤติกรรมที่คาดหวังของบุคลากร โดยมีการกำหนดตัวชี้วัดพฤติกรรมในภาพรวม 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แบบที่ 3 พิจารณาจากพฤติกรรมที่คาดหวังของบุคลากร โดยมีการกำหนดตัวชี้วัดพฤติกรรม แยกตามระดับความชำนาญ/ความเชี่ยวชาญของตำแหน่งงาน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000100" y="714356"/>
            <a:ext cx="6931706" cy="769441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rgbClr val="99FF33">
                <a:gamma/>
                <a:shade val="60000"/>
                <a:invGamma/>
                <a:alpha val="50000"/>
              </a:srgbClr>
            </a:prstShdw>
          </a:effectLst>
        </p:spPr>
        <p:txBody>
          <a:bodyPr wrap="square">
            <a:spAutoFit/>
          </a:bodyPr>
          <a:lstStyle/>
          <a:p>
            <a:pPr lvl="0" algn="ctr"/>
            <a:r>
              <a:rPr lang="th-TH" sz="4400" b="1" dirty="0" smtClean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  <a:t>กำหนดเครื่องมือ (ต่อ)</a:t>
            </a:r>
            <a:endParaRPr lang="th-TH" sz="4400" b="1" dirty="0">
              <a:solidFill>
                <a:srgbClr val="FF00FF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วิเคราะห์หาจุดแข็งและจุดอ่อนของบุคลากร โดยผู้บังคับบัญชาจะต้องเลือก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Competency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ที่จำเป็นต้องพัฒนาก่อน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ระบุพฤติกรรมที่คาดหวังหรือตัวชี้วัดพฤติกรรม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การกำหนดเครื่องมือ โดยผู้บังคับบัญชาจะต้องเลือกเครื่องมือการพัฒนาไม่เกิน 3 เครื่องมือต่อ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Competency 1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ข้อ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กำหนดผู้รับผิดชอบ เวลาเริ่ม และสิ้นสุด</a:t>
            </a:r>
          </a:p>
          <a:p>
            <a:pPr lvl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หากมีบุคลากรจำนวนมาก หน่วยสามารถเลือกกำหนดกรอบหรือ</a:t>
            </a:r>
          </a:p>
          <a:p>
            <a:pPr lvl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แนวทางการพัฒนาความสามารถของพนักงานแยกตามกลุ่ม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lvl="0"/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000100" y="714356"/>
            <a:ext cx="6931706" cy="769441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rgbClr val="99FF33">
                <a:gamma/>
                <a:shade val="60000"/>
                <a:invGamma/>
                <a:alpha val="50000"/>
              </a:srgbClr>
            </a:prstShdw>
          </a:effectLst>
        </p:spPr>
        <p:txBody>
          <a:bodyPr wrap="square">
            <a:spAutoFit/>
          </a:bodyPr>
          <a:lstStyle/>
          <a:p>
            <a:pPr lvl="0"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จัดทำแผน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276490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มีวัตถุประสงค์เพื่อ แจ้งให้บุคลากรรู้ว่าความสามารถเรื่องใดเป็น     จุดแข็ง เรื่องใดเป็นจุดอ่อนหรือข้อที่ต้องการพัฒนาให้ดีขึ้น </a:t>
            </a:r>
          </a:p>
          <a:p>
            <a:pPr marL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ชี้แจงให้พนักงานเข้าใจและยอมรับว่าผู้บังคับบัญชา/หน่วยงานจะมีแนวทางในการพัฒนาความสามารถของบุคลากรอย่างไร และให้ปฏิบัติตามแผนการพัฒนาความสามารถของบุคลากรที่ได้กำหนดขึ้น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000100" y="714356"/>
            <a:ext cx="6931706" cy="769441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rgbClr val="99FF33">
                <a:gamma/>
                <a:shade val="60000"/>
                <a:invGamma/>
                <a:alpha val="50000"/>
              </a:srgbClr>
            </a:prstShdw>
          </a:effectLst>
        </p:spPr>
        <p:txBody>
          <a:bodyPr wrap="square">
            <a:spAutoFit/>
          </a:bodyPr>
          <a:lstStyle/>
          <a:p>
            <a:pPr lvl="0" algn="ctr"/>
            <a:r>
              <a:rPr lang="th-TH" sz="44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การสื่อสาร</a:t>
            </a:r>
            <a:endParaRPr lang="th-TH" sz="4400" b="1" dirty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24" name="Picture 4" descr="D:\กยศ.61\KPIs\knowledge.png"/>
          <p:cNvPicPr>
            <a:picLocks noChangeAspect="1" noChangeArrowheads="1"/>
          </p:cNvPicPr>
          <p:nvPr/>
        </p:nvPicPr>
        <p:blipFill>
          <a:blip r:embed="rId2" cstate="print">
            <a:lum bright="67000"/>
          </a:blip>
          <a:srcRect/>
          <a:stretch>
            <a:fillRect/>
          </a:stretch>
        </p:blipFill>
        <p:spPr bwMode="auto">
          <a:xfrm>
            <a:off x="5522955" y="5097832"/>
            <a:ext cx="936000" cy="936000"/>
          </a:xfrm>
          <a:prstGeom prst="rect">
            <a:avLst/>
          </a:prstGeom>
          <a:noFill/>
        </p:spPr>
      </p:pic>
      <p:pic>
        <p:nvPicPr>
          <p:cNvPr id="1157123" name="Picture 3" descr="C:\Users\Acer\Downloads\skills.png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2977809" y="5000636"/>
            <a:ext cx="936000" cy="936000"/>
          </a:xfrm>
          <a:prstGeom prst="rect">
            <a:avLst/>
          </a:prstGeom>
          <a:noFill/>
        </p:spPr>
      </p:pic>
      <p:pic>
        <p:nvPicPr>
          <p:cNvPr id="1157121" name="Picture 1" descr="D:\กยศ.61\KPIs\cloud-storage.png"/>
          <p:cNvPicPr>
            <a:picLocks noChangeAspect="1" noChangeArrowheads="1"/>
          </p:cNvPicPr>
          <p:nvPr/>
        </p:nvPicPr>
        <p:blipFill>
          <a:blip r:embed="rId4" cstate="print">
            <a:lum bright="50000"/>
          </a:blip>
          <a:srcRect/>
          <a:stretch>
            <a:fillRect/>
          </a:stretch>
        </p:blipFill>
        <p:spPr bwMode="auto">
          <a:xfrm>
            <a:off x="6807099" y="5077910"/>
            <a:ext cx="936000" cy="936000"/>
          </a:xfrm>
          <a:prstGeom prst="rect">
            <a:avLst/>
          </a:prstGeom>
          <a:noFill/>
        </p:spPr>
      </p:pic>
      <p:pic>
        <p:nvPicPr>
          <p:cNvPr id="1157122" name="Picture 2" descr="D:\กยศ.61\KPIs\Processes.png"/>
          <p:cNvPicPr>
            <a:picLocks noChangeAspect="1" noChangeArrowheads="1"/>
          </p:cNvPicPr>
          <p:nvPr/>
        </p:nvPicPr>
        <p:blipFill>
          <a:blip r:embed="rId5" cstate="print">
            <a:lum bright="50000"/>
          </a:blip>
          <a:srcRect/>
          <a:stretch>
            <a:fillRect/>
          </a:stretch>
        </p:blipFill>
        <p:spPr bwMode="auto">
          <a:xfrm>
            <a:off x="4250382" y="5000636"/>
            <a:ext cx="936000" cy="936000"/>
          </a:xfrm>
          <a:prstGeom prst="rect">
            <a:avLst/>
          </a:prstGeom>
          <a:noFill/>
        </p:spPr>
      </p:pic>
      <p:cxnSp>
        <p:nvCxnSpPr>
          <p:cNvPr id="72" name="Elbow Connector 71"/>
          <p:cNvCxnSpPr>
            <a:stCxn id="45" idx="1"/>
            <a:endCxn id="6" idx="1"/>
          </p:cNvCxnSpPr>
          <p:nvPr/>
        </p:nvCxnSpPr>
        <p:spPr>
          <a:xfrm rot="10800000">
            <a:off x="987199" y="3482047"/>
            <a:ext cx="1825539" cy="1988265"/>
          </a:xfrm>
          <a:prstGeom prst="bentConnector3">
            <a:avLst>
              <a:gd name="adj1" fmla="val 112522"/>
            </a:avLst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5051931"/>
              </p:ext>
            </p:extLst>
          </p:nvPr>
        </p:nvGraphicFramePr>
        <p:xfrm>
          <a:off x="927665" y="380333"/>
          <a:ext cx="1904992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3076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ยุทธศาสตร์ ทอ.</a:t>
                      </a:r>
                      <a:r>
                        <a:rPr lang="en-US" sz="19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 </a:t>
                      </a:r>
                      <a:endParaRPr lang="th-TH" sz="19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แผนแม่บท</a:t>
                      </a:r>
                      <a:endParaRPr lang="th-TH" sz="19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นโยบาย ผบ.ทอ.</a:t>
                      </a:r>
                      <a:endParaRPr lang="th-TH" sz="19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สี่เหลี่ยมผืนผ้า 5"/>
          <p:cNvSpPr/>
          <p:nvPr/>
        </p:nvSpPr>
        <p:spPr>
          <a:xfrm>
            <a:off x="987202" y="1852894"/>
            <a:ext cx="1785937" cy="6429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แผนปฏิบัติการ </a:t>
            </a:r>
            <a:br>
              <a:rPr lang="th-TH" sz="2000" b="1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นขต.ทอ.</a:t>
            </a:r>
          </a:p>
        </p:txBody>
      </p:sp>
      <p:sp>
        <p:nvSpPr>
          <p:cNvPr id="6" name="สี่เหลี่ยมผืนผ้า 6"/>
          <p:cNvSpPr/>
          <p:nvPr/>
        </p:nvSpPr>
        <p:spPr>
          <a:xfrm>
            <a:off x="987198" y="3160577"/>
            <a:ext cx="1785937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งานของหน่วย</a:t>
            </a:r>
            <a:endParaRPr lang="th-TH" sz="2000" b="1" dirty="0">
              <a:solidFill>
                <a:prstClr val="black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cxnSp>
        <p:nvCxnSpPr>
          <p:cNvPr id="7" name="ลูกศรเชื่อมต่อแบบตรง 15"/>
          <p:cNvCxnSpPr>
            <a:stCxn id="5" idx="2"/>
            <a:endCxn id="6" idx="0"/>
          </p:cNvCxnSpPr>
          <p:nvPr/>
        </p:nvCxnSpPr>
        <p:spPr>
          <a:xfrm flipH="1">
            <a:off x="1880167" y="2495833"/>
            <a:ext cx="4" cy="664744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0"/>
          <p:cNvGrpSpPr/>
          <p:nvPr/>
        </p:nvGrpSpPr>
        <p:grpSpPr>
          <a:xfrm>
            <a:off x="847525" y="2726964"/>
            <a:ext cx="2510029" cy="1676036"/>
            <a:chOff x="4216306" y="628154"/>
            <a:chExt cx="2510029" cy="167603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16306" y="628154"/>
              <a:ext cx="2104886" cy="1676036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4921538" y="1797922"/>
              <a:ext cx="865943" cy="4255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400" b="1" dirty="0"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งาน</a:t>
              </a:r>
              <a:r>
                <a:rPr lang="th-TH" sz="2400" b="1" dirty="0" smtClean="0"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ใหม่</a:t>
              </a:r>
              <a:endParaRPr lang="th-TH" sz="2400" b="1" dirty="0">
                <a:latin typeface="TH SarabunPSK" pitchFamily="34" charset="-34"/>
                <a:ea typeface="Tahoma" pitchFamily="34" charset="0"/>
                <a:cs typeface="TH SarabunPSK" pitchFamily="34" charset="-34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632997" y="1291654"/>
              <a:ext cx="1641796" cy="4255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400" b="1" dirty="0" smtClean="0"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พัฒนา</a:t>
              </a:r>
              <a:r>
                <a:rPr lang="th-TH" sz="2400" b="1" dirty="0"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งานประจำ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29162" y="764611"/>
              <a:ext cx="24971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th-TH" sz="2400" b="1" dirty="0" smtClean="0"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งานดำเนินการ</a:t>
              </a:r>
              <a:r>
                <a:rPr lang="th-TH" sz="2400" b="1" dirty="0"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เป็นปกติ</a:t>
              </a:r>
            </a:p>
          </p:txBody>
        </p:sp>
      </p:grpSp>
      <p:cxnSp>
        <p:nvCxnSpPr>
          <p:cNvPr id="33" name="ลูกศรเชื่อมต่อแบบตรง 15"/>
          <p:cNvCxnSpPr>
            <a:stCxn id="6" idx="3"/>
            <a:endCxn id="35" idx="1"/>
          </p:cNvCxnSpPr>
          <p:nvPr/>
        </p:nvCxnSpPr>
        <p:spPr>
          <a:xfrm flipV="1">
            <a:off x="2773135" y="3482045"/>
            <a:ext cx="1039518" cy="1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สี่เหลี่ยมผืนผ้า 5"/>
          <p:cNvSpPr/>
          <p:nvPr/>
        </p:nvSpPr>
        <p:spPr>
          <a:xfrm>
            <a:off x="3812653" y="3160575"/>
            <a:ext cx="1785937" cy="6429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ขั้นตอนการทำงาน</a:t>
            </a:r>
          </a:p>
          <a:p>
            <a:pPr algn="ctr">
              <a:defRPr/>
            </a:pP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(</a:t>
            </a:r>
            <a:r>
              <a:rPr lang="en-US" sz="2000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process)</a:t>
            </a:r>
            <a:endParaRPr lang="th-TH" sz="2000" b="1" dirty="0">
              <a:solidFill>
                <a:prstClr val="black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42" name="สี่เหลี่ยมผืนผ้า 6"/>
          <p:cNvSpPr/>
          <p:nvPr/>
        </p:nvSpPr>
        <p:spPr>
          <a:xfrm>
            <a:off x="6624027" y="4974564"/>
            <a:ext cx="1266144" cy="9914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ฐานข้อมูล</a:t>
            </a:r>
            <a:endParaRPr lang="th-TH" sz="2000" b="1" dirty="0">
              <a:solidFill>
                <a:prstClr val="black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43" name="สี่เหลี่ยมผืนผ้า 6"/>
          <p:cNvSpPr/>
          <p:nvPr/>
        </p:nvSpPr>
        <p:spPr>
          <a:xfrm>
            <a:off x="5357883" y="4974564"/>
            <a:ext cx="1266144" cy="9914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KM</a:t>
            </a:r>
            <a:endParaRPr lang="th-TH" sz="2000" b="1" dirty="0" smtClean="0">
              <a:solidFill>
                <a:prstClr val="black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44" name="สี่เหลี่ยมผืนผ้า 6"/>
          <p:cNvSpPr/>
          <p:nvPr/>
        </p:nvSpPr>
        <p:spPr>
          <a:xfrm>
            <a:off x="4085310" y="4974564"/>
            <a:ext cx="1266144" cy="9914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มาตรฐานงาน</a:t>
            </a:r>
          </a:p>
        </p:txBody>
      </p:sp>
      <p:sp>
        <p:nvSpPr>
          <p:cNvPr id="45" name="สี่เหลี่ยมผืนผ้า 6"/>
          <p:cNvSpPr/>
          <p:nvPr/>
        </p:nvSpPr>
        <p:spPr>
          <a:xfrm>
            <a:off x="2812737" y="4974564"/>
            <a:ext cx="1266144" cy="9914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Competency</a:t>
            </a:r>
          </a:p>
        </p:txBody>
      </p:sp>
      <p:cxnSp>
        <p:nvCxnSpPr>
          <p:cNvPr id="52" name="Elbow Connector 51"/>
          <p:cNvCxnSpPr>
            <a:stCxn id="36" idx="3"/>
            <a:endCxn id="42" idx="3"/>
          </p:cNvCxnSpPr>
          <p:nvPr/>
        </p:nvCxnSpPr>
        <p:spPr>
          <a:xfrm flipH="1">
            <a:off x="7890171" y="3474789"/>
            <a:ext cx="400819" cy="1995522"/>
          </a:xfrm>
          <a:prstGeom prst="bentConnector3">
            <a:avLst>
              <a:gd name="adj1" fmla="val -57033"/>
            </a:avLst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ลูกศรเชื่อมต่อแบบตรง 15"/>
          <p:cNvCxnSpPr>
            <a:stCxn id="4" idx="2"/>
            <a:endCxn id="5" idx="0"/>
          </p:cNvCxnSpPr>
          <p:nvPr/>
        </p:nvCxnSpPr>
        <p:spPr>
          <a:xfrm>
            <a:off x="1880161" y="1523333"/>
            <a:ext cx="10" cy="329561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ลูกศรเชื่อมต่อแบบตรง 15"/>
          <p:cNvCxnSpPr>
            <a:stCxn id="35" idx="0"/>
          </p:cNvCxnSpPr>
          <p:nvPr/>
        </p:nvCxnSpPr>
        <p:spPr>
          <a:xfrm flipH="1" flipV="1">
            <a:off x="4705621" y="2825394"/>
            <a:ext cx="1" cy="335181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69"/>
          <p:cNvGrpSpPr/>
          <p:nvPr/>
        </p:nvGrpSpPr>
        <p:grpSpPr>
          <a:xfrm>
            <a:off x="6528951" y="587829"/>
            <a:ext cx="1376106" cy="1560045"/>
            <a:chOff x="6560580" y="220676"/>
            <a:chExt cx="1376106" cy="1560045"/>
          </a:xfrm>
        </p:grpSpPr>
        <p:pic>
          <p:nvPicPr>
            <p:cNvPr id="1026" name="Picture 2" descr="Image result for internal audi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4557" b="93418" l="3632" r="95400">
                          <a14:foregroundMark x1="45278" y1="14684" x2="45278" y2="146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3358" y="220676"/>
              <a:ext cx="1323328" cy="1265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Rectangle 68"/>
            <p:cNvSpPr/>
            <p:nvPr/>
          </p:nvSpPr>
          <p:spPr>
            <a:xfrm>
              <a:off x="6560580" y="1380611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th-TH" sz="2000" b="1" dirty="0" smtClean="0">
                  <a:solidFill>
                    <a:prstClr val="black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มาตรการควบคุม</a:t>
              </a:r>
            </a:p>
          </p:txBody>
        </p:sp>
      </p:grpSp>
      <p:cxnSp>
        <p:nvCxnSpPr>
          <p:cNvPr id="77" name="Elbow Connector 76"/>
          <p:cNvCxnSpPr>
            <a:stCxn id="45" idx="1"/>
            <a:endCxn id="5" idx="1"/>
          </p:cNvCxnSpPr>
          <p:nvPr/>
        </p:nvCxnSpPr>
        <p:spPr>
          <a:xfrm rot="10800000">
            <a:off x="987203" y="2174365"/>
            <a:ext cx="1825535" cy="3295947"/>
          </a:xfrm>
          <a:prstGeom prst="bentConnector3">
            <a:avLst>
              <a:gd name="adj1" fmla="val 112522"/>
            </a:avLst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สี่เหลี่ยมผืนผ้า 5"/>
          <p:cNvSpPr/>
          <p:nvPr/>
        </p:nvSpPr>
        <p:spPr>
          <a:xfrm>
            <a:off x="6505053" y="3153319"/>
            <a:ext cx="1785937" cy="6429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ผลของการทำงาน</a:t>
            </a:r>
            <a:endParaRPr lang="th-TH" sz="2000" b="1" dirty="0">
              <a:solidFill>
                <a:prstClr val="black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cxnSp>
        <p:nvCxnSpPr>
          <p:cNvPr id="41" name="ลูกศรเชื่อมต่อแบบตรง 15"/>
          <p:cNvCxnSpPr>
            <a:stCxn id="35" idx="3"/>
            <a:endCxn id="36" idx="1"/>
          </p:cNvCxnSpPr>
          <p:nvPr/>
        </p:nvCxnSpPr>
        <p:spPr>
          <a:xfrm flipV="1">
            <a:off x="5598590" y="3474789"/>
            <a:ext cx="906463" cy="7256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8226" y="2519454"/>
            <a:ext cx="4484915" cy="2030484"/>
          </a:xfrm>
          <a:prstGeom prst="rect">
            <a:avLst/>
          </a:prstGeom>
          <a:noFill/>
        </p:spPr>
      </p:pic>
      <p:sp>
        <p:nvSpPr>
          <p:cNvPr id="49" name="คำบรรยายภาพแบบเมฆ 48"/>
          <p:cNvSpPr/>
          <p:nvPr/>
        </p:nvSpPr>
        <p:spPr>
          <a:xfrm>
            <a:off x="1602014" y="5778500"/>
            <a:ext cx="1143000" cy="685800"/>
          </a:xfrm>
          <a:prstGeom prst="cloudCallout">
            <a:avLst>
              <a:gd name="adj1" fmla="val 80596"/>
              <a:gd name="adj2" fmla="val -6131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K S A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0" name="คำบรรยายภาพแบบเมฆ 49"/>
          <p:cNvSpPr/>
          <p:nvPr/>
        </p:nvSpPr>
        <p:spPr>
          <a:xfrm>
            <a:off x="3442154" y="5974896"/>
            <a:ext cx="1331232" cy="685800"/>
          </a:xfrm>
          <a:prstGeom prst="cloudCallout">
            <a:avLst>
              <a:gd name="adj1" fmla="val 48345"/>
              <a:gd name="adj2" fmla="val -7817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มีคุณภาพ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" name="คำบรรยายภาพแบบเมฆ 50"/>
          <p:cNvSpPr/>
          <p:nvPr/>
        </p:nvSpPr>
        <p:spPr>
          <a:xfrm>
            <a:off x="5294538" y="5983515"/>
            <a:ext cx="1730376" cy="685800"/>
          </a:xfrm>
          <a:prstGeom prst="cloudCallout">
            <a:avLst>
              <a:gd name="adj1" fmla="val 1493"/>
              <a:gd name="adj2" fmla="val -8664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องค์ความรู้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3" name="คำบรรยายภาพแบบเมฆ 52"/>
          <p:cNvSpPr/>
          <p:nvPr/>
        </p:nvSpPr>
        <p:spPr>
          <a:xfrm>
            <a:off x="7159172" y="5860141"/>
            <a:ext cx="1563914" cy="838200"/>
          </a:xfrm>
          <a:prstGeom prst="cloudCallout">
            <a:avLst>
              <a:gd name="adj1" fmla="val -20507"/>
              <a:gd name="adj2" fmla="val -8183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วางแผนตัดสินใจ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4" name="สี่เหลี่ยมผืนผ้า 53"/>
          <p:cNvSpPr/>
          <p:nvPr/>
        </p:nvSpPr>
        <p:spPr>
          <a:xfrm>
            <a:off x="745355" y="5087649"/>
            <a:ext cx="9476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feedback</a:t>
            </a:r>
            <a:endParaRPr lang="th-TH" sz="2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6" name="คำบรรยายภาพแบบเมฆ 55"/>
          <p:cNvSpPr/>
          <p:nvPr/>
        </p:nvSpPr>
        <p:spPr>
          <a:xfrm>
            <a:off x="319313" y="6099630"/>
            <a:ext cx="1143000" cy="685800"/>
          </a:xfrm>
          <a:prstGeom prst="cloudCallout">
            <a:avLst>
              <a:gd name="adj1" fmla="val 83135"/>
              <a:gd name="adj2" fmla="val -4226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I D P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214810" y="609881"/>
            <a:ext cx="1928826" cy="1903696"/>
            <a:chOff x="4214810" y="609881"/>
            <a:chExt cx="1928826" cy="1903696"/>
          </a:xfrm>
        </p:grpSpPr>
        <p:sp>
          <p:nvSpPr>
            <p:cNvPr id="65" name="TextBox 64"/>
            <p:cNvSpPr txBox="1"/>
            <p:nvPr/>
          </p:nvSpPr>
          <p:spPr>
            <a:xfrm>
              <a:off x="4982053" y="609881"/>
              <a:ext cx="4753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Forte" panose="03060902040502070203" pitchFamily="66" charset="0"/>
                </a:rPr>
                <a:t>O</a:t>
              </a:r>
              <a:endParaRPr lang="en-US" sz="2400" dirty="0">
                <a:solidFill>
                  <a:schemeClr val="accent2">
                    <a:lumMod val="75000"/>
                  </a:schemeClr>
                </a:solidFill>
                <a:latin typeface="Forte" panose="03060902040502070203" pitchFamily="66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214810" y="1000108"/>
              <a:ext cx="4272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Forte" panose="03060902040502070203" pitchFamily="66" charset="0"/>
                </a:rPr>
                <a:t>S</a:t>
              </a:r>
              <a:endParaRPr lang="en-US" sz="2400" dirty="0">
                <a:solidFill>
                  <a:schemeClr val="accent2">
                    <a:lumMod val="75000"/>
                  </a:schemeClr>
                </a:solidFill>
                <a:latin typeface="Forte" panose="03060902040502070203" pitchFamily="66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715008" y="1857364"/>
              <a:ext cx="428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Forte" panose="03060902040502070203" pitchFamily="66" charset="0"/>
                </a:rPr>
                <a:t>F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788730" y="1000108"/>
              <a:ext cx="2811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Forte" panose="03060902040502070203" pitchFamily="66" charset="0"/>
                </a:rPr>
                <a:t>C</a:t>
              </a:r>
              <a:endParaRPr lang="en-US" sz="2400" dirty="0">
                <a:solidFill>
                  <a:schemeClr val="accent2">
                    <a:lumMod val="75000"/>
                  </a:schemeClr>
                </a:solidFill>
                <a:latin typeface="Forte" panose="03060902040502070203" pitchFamily="66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63961" y="1895765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Forte" panose="03060902040502070203" pitchFamily="66" charset="0"/>
                </a:rPr>
                <a:t>T</a:t>
              </a:r>
              <a:endParaRPr lang="en-US" sz="2400" dirty="0">
                <a:solidFill>
                  <a:schemeClr val="accent2">
                    <a:lumMod val="75000"/>
                  </a:schemeClr>
                </a:solidFill>
                <a:latin typeface="Forte" panose="03060902040502070203" pitchFamily="66" charset="0"/>
              </a:endParaRPr>
            </a:p>
          </p:txBody>
        </p:sp>
        <p:pic>
          <p:nvPicPr>
            <p:cNvPr id="70" name="Picture 1" descr="C:\Users\Acer\Downloads\disaster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714876" y="1000108"/>
              <a:ext cx="1009686" cy="1009686"/>
            </a:xfrm>
            <a:prstGeom prst="rect">
              <a:avLst/>
            </a:prstGeom>
            <a:noFill/>
          </p:spPr>
        </p:pic>
        <p:sp>
          <p:nvSpPr>
            <p:cNvPr id="46" name="TextBox 45"/>
            <p:cNvSpPr txBox="1"/>
            <p:nvPr/>
          </p:nvSpPr>
          <p:spPr>
            <a:xfrm>
              <a:off x="4500562" y="1928802"/>
              <a:ext cx="13653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Forte" panose="03060902040502070203" pitchFamily="66" charset="0"/>
                </a:rPr>
                <a:t>Risk </a:t>
              </a:r>
              <a:br>
                <a:rPr lang="en-US" sz="1600" dirty="0" smtClean="0">
                  <a:latin typeface="Forte" panose="03060902040502070203" pitchFamily="66" charset="0"/>
                </a:rPr>
              </a:br>
              <a:r>
                <a:rPr lang="en-US" sz="1600" dirty="0" smtClean="0">
                  <a:latin typeface="Forte" panose="03060902040502070203" pitchFamily="66" charset="0"/>
                </a:rPr>
                <a:t>Management</a:t>
              </a:r>
              <a:endParaRPr lang="en-US" sz="1600" dirty="0">
                <a:latin typeface="Forte" panose="03060902040502070203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880248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15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15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15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5" grpId="0" animBg="1"/>
      <p:bldP spid="42" grpId="0" animBg="1"/>
      <p:bldP spid="43" grpId="0" animBg="1"/>
      <p:bldP spid="44" grpId="0" animBg="1"/>
      <p:bldP spid="45" grpId="0" animBg="1"/>
      <p:bldP spid="36" grpId="0" animBg="1"/>
      <p:bldP spid="49" grpId="0" animBg="1"/>
      <p:bldP spid="50" grpId="0" animBg="1"/>
      <p:bldP spid="51" grpId="0" animBg="1"/>
      <p:bldP spid="53" grpId="0" animBg="1"/>
      <p:bldP spid="54" grpId="0"/>
      <p:bldP spid="56" grpId="0" animBg="1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การติดตาม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Monitoring)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เป็นการเก็บรวบรวมข้อมูลการปฏิบัติตามแผน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IDP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ที่กำหนดไว้ อันนำไปสู่การตัดสินใจ แก้ไข ปรับปรุงเครื่องมือการพัฒนาให้เหมาะสมในช่วงถัดไป</a:t>
            </a:r>
          </a:p>
          <a:p>
            <a:pPr marL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การประเมินผล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Evaluation)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เป็นการตรวจสอบความก้าวหน้าของแผน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IDP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ตลอดจนการพิจารณาผลสำเร็จของแผน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IDP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นั้นๆ ว่าก้าวหน้ามากน้อยเพียงใด</a:t>
            </a:r>
          </a:p>
          <a:p>
            <a:pPr marL="0" lvl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รูปแบบของการติดตามและประเมินความสำเร็จของแผน 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IDP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๑) การติดตามผู้บังคับบัญชาในการปฏิบัติตามแผน  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๒) การติดตามความสามารถที่ปรับปรุง / พัฒนาของบุคลากร</a:t>
            </a:r>
          </a:p>
          <a:p>
            <a:pPr lvl="0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000100" y="714356"/>
            <a:ext cx="6931706" cy="769441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rgbClr val="99FF33">
                <a:gamma/>
                <a:shade val="60000"/>
                <a:invGamma/>
                <a:alpha val="50000"/>
              </a:srgbClr>
            </a:prstShdw>
          </a:effectLst>
        </p:spPr>
        <p:txBody>
          <a:bodyPr wrap="square">
            <a:spAutoFit/>
          </a:bodyPr>
          <a:lstStyle/>
          <a:p>
            <a:pPr lvl="0" algn="ctr"/>
            <a:r>
              <a:rPr lang="th-TH" sz="44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ติดตามประเมินผล</a:t>
            </a:r>
            <a:endParaRPr lang="th-TH" sz="4400" b="1" dirty="0">
              <a:solidFill>
                <a:schemeClr val="accent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2786050" y="2714634"/>
            <a:ext cx="3571900" cy="857242"/>
          </a:xfrm>
          <a:prstGeom prst="rect">
            <a:avLst/>
          </a:prstGeom>
          <a:solidFill>
            <a:srgbClr val="FFC000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ตัวอย่าง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78989-7FB2-411C-96BC-A7C98A4830C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171</a:t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78581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การพัฒนาบุคลากรของ สพร.ทอ.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4378" y="1758216"/>
          <a:ext cx="8858312" cy="4907280"/>
        </p:xfrm>
        <a:graphic>
          <a:graphicData uri="http://schemas.openxmlformats.org/drawingml/2006/table">
            <a:tbl>
              <a:tblPr/>
              <a:tblGrid>
                <a:gridCol w="2286016"/>
                <a:gridCol w="1857388"/>
                <a:gridCol w="2428892"/>
                <a:gridCol w="2286016"/>
              </a:tblGrid>
              <a:tr h="270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H SarabunPSK"/>
                        </a:rPr>
                        <a:t>ความรู้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H SarabunPSK"/>
                        </a:rPr>
                        <a:t>ทักษะ/ความสามารถ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H SarabunPSK"/>
                        </a:rPr>
                        <a:t>คุณลักษณะส่วนบุคคล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H SarabunPSK"/>
                        </a:rPr>
                        <a:t>การพัฒนาบุคลากร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379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683895" algn="l"/>
                          <a:tab pos="900430" algn="l"/>
                          <a:tab pos="1224280" algn="l"/>
                          <a:tab pos="1656080" algn="l"/>
                          <a:tab pos="2196465" algn="l"/>
                        </a:tabLs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กรอบการประเมินประจำปี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683895" algn="l"/>
                          <a:tab pos="900430" algn="l"/>
                          <a:tab pos="1224280" algn="l"/>
                          <a:tab pos="1656080" algn="l"/>
                          <a:tab pos="2196465" algn="l"/>
                        </a:tabLs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กรอบนโยบาย คณอก.เจรจาข้อตกลงและประเมินผลการปฏิบัติราชการตามคำรับรองการปฏิบัติราชการของ นขต.ทอ.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การนำนโยบายไปสู่การปฏิบัติ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การติดต่อประสานงาน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มองภาพรวมเชิงระบบ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การคิดวิเคราะห์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การเข้าใจองค์กรและระบบราชการของ ทอ.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ใช้โครงการศึกษาประจำปีเป็นหลัก กับวิธีการจัดการความรู้, การถ่ายทอดจากผู้รับผิดชอบ, พี่เลี้ยง, การศึกษาด้วยตนเอง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78581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การพัฒนาบุคลากรของ สพร.ทอ.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4282" y="1855598"/>
          <a:ext cx="8858312" cy="4416552"/>
        </p:xfrm>
        <a:graphic>
          <a:graphicData uri="http://schemas.openxmlformats.org/drawingml/2006/table">
            <a:tbl>
              <a:tblPr/>
              <a:tblGrid>
                <a:gridCol w="2286016"/>
                <a:gridCol w="1857388"/>
                <a:gridCol w="2428892"/>
                <a:gridCol w="2286016"/>
              </a:tblGrid>
              <a:tr h="270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H SarabunPSK"/>
                        </a:rPr>
                        <a:t>ความรู้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H SarabunPSK"/>
                        </a:rPr>
                        <a:t>ทักษะ/ความสามารถ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H SarabunPSK"/>
                        </a:rPr>
                        <a:t>คุณลักษณะส่วนบุคคล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H SarabunPSK"/>
                        </a:rPr>
                        <a:t>การพัฒนาบุคลากร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625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การจัดทำคำรับรองการปฏิบัติราชการ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การกำหนดตัวชี้วัด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การกำหนดเกณฑ์การประเมิน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การติดตามประเมินผล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ความสามารถในการถ่ายทอด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การสื่อสารอย่างมีประสิทธิภาพ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การติดต่อประสานงาน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ศิลปะการสื่อสารจูงใจ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ความเข้าใจในองค์กร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การมองภาพองค์รวม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ใช้โครงการศึกษาประจำปีเป็นหลัก กับวิธีการจัดการความรู้, การถ่ายทอดจากผู้รับผิดชอบ, พี่เลี้ยง, การศึกษาด้วยตนเอง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78581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การพัฒนาบุคลากรของ สพร.ทอ.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1250" y="1760720"/>
          <a:ext cx="8967496" cy="4907280"/>
        </p:xfrm>
        <a:graphic>
          <a:graphicData uri="http://schemas.openxmlformats.org/drawingml/2006/table">
            <a:tbl>
              <a:tblPr/>
              <a:tblGrid>
                <a:gridCol w="2351058"/>
                <a:gridCol w="2000264"/>
                <a:gridCol w="2401596"/>
                <a:gridCol w="2214578"/>
              </a:tblGrid>
              <a:tr h="270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H SarabunPSK"/>
                        </a:rPr>
                        <a:t>ความรู้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H SarabunPSK"/>
                        </a:rPr>
                        <a:t>ทักษะ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H SarabunPSK"/>
                        </a:rPr>
                        <a:t>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H SarabunPSK"/>
                        </a:rPr>
                        <a:t>ความสามารถ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H SarabunPSK"/>
                        </a:rPr>
                        <a:t>คุณลักษณะส่วนบุคคล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H SarabunPSK"/>
                        </a:rPr>
                        <a:t>การพัฒนาบุคลากร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590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ภารกิจของ นขต.ทอ.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การเจรจาต่อรอง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แผนปฏิบัติราชการของหน่วย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ความสามารถในการถ่ายทอด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การสื่อสารอย่างมีประสิทธิภาพ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การ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ติดต่อ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ประสานงาน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การประณีประนอม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มีมนุษยสัมพันธ์ที่ดี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การควบคุมตนเอง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ใช้โครงการศึกษาประจำปีเป็นหลัก กับวิธีการจัดการความรู้, การถ่ายทอดจากผู้รับผิดชอบ, พี่เลี้ยง, การศึกษาด้วยตนเอง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78581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การพัฒนาบุคลากรของ สพร.ทอ.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7802" y="1807868"/>
          <a:ext cx="8967496" cy="4192900"/>
        </p:xfrm>
        <a:graphic>
          <a:graphicData uri="http://schemas.openxmlformats.org/drawingml/2006/table">
            <a:tbl>
              <a:tblPr/>
              <a:tblGrid>
                <a:gridCol w="2351058"/>
                <a:gridCol w="2000264"/>
                <a:gridCol w="2401596"/>
                <a:gridCol w="2214578"/>
              </a:tblGrid>
              <a:tr h="270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H SarabunPSK"/>
                        </a:rPr>
                        <a:t>ความรู้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H SarabunPSK"/>
                        </a:rPr>
                        <a:t>ทักษะ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H SarabunPSK"/>
                        </a:rPr>
                        <a:t>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H SarabunPSK"/>
                        </a:rPr>
                        <a:t>ความสามารถ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H SarabunPSK"/>
                        </a:rPr>
                        <a:t>คุณลักษณะส่วนบุคคล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H SarabunPSK"/>
                        </a:rPr>
                        <a:t>การพัฒนาบุคลากร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11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ระเบียบงานสารบรรณ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ความรู้ด้านคอมพิวเตอร์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MS Word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,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MS Excel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MS Power Point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การดำเนินการเชิงรุก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ความถูกต้องของงาน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ใช้โครงการศึกษาประจำปีเป็นหลัก กับวิธีการจัดการความรู้, การถ่ายทอดจากผู้รับผิดชอบ, พี่เลี้ยง, การศึกษาด้วยตนเอง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78581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การพัฒนาบุคลากรของ สพร.ทอ.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48609" name="Rectangle 1"/>
          <p:cNvSpPr>
            <a:spLocks noChangeArrowheads="1"/>
          </p:cNvSpPr>
          <p:nvPr/>
        </p:nvSpPr>
        <p:spPr bwMode="auto">
          <a:xfrm>
            <a:off x="0" y="1404926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แบบฟอร์มหา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KSA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ชื่อ</a:t>
            </a:r>
            <a:r>
              <a:rPr kumimoji="0" lang="th-TH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 ร.อ.หญิง คุณธรรม วัฒนา  พาวัฒนา 			</a:t>
            </a:r>
            <a:r>
              <a:rPr kumimoji="0" lang="th-TH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ตำแหน่ง นพร.ผผพร.1 กยศ.สพร.ทอ.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หน้าที่ตามตำแหน่ง</a:t>
            </a:r>
            <a:r>
              <a:rPr kumimoji="0" lang="th-TH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 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 ดำเนินการ ถ่ายทอด และให้คำปรึกษาแนะนำ เกี่ยวกับยุทธศาสตร์การพัฒนาระบบงานส่วนราชการกองทัพอากาศ </a:t>
            </a:r>
            <a:br>
              <a:rPr kumimoji="0" lang="th-TH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</a:br>
            <a:r>
              <a:rPr kumimoji="0" lang="th-TH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  และการพัฒนาระบบบริหารจัดการภายในกองทัพอากาศ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 ดำเนินการ พัฒนา นำเสนอ การประยุกต์ใช้ และสร้างนวัตกรรมเครื่องมือทางการบริหารที่เหมาะสมภายในกองทัพอากาศ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 ติดตาม วิเคราะห์ และประเมิน การดำเนินงานส่วนราชการกองทัพอากาศเกี่ยวกับการปฏิบัติตามยุทธศาสตร์ และการ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h-TH" sz="2200" dirty="0" smtClean="0"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  </a:t>
            </a:r>
            <a:r>
              <a:rPr kumimoji="0" lang="th-TH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บริหารจัดการ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 ติดตาม และรวบรวมรายงานผลการดำเนินงาน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 ประสานการปฏิบัติกับหน่วยงานพัฒนาระบบราชการที่เกี่ยวข้อง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 ปฏิบัติงานอื่นๆ ตามแต่ผู้บังคับบัญชาจะมอบหมาย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งานปฏิบัติจริง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๑. </a:t>
            </a:r>
            <a:r>
              <a:rPr kumimoji="0" lang="th-TH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การจัดทำคำรับรอง นขต.ทอ.</a:t>
            </a:r>
            <a:endParaRPr kumimoji="0" lang="en-US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๒. </a:t>
            </a:r>
            <a:r>
              <a:rPr kumimoji="0" lang="th-TH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การจัดแผนปฏิบัติราชการ นขต.ทอ.</a:t>
            </a:r>
            <a:endParaRPr kumimoji="0" lang="en-US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๓. การพัฒนาระบบราชการ นขต.ทอ.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๔. การตรวจเยี่ยมการพัฒนาระบบราชการ นขต.ทอ.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78581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การพัฒนาบุคลากรของ สพร.ทอ.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57158" y="1700202"/>
          <a:ext cx="8215372" cy="4626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3843"/>
                <a:gridCol w="2053843"/>
                <a:gridCol w="2053843"/>
                <a:gridCol w="2053843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งาน</a:t>
                      </a:r>
                      <a:endParaRPr lang="en-US" sz="2400" dirty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ความรู้</a:t>
                      </a:r>
                      <a:endParaRPr lang="en-US" sz="240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ทักษะ</a:t>
                      </a:r>
                      <a:endParaRPr lang="en-US" sz="240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คุณลักษณะ</a:t>
                      </a:r>
                      <a:endParaRPr lang="en-US" sz="2400" dirty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การจัดทำคำรับรอง นขต.ทอ.</a:t>
                      </a:r>
                      <a:endParaRPr lang="en-US" sz="2400" kern="1200" dirty="0" smtClean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๑.๑ กำหนดกรอบการประเมินและแนวทางปฏิบัติ</a:t>
                      </a:r>
                      <a:endParaRPr lang="en-US" sz="2400" kern="1200" dirty="0" smtClean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th-TH" sz="2400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รู้กรอบการประเมินประจำปี</a:t>
                      </a:r>
                      <a:endParaRPr lang="en-US" sz="2400" kern="1200" dirty="0" smtClean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lvl="0"/>
                      <a:r>
                        <a:rPr lang="th-TH" sz="2400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รู้กรอบนโยบาย คณอก.เจรจาข้อตกลงและประเมินผลการปฏิบัติราชการตามคำรับรองการปฏิบัติราชการของ นขต.ทอ.</a:t>
                      </a:r>
                      <a:endParaRPr lang="en-US" sz="2400" kern="1200" dirty="0" smtClean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lvl="0"/>
                      <a:r>
                        <a:rPr lang="th-TH" sz="2400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กรอบการประเมินที่ผ่านมา</a:t>
                      </a:r>
                      <a:endParaRPr lang="en-US" sz="2400" kern="1200" dirty="0" smtClean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th-TH" sz="2400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การนำนโยบายไปสู่การปฏิบัติ</a:t>
                      </a:r>
                      <a:endParaRPr lang="en-US" sz="2400" kern="1200" dirty="0" smtClean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lvl="0"/>
                      <a:r>
                        <a:rPr lang="th-TH" sz="2400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การติดต่อประสานงาน</a:t>
                      </a:r>
                      <a:endParaRPr lang="en-US" sz="2400" kern="1200" dirty="0" smtClean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th-TH" sz="2400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มองภาพรวมเชิงระบบ</a:t>
                      </a:r>
                      <a:endParaRPr lang="en-US" sz="2400" kern="1200" dirty="0" smtClean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lvl="0"/>
                      <a:r>
                        <a:rPr lang="th-TH" sz="2400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การคิดวิเคราะห์</a:t>
                      </a:r>
                      <a:endParaRPr lang="en-US" sz="2400" kern="1200" dirty="0" smtClean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lvl="0"/>
                      <a:r>
                        <a:rPr lang="th-TH" sz="2400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การเข้าใจองค์กรและระบบราชการของ ทอ.</a:t>
                      </a:r>
                      <a:endParaRPr lang="en-US" sz="2400" kern="1200" dirty="0" smtClean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741" y="1595752"/>
            <a:ext cx="8472518" cy="521495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ให้ผู้เข้าร่วมกิจกรรมรายงานผู้บังคับบัญชาของหน่วยทราบ สิ่งที่ได้รับจากการมาร่วมกิจกรรม และแนวทางการพัฒนากระบวนการทำงานของหน่วย </a:t>
            </a:r>
          </a:p>
          <a:p>
            <a:pPr marL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คณะทำงานในการพัฒนากระบวนการทำงานของหน่วย นำแนวทางตามคู่มือเล่มนี้ ไปกำหนดแนวทางการปฏิบัติ</a:t>
            </a:r>
          </a:p>
          <a:p>
            <a:pPr marL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ผลผลิตการพัฒนากระบวนการทำงาน ที่ สพร.ทอ.ต้องการ คือ นขต.ทอ.สรุปผลการดำเนินการและนำผลที่ได้ไปเพิ่มเป็นข้อมูลประกอบในแผนปฏิบัติราชการของหน่วย เพื่อให้หน่วยสามารถนำไปสู่การปฏิบัติจริงได้อย่างเป็นรูปธรรม </a:t>
            </a:r>
            <a:r>
              <a:rPr lang="th-TH" b="1" u="sng" dirty="0" smtClean="0">
                <a:latin typeface="TH SarabunPSK" pitchFamily="34" charset="-34"/>
                <a:cs typeface="TH SarabunPSK" pitchFamily="34" charset="-34"/>
              </a:rPr>
              <a:t>ทั้งนี้ให้รวบรวมผลการดำเนินการพัฒนาคุณภาพ</a:t>
            </a:r>
            <a:br>
              <a:rPr lang="th-TH" b="1" u="sng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u="sng" dirty="0" smtClean="0">
                <a:latin typeface="TH SarabunPSK" pitchFamily="34" charset="-34"/>
                <a:cs typeface="TH SarabunPSK" pitchFamily="34" charset="-34"/>
              </a:rPr>
              <a:t>การบริหารจัดการภาครัฐ นขต</a:t>
            </a:r>
            <a:r>
              <a:rPr lang="en-US" b="1" u="sng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b="1" u="sng" dirty="0" smtClean="0">
                <a:latin typeface="TH SarabunPSK" pitchFamily="34" charset="-34"/>
                <a:cs typeface="TH SarabunPSK" pitchFamily="34" charset="-34"/>
              </a:rPr>
              <a:t>ทอ</a:t>
            </a:r>
            <a:r>
              <a:rPr lang="en-US" b="1" u="sng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b="1" u="sng" dirty="0" smtClean="0">
                <a:latin typeface="TH SarabunPSK" pitchFamily="34" charset="-34"/>
                <a:cs typeface="TH SarabunPSK" pitchFamily="34" charset="-34"/>
              </a:rPr>
              <a:t>ตั้งแต่เริ่มทำจนถึงปัจจุบันให้อยู่ในเล่มเดียวกัน</a:t>
            </a:r>
            <a:endParaRPr lang="th-TH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106147" y="730733"/>
            <a:ext cx="6931706" cy="769441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rgbClr val="99FF33">
                <a:gamma/>
                <a:shade val="60000"/>
                <a:invGamma/>
                <a:alpha val="50000"/>
              </a:srgbClr>
            </a:prstShdw>
          </a:effectLst>
        </p:spPr>
        <p:txBody>
          <a:bodyPr wrap="square">
            <a:spAutoFit/>
          </a:bodyPr>
          <a:lstStyle/>
          <a:p>
            <a:pPr lvl="0" algn="ctr"/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ขั้นตอนเมื่อผู้เข้าร่วมกิจกรรมกลับไปหน่วย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43076"/>
            <a:ext cx="8686800" cy="468632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ให้ นขต.ทอ.รายงานผลการปฏิบัติ, บทเรียนที่ได้รับ, ข้อขัดข้อง และข้อเสนอแนะ  </a:t>
            </a:r>
            <a:r>
              <a:rPr lang="th-TH" b="1" u="sng" dirty="0" smtClean="0">
                <a:latin typeface="TH SarabunPSK" pitchFamily="34" charset="-34"/>
                <a:cs typeface="TH SarabunPSK" pitchFamily="34" charset="-34"/>
              </a:rPr>
              <a:t>พร้อมแนบเอกสาร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แบบฟอร์มการตอบคำถาม ฯ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Download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ได้ที่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Web Site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สพร.ทอ.) การปฏิบัติ (กระบวนการทำงานจากการสัมมนา ได้แก่การจัดทำมาตรฐานงาน การหาความเสี่ยงจากกระบวนงาน การควบคุมภายในที่มี การจัดการความรู้ การจัดทำฐานข้อมูล และการพัฒนาบุคลากร)  </a:t>
            </a:r>
            <a:r>
              <a:rPr lang="th-TH" b="1" u="sng" dirty="0" smtClean="0">
                <a:latin typeface="TH SarabunPSK" pitchFamily="34" charset="-34"/>
                <a:cs typeface="TH SarabunPSK" pitchFamily="34" charset="-34"/>
              </a:rPr>
              <a:t>พร้อมไฟล์ข้อมูลรายละเอียด ทางอีเมล์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ให้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สพร.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ทอ. </a:t>
            </a:r>
          </a:p>
          <a:p>
            <a:pPr marL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นขต.ทอ.และหน่วยที่เข้าร่วมกิจกรรม ส่งงานภายในวันศุกร์ที่ ๒๘ </a:t>
            </a:r>
            <a:r>
              <a:rPr lang="th-TH" b="1" smtClean="0">
                <a:latin typeface="TH SarabunPSK" pitchFamily="34" charset="-34"/>
                <a:cs typeface="TH SarabunPSK" pitchFamily="34" charset="-34"/>
              </a:rPr>
              <a:t>มิ.ย.๖๒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106147" y="730733"/>
            <a:ext cx="6931706" cy="769441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rgbClr val="99FF33">
                <a:gamma/>
                <a:shade val="60000"/>
                <a:invGamma/>
                <a:alpha val="50000"/>
              </a:srgbClr>
            </a:prstShdw>
          </a:effectLst>
        </p:spPr>
        <p:txBody>
          <a:bodyPr wrap="square">
            <a:spAutoFit/>
          </a:bodyPr>
          <a:lstStyle/>
          <a:p>
            <a:pPr lvl="0" algn="ctr"/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การรายงานผลการพัฒนาระบบราชการ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1"/>
          <p:cNvSpPr txBox="1">
            <a:spLocks/>
          </p:cNvSpPr>
          <p:nvPr/>
        </p:nvSpPr>
        <p:spPr bwMode="auto">
          <a:xfrm>
            <a:off x="46038" y="712788"/>
            <a:ext cx="9040812" cy="61452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th-TH" sz="4000" b="1" dirty="0"/>
          </a:p>
          <a:p>
            <a:pPr eaLnBrk="0" hangingPunct="0">
              <a:defRPr/>
            </a:pPr>
            <a:r>
              <a:rPr lang="th-TH" sz="4800" b="1" dirty="0"/>
              <a:t>       </a:t>
            </a:r>
          </a:p>
          <a:p>
            <a:pPr eaLnBrk="0" hangingPunct="0">
              <a:defRPr/>
            </a:pPr>
            <a:endParaRPr lang="th-TH" sz="4800" b="1" dirty="0"/>
          </a:p>
          <a:p>
            <a:pPr eaLnBrk="0" hangingPunct="0">
              <a:defRPr/>
            </a:pPr>
            <a:endParaRPr lang="th-TH" sz="4800" b="1" dirty="0"/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122842" y="1571612"/>
            <a:ext cx="8895428" cy="5286388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-"/>
              <a:defRPr/>
            </a:pPr>
            <a:endParaRPr lang="th-TH" sz="3200" b="1" dirty="0">
              <a:latin typeface="Angsana New" pitchFamily="18" charset="-34"/>
            </a:endParaRPr>
          </a:p>
        </p:txBody>
      </p:sp>
      <p:sp>
        <p:nvSpPr>
          <p:cNvPr id="9222" name="ชื่อเรื่อง 1"/>
          <p:cNvSpPr txBox="1">
            <a:spLocks/>
          </p:cNvSpPr>
          <p:nvPr/>
        </p:nvSpPr>
        <p:spPr bwMode="auto">
          <a:xfrm>
            <a:off x="563563" y="1571625"/>
            <a:ext cx="8366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ปี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๖๒ </a:t>
            </a: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บูรณาการ เกณฑ์คุณภาพการบริหารจัดการภาครัฐ</a:t>
            </a:r>
            <a:r>
              <a:rPr lang="en-US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(PMQA</a:t>
            </a: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0" hangingPunct="0"/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กับเรื่องต่อไปนี้    </a:t>
            </a:r>
          </a:p>
        </p:txBody>
      </p:sp>
      <p:graphicFrame>
        <p:nvGraphicFramePr>
          <p:cNvPr id="13" name="ตัวยึดเนื้อหา 3"/>
          <p:cNvGraphicFramePr>
            <a:graphicFrameLocks noGrp="1"/>
          </p:cNvGraphicFramePr>
          <p:nvPr/>
        </p:nvGraphicFramePr>
        <p:xfrm>
          <a:off x="484188" y="2679700"/>
          <a:ext cx="6972300" cy="3982720"/>
        </p:xfrm>
        <a:graphic>
          <a:graphicData uri="http://schemas.openxmlformats.org/drawingml/2006/table">
            <a:tbl>
              <a:tblPr/>
              <a:tblGrid>
                <a:gridCol w="528637"/>
                <a:gridCol w="5599113"/>
                <a:gridCol w="844550"/>
              </a:tblGrid>
              <a:tr h="484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การจัดทำมาตรฐานการปฏิบัติงาน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มว.๖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84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๒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การบริหารความเสี่ยง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มว.๒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84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การควบคุมภายใน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มว.๑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84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การกำกับดูแลองค์การที่ดี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มว.๑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84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การกำหนดผู้รับบริการและผู้มีส่วนได้ส่วนเสีย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มว.๓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84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การจัดการฐานข้อมูล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มว.๔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84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การจัดการความรู้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มว.๔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84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การจัดทำแผนแผนพัฒนาบุคลากร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มว.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  <p:sp>
        <p:nvSpPr>
          <p:cNvPr id="9261" name="TextBox 13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7540843" y="2654760"/>
            <a:ext cx="1080000" cy="403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ภายใต้เกณฑ์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PMQA</a:t>
            </a:r>
          </a:p>
          <a:p>
            <a:pPr algn="ctr"/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262" name="ชื่อเรื่อง 1"/>
          <p:cNvSpPr txBox="1">
            <a:spLocks/>
          </p:cNvSpPr>
          <p:nvPr/>
        </p:nvSpPr>
        <p:spPr bwMode="auto">
          <a:xfrm>
            <a:off x="457200" y="714375"/>
            <a:ext cx="8229600" cy="785813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การบูรณาการเครื่องมือการบริหารจัดการภาครัฐ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11582-4A72-45AC-A73D-C1DA311FF5D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642918"/>
            <a:ext cx="4357686" cy="1143000"/>
          </a:xfrm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หัวข้อนำเสนอ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41218" y="1556792"/>
            <a:ext cx="7527780" cy="4525963"/>
          </a:xfrm>
        </p:spPr>
        <p:txBody>
          <a:bodyPr>
            <a:noAutofit/>
          </a:bodyPr>
          <a:lstStyle/>
          <a:p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ชื่อกระบวนการ</a:t>
            </a:r>
          </a:p>
          <a:p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ผลผลิต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= ?</a:t>
            </a:r>
            <a:endParaRPr lang="th-TH" sz="36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ผู้รับบริการ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= ? </a:t>
            </a:r>
            <a:r>
              <a:rPr lang="th-TH" sz="36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      (หน้า 14 - 17)</a:t>
            </a:r>
          </a:p>
          <a:p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ตัวชี้วัดผลผลิต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= ?</a:t>
            </a:r>
            <a:endParaRPr lang="th-TH" sz="36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Flow chart</a:t>
            </a:r>
          </a:p>
          <a:p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ยกตัวอย่าง ความเสี่ยงในแต่ละขั้นตอน</a:t>
            </a:r>
            <a:r>
              <a:rPr lang="th-TH" sz="36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(หน้า 22,23)</a:t>
            </a:r>
          </a:p>
          <a:p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มาตรการควบคุม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= ?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                      </a:t>
            </a:r>
            <a:r>
              <a:rPr lang="th-TH" sz="36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(หน้า 29,30)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วงเล็บปีกกาขวา 8"/>
          <p:cNvSpPr/>
          <p:nvPr/>
        </p:nvSpPr>
        <p:spPr>
          <a:xfrm>
            <a:off x="3352126" y="1857364"/>
            <a:ext cx="357190" cy="278608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วงเล็บปีกกาขวา 9"/>
          <p:cNvSpPr/>
          <p:nvPr/>
        </p:nvSpPr>
        <p:spPr>
          <a:xfrm>
            <a:off x="5521370" y="5143512"/>
            <a:ext cx="142876" cy="85725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b="1" dirty="0"/>
          </a:p>
        </p:txBody>
      </p:sp>
      <p:pic>
        <p:nvPicPr>
          <p:cNvPr id="11" name="Picture 2" descr="C:\Users\Acer\Downloads\presentation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642918"/>
            <a:ext cx="4286248" cy="4286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15700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หัวข้อนำเสนอ (ต่อ)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23528" y="1700808"/>
            <a:ext cx="6779096" cy="4525963"/>
          </a:xfrm>
        </p:spPr>
        <p:txBody>
          <a:bodyPr>
            <a:normAutofit/>
          </a:bodyPr>
          <a:lstStyle/>
          <a:p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ฐานข้อมูล (มีอะไร ปรับปรุงอะไร) </a:t>
            </a:r>
            <a:r>
              <a:rPr lang="th-TH" sz="36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(หน้า 42-44)</a:t>
            </a:r>
          </a:p>
          <a:p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การพัฒนาบุคลากร </a:t>
            </a:r>
            <a:r>
              <a:rPr lang="th-TH" sz="36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(หน้า 54)</a:t>
            </a:r>
          </a:p>
          <a:p>
            <a:pPr>
              <a:buNone/>
            </a:pP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01474" name="Picture 2" descr="C:\Users\Acer\Downloads\presentation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0490" y="642918"/>
            <a:ext cx="2703510" cy="27035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7535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ชื่อเรื่อง 1"/>
          <p:cNvSpPr>
            <a:spLocks noGrp="1"/>
          </p:cNvSpPr>
          <p:nvPr>
            <p:ph type="title"/>
          </p:nvPr>
        </p:nvSpPr>
        <p:spPr>
          <a:xfrm>
            <a:off x="988145" y="716073"/>
            <a:ext cx="7167711" cy="840719"/>
          </a:xfrm>
          <a:gradFill>
            <a:gsLst>
              <a:gs pos="0">
                <a:srgbClr val="000099"/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การบูรณาการงานของ นขต.ทอ.(๖๑ – ๖๒)</a:t>
            </a:r>
          </a:p>
        </p:txBody>
      </p:sp>
      <p:sp>
        <p:nvSpPr>
          <p:cNvPr id="96261" name="AutoShape 6"/>
          <p:cNvSpPr>
            <a:spLocks noChangeArrowheads="1"/>
          </p:cNvSpPr>
          <p:nvPr/>
        </p:nvSpPr>
        <p:spPr bwMode="auto">
          <a:xfrm>
            <a:off x="5076825" y="2349500"/>
            <a:ext cx="3649663" cy="503238"/>
          </a:xfrm>
          <a:prstGeom prst="homePlate">
            <a:avLst>
              <a:gd name="adj" fmla="val 4291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th-TH" b="1">
                <a:latin typeface="TH SarabunPSK" pitchFamily="34" charset="-34"/>
                <a:cs typeface="TH SarabunPSK" pitchFamily="34" charset="-34"/>
              </a:rPr>
              <a:t>บริหารความเสี่ยง</a:t>
            </a:r>
          </a:p>
        </p:txBody>
      </p:sp>
      <p:sp>
        <p:nvSpPr>
          <p:cNvPr id="29" name="AutoShape 3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539750" y="3500438"/>
            <a:ext cx="1500188" cy="1077912"/>
          </a:xfrm>
          <a:prstGeom prst="homePlate">
            <a:avLst>
              <a:gd name="adj" fmla="val 42912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996633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งาน</a:t>
            </a:r>
          </a:p>
        </p:txBody>
      </p:sp>
      <p:sp>
        <p:nvSpPr>
          <p:cNvPr id="96263" name="AutoShape 6"/>
          <p:cNvSpPr>
            <a:spLocks noChangeArrowheads="1"/>
          </p:cNvSpPr>
          <p:nvPr/>
        </p:nvSpPr>
        <p:spPr bwMode="auto">
          <a:xfrm>
            <a:off x="5076825" y="2997200"/>
            <a:ext cx="3649663" cy="503238"/>
          </a:xfrm>
          <a:prstGeom prst="homePlate">
            <a:avLst>
              <a:gd name="adj" fmla="val 4291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th-TH" b="1">
                <a:latin typeface="TH SarabunPSK" pitchFamily="34" charset="-34"/>
                <a:cs typeface="TH SarabunPSK" pitchFamily="34" charset="-34"/>
              </a:rPr>
              <a:t>กิจกรรมควบคุมภายใน</a:t>
            </a: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5076825" y="4941888"/>
            <a:ext cx="3649663" cy="431800"/>
          </a:xfrm>
          <a:prstGeom prst="homePlate">
            <a:avLst>
              <a:gd name="adj" fmla="val 42912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ฐานข้อมูลที่จำเป็น</a:t>
            </a:r>
          </a:p>
        </p:txBody>
      </p:sp>
      <p:sp>
        <p:nvSpPr>
          <p:cNvPr id="96265" name="AutoShape 6"/>
          <p:cNvSpPr>
            <a:spLocks noChangeArrowheads="1"/>
          </p:cNvSpPr>
          <p:nvPr/>
        </p:nvSpPr>
        <p:spPr bwMode="auto">
          <a:xfrm>
            <a:off x="5076825" y="5548313"/>
            <a:ext cx="3649663" cy="504825"/>
          </a:xfrm>
          <a:prstGeom prst="homePlate">
            <a:avLst>
              <a:gd name="adj" fmla="val 42909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การจัดการความรู้</a:t>
            </a:r>
          </a:p>
        </p:txBody>
      </p:sp>
      <p:sp>
        <p:nvSpPr>
          <p:cNvPr id="96266" name="AutoShape 6"/>
          <p:cNvSpPr>
            <a:spLocks noChangeArrowheads="1"/>
          </p:cNvSpPr>
          <p:nvPr/>
        </p:nvSpPr>
        <p:spPr bwMode="auto">
          <a:xfrm>
            <a:off x="5076825" y="6196013"/>
            <a:ext cx="3649663" cy="473075"/>
          </a:xfrm>
          <a:prstGeom prst="homePlate">
            <a:avLst>
              <a:gd name="adj" fmla="val 4289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th-TH" b="1">
                <a:latin typeface="TH SarabunPSK" pitchFamily="34" charset="-34"/>
                <a:cs typeface="TH SarabunPSK" pitchFamily="34" charset="-34"/>
              </a:rPr>
              <a:t>จัดทำแผนพัฒนาบุคลากร</a:t>
            </a: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5076825" y="4292600"/>
            <a:ext cx="3649663" cy="504825"/>
          </a:xfrm>
          <a:prstGeom prst="homePlate">
            <a:avLst>
              <a:gd name="adj" fmla="val 42912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เครือข่ายผู้รับบริการ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6268" name="AutoShape 6"/>
          <p:cNvSpPr>
            <a:spLocks noChangeArrowheads="1"/>
          </p:cNvSpPr>
          <p:nvPr/>
        </p:nvSpPr>
        <p:spPr bwMode="auto">
          <a:xfrm>
            <a:off x="5076825" y="3644900"/>
            <a:ext cx="3649663" cy="504825"/>
          </a:xfrm>
          <a:prstGeom prst="homePlate">
            <a:avLst>
              <a:gd name="adj" fmla="val 42909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th-TH" b="1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การกำกับดูแลองค์การที่ดี</a:t>
            </a:r>
          </a:p>
        </p:txBody>
      </p:sp>
      <p:sp>
        <p:nvSpPr>
          <p:cNvPr id="96269" name="AutoShape 6"/>
          <p:cNvSpPr>
            <a:spLocks noChangeArrowheads="1"/>
          </p:cNvSpPr>
          <p:nvPr/>
        </p:nvSpPr>
        <p:spPr bwMode="auto">
          <a:xfrm>
            <a:off x="5076825" y="1700213"/>
            <a:ext cx="3649663" cy="504825"/>
          </a:xfrm>
          <a:prstGeom prst="homePlate">
            <a:avLst>
              <a:gd name="adj" fmla="val 42909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th-TH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จัดทำมาตรฐานการปฏิบัติงาน</a:t>
            </a:r>
          </a:p>
        </p:txBody>
      </p:sp>
      <p:sp>
        <p:nvSpPr>
          <p:cNvPr id="96270" name="AutoShape 4"/>
          <p:cNvSpPr>
            <a:spLocks noChangeArrowheads="1"/>
          </p:cNvSpPr>
          <p:nvPr/>
        </p:nvSpPr>
        <p:spPr bwMode="auto">
          <a:xfrm>
            <a:off x="2195513" y="2349500"/>
            <a:ext cx="2486025" cy="1012825"/>
          </a:xfrm>
          <a:prstGeom prst="homePlate">
            <a:avLst>
              <a:gd name="adj" fmla="val 42909"/>
            </a:avLst>
          </a:prstGeom>
          <a:solidFill>
            <a:srgbClr val="FFFF00"/>
          </a:solidFill>
          <a:ln w="19050">
            <a:solidFill>
              <a:srgbClr val="996633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th-TH" b="1">
                <a:latin typeface="TH SarabunPSK" pitchFamily="34" charset="-34"/>
                <a:cs typeface="TH SarabunPSK" pitchFamily="34" charset="-34"/>
              </a:rPr>
              <a:t>กระบวนงานหลัก</a:t>
            </a:r>
          </a:p>
        </p:txBody>
      </p:sp>
      <p:sp>
        <p:nvSpPr>
          <p:cNvPr id="96271" name="AutoShape 4"/>
          <p:cNvSpPr>
            <a:spLocks noChangeArrowheads="1"/>
          </p:cNvSpPr>
          <p:nvPr/>
        </p:nvSpPr>
        <p:spPr bwMode="auto">
          <a:xfrm>
            <a:off x="2195513" y="4770438"/>
            <a:ext cx="2486025" cy="1009650"/>
          </a:xfrm>
          <a:prstGeom prst="homePlate">
            <a:avLst>
              <a:gd name="adj" fmla="val 42907"/>
            </a:avLst>
          </a:prstGeom>
          <a:solidFill>
            <a:srgbClr val="FFFF00"/>
          </a:solidFill>
          <a:ln w="19050">
            <a:solidFill>
              <a:srgbClr val="996633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th-TH" b="1">
                <a:latin typeface="TH SarabunPSK" pitchFamily="34" charset="-34"/>
                <a:cs typeface="TH SarabunPSK" pitchFamily="34" charset="-34"/>
              </a:rPr>
              <a:t>กระบวนงานสนับสนุน</a:t>
            </a:r>
          </a:p>
        </p:txBody>
      </p:sp>
      <p:sp>
        <p:nvSpPr>
          <p:cNvPr id="96273" name="Line 3"/>
          <p:cNvSpPr>
            <a:spLocks noChangeShapeType="1"/>
          </p:cNvSpPr>
          <p:nvPr/>
        </p:nvSpPr>
        <p:spPr bwMode="auto">
          <a:xfrm>
            <a:off x="0" y="612775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ตัวยึดหมายเลขภาพนิ่ง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EADED31-08A8-49ED-9D62-A71B124D18FC}" type="slidenum">
              <a:rPr lang="en-US" sz="160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pPr algn="r"/>
              <a:t>2</a:t>
            </a:fld>
            <a:endParaRPr lang="th-TH" sz="1600">
              <a:solidFill>
                <a:srgbClr val="FFFF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928688"/>
            <a:ext cx="82296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th-TH" sz="4400" b="1">
              <a:solidFill>
                <a:srgbClr val="FF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defRPr/>
            </a:pPr>
            <a:endParaRPr lang="th-TH" sz="4400" b="1">
              <a:solidFill>
                <a:srgbClr val="FF99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0" y="-3709235"/>
            <a:ext cx="65" cy="14276470"/>
          </a:xfrm>
          <a:prstGeom prst="rect">
            <a:avLst/>
          </a:prstGeom>
          <a:solidFill>
            <a:srgbClr val="D8DFEA"/>
          </a:solidFill>
          <a:ln w="9525" algn="ctr">
            <a:noFill/>
            <a:miter lim="800000"/>
            <a:headEnd/>
            <a:tailEnd/>
          </a:ln>
        </p:spPr>
        <p:txBody>
          <a:bodyPr wrap="none" lIns="0" tIns="13711680" rIns="0" bIns="0" anchor="ctr">
            <a:spAutoFit/>
          </a:bodyPr>
          <a:lstStyle/>
          <a:p>
            <a:pPr eaLnBrk="0" hangingPunct="0"/>
            <a:endParaRPr lang="en-US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28662" y="2891379"/>
            <a:ext cx="7342212" cy="132343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เพื่อให้ นขต.ทอ.สามารถพัฒนากระบวนการทำงานได้อย่างเป็นระบบ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1393010" y="928670"/>
            <a:ext cx="6357981" cy="1000132"/>
          </a:xfrm>
          <a:prstGeom prst="foldedCorner">
            <a:avLst>
              <a:gd name="adj" fmla="val 12500"/>
            </a:avLst>
          </a:prstGeom>
          <a:noFill/>
          <a:ln w="76200"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วัตถุประสงค์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11582-4A72-45AC-A73D-C1DA311FF5D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50593" name="Picture 1" descr="D:\กยศ.61\PMQA ส่งโรงพิมพ์ ครั้งที่ 1\PD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572008"/>
            <a:ext cx="2590800" cy="1762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31830" y="928670"/>
            <a:ext cx="3780000" cy="72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หลักคิด :11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Core Values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298" y="2056894"/>
            <a:ext cx="2160000" cy="1152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๑. การนำองค์การ </a:t>
            </a:r>
            <a:br>
              <a:rPr lang="th-TH" sz="24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อย่างมีวิสัยทัศน์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30829" y="2056894"/>
            <a:ext cx="2160000" cy="1152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๔. การให้ความสำคัญกับบุคลากรและเครือข่าย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14360" y="2056894"/>
            <a:ext cx="2160000" cy="1152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๗. การสนับสนุนให้เกิดนวัตกรรม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97890" y="2056894"/>
            <a:ext cx="2160000" cy="1152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๑๐. การมุ่งเน้นที่ผลลัพธ์และ</a:t>
            </a:r>
            <a:br>
              <a:rPr lang="th-TH" sz="24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การสร้างคุณค่า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298" y="3476662"/>
            <a:ext cx="2160000" cy="1152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๒. ความเป็นเลิศที่มุ่งเน้นผู้รับบริการผู้มีส่วนได้ส่วนเสียและประชาชน</a:t>
            </a:r>
            <a:endParaRPr lang="th-TH" sz="2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30829" y="3476662"/>
            <a:ext cx="2160000" cy="1152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๕. ความสามารถ</a:t>
            </a:r>
          </a:p>
          <a:p>
            <a:pPr algn="ctr"/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      ในการปรับตัว	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14360" y="3476662"/>
            <a:ext cx="2160000" cy="1152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๘. การจัดการ</a:t>
            </a:r>
          </a:p>
          <a:p>
            <a:pPr algn="ctr"/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โดยใช้ข้อมูลจริง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897890" y="3476662"/>
            <a:ext cx="2160000" cy="1152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๑๑. มุมมอง</a:t>
            </a:r>
            <a:br>
              <a:rPr lang="th-TH" sz="24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ในเชิงระบบ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298" y="4896066"/>
            <a:ext cx="2160000" cy="1152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๓. การเรียนรู้ขององค์การและของระดับบุคลากร	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333456" y="4896066"/>
            <a:ext cx="2160000" cy="1152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๖. การมุ่งเน้นอนาคต	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19614" y="4896066"/>
            <a:ext cx="2160000" cy="1152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๙. ความรับผิดชอบ</a:t>
            </a:r>
            <a:br>
              <a:rPr lang="th-TH" sz="24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ต่อสังคม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94978" name="Picture 2" descr="ผลการค้นหารูปภาพสำหรับ 11 core valu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4938" y="4857760"/>
            <a:ext cx="2000232" cy="1260147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78989-7FB2-411C-96BC-A7C98A4830C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th-TH">
              <a:solidFill>
                <a:srgbClr val="000000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0" y="712741"/>
            <a:ext cx="9144000" cy="6012000"/>
            <a:chOff x="0" y="712741"/>
            <a:chExt cx="9144000" cy="6012000"/>
          </a:xfrm>
        </p:grpSpPr>
        <p:sp>
          <p:nvSpPr>
            <p:cNvPr id="47" name="Rectangle 46"/>
            <p:cNvSpPr/>
            <p:nvPr/>
          </p:nvSpPr>
          <p:spPr>
            <a:xfrm>
              <a:off x="0" y="712741"/>
              <a:ext cx="9144000" cy="601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055318" y="1643049"/>
              <a:ext cx="1980000" cy="39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r>
                <a:rPr lang="th-TH" sz="200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การปฏิบัติ</a:t>
              </a:r>
              <a:endParaRPr lang="th-TH" sz="2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10362" y="1643050"/>
              <a:ext cx="4356000" cy="3924000"/>
            </a:xfrm>
            <a:prstGeom prst="roundRect">
              <a:avLst/>
            </a:prstGeom>
            <a:ln>
              <a:solidFill>
                <a:srgbClr val="FFC000"/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r"/>
              <a:endParaRPr lang="th-TH" sz="2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r"/>
              <a:endParaRPr lang="th-TH" sz="2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r"/>
              <a:endParaRPr lang="th-TH" sz="2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r"/>
              <a:endParaRPr lang="th-TH" sz="2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" name="Flowchart: Delay 3"/>
            <p:cNvSpPr/>
            <p:nvPr/>
          </p:nvSpPr>
          <p:spPr>
            <a:xfrm rot="16200000">
              <a:off x="4191893" y="-3292984"/>
              <a:ext cx="720000" cy="8820000"/>
            </a:xfrm>
            <a:prstGeom prst="flowChartDelay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ลักษณะสำคัญขององค์การ</a:t>
              </a:r>
              <a:endPara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119836" y="4357694"/>
              <a:ext cx="1980000" cy="10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-6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๓. การให้ความสำคัญกับผู้รับบริการและ</a:t>
              </a:r>
              <a:br>
                <a:rPr lang="th-TH" sz="2400" b="1" spc="-6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2400" b="1" spc="-6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ผู้มีส่วนได้ส่วนเ</a:t>
              </a:r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สีย</a:t>
              </a:r>
              <a:endPara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41894" y="5857891"/>
              <a:ext cx="8820000" cy="769313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๔. การวัด การวิเคราะห์  และการจัดการความรู้</a:t>
              </a:r>
              <a:endPara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000628" y="2643182"/>
              <a:ext cx="2052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๕. การมุ่งเน้นบุคลากร</a:t>
              </a:r>
              <a:endPara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43438" y="4429132"/>
              <a:ext cx="2500330" cy="5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๖. การมุ่งเน้นระบบปฏิบัติการ</a:t>
              </a:r>
              <a:endPara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500958" y="3183154"/>
              <a:ext cx="1404000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๗.  ผลลัพธ์</a:t>
              </a:r>
              <a:b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การดำเนินการ</a:t>
              </a:r>
              <a:endPara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34198" y="2689849"/>
              <a:ext cx="2772000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๒.การวางแผนเชิงยุทธศาสตร์</a:t>
              </a:r>
              <a:endPara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18" name="Straight Arrow Connector 17"/>
            <p:cNvCxnSpPr>
              <a:stCxn id="1179655" idx="0"/>
            </p:cNvCxnSpPr>
            <p:nvPr/>
          </p:nvCxnSpPr>
          <p:spPr>
            <a:xfrm rot="5400000" flipH="1" flipV="1">
              <a:off x="770871" y="1643899"/>
              <a:ext cx="1301650" cy="8713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179657" idx="0"/>
            </p:cNvCxnSpPr>
            <p:nvPr/>
          </p:nvCxnSpPr>
          <p:spPr>
            <a:xfrm rot="16200000" flipV="1">
              <a:off x="7654520" y="1703802"/>
              <a:ext cx="642942" cy="37856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42" idx="2"/>
            </p:cNvCxnSpPr>
            <p:nvPr/>
          </p:nvCxnSpPr>
          <p:spPr>
            <a:xfrm rot="16200000" flipH="1">
              <a:off x="588994" y="4518091"/>
              <a:ext cx="1632213" cy="76163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1" idx="2"/>
            </p:cNvCxnSpPr>
            <p:nvPr/>
          </p:nvCxnSpPr>
          <p:spPr>
            <a:xfrm rot="5400000">
              <a:off x="6769328" y="4271974"/>
              <a:ext cx="1950946" cy="91631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179654" idx="3"/>
              <a:endCxn id="1179657" idx="1"/>
            </p:cNvCxnSpPr>
            <p:nvPr/>
          </p:nvCxnSpPr>
          <p:spPr>
            <a:xfrm>
              <a:off x="6495318" y="2164488"/>
              <a:ext cx="1219954" cy="5000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179653" idx="3"/>
              <a:endCxn id="1179657" idx="1"/>
            </p:cNvCxnSpPr>
            <p:nvPr/>
          </p:nvCxnSpPr>
          <p:spPr>
            <a:xfrm flipV="1">
              <a:off x="6495318" y="2664554"/>
              <a:ext cx="1219954" cy="12858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6200000" flipH="1">
              <a:off x="2981239" y="3210697"/>
              <a:ext cx="324000" cy="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16200000" flipH="1">
              <a:off x="5903029" y="3269133"/>
              <a:ext cx="324000" cy="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Left-Right Arrow 40"/>
            <p:cNvSpPr/>
            <p:nvPr/>
          </p:nvSpPr>
          <p:spPr>
            <a:xfrm>
              <a:off x="4496066" y="3173167"/>
              <a:ext cx="540000" cy="288000"/>
            </a:xfrm>
            <a:prstGeom prst="left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chemeClr val="tx1"/>
                </a:solidFill>
              </a:endParaRPr>
            </a:p>
          </p:txBody>
        </p:sp>
        <p:sp>
          <p:nvSpPr>
            <p:cNvPr id="45" name="Up-Down Arrow 44"/>
            <p:cNvSpPr/>
            <p:nvPr/>
          </p:nvSpPr>
          <p:spPr>
            <a:xfrm>
              <a:off x="4594176" y="5282454"/>
              <a:ext cx="288000" cy="504000"/>
            </a:xfrm>
            <a:prstGeom prst="up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715272" y="6215082"/>
              <a:ext cx="9286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sz="2000" dirty="0" smtClean="0">
                  <a:latin typeface="TH SarabunPSK" pitchFamily="34" charset="-34"/>
                  <a:cs typeface="TH SarabunPSK" pitchFamily="34" charset="-34"/>
                </a:rPr>
                <a:t>พื้นฐาน</a:t>
              </a:r>
              <a:endParaRPr lang="th-TH" sz="2000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712706" name="AutoShape 2" descr="ผลการค้นหารูปภาพสำหรับ แฮมเบอร์เกอร์การ์ตูน"/>
          <p:cNvSpPr>
            <a:spLocks noChangeAspect="1" noChangeArrowheads="1"/>
          </p:cNvSpPr>
          <p:nvPr/>
        </p:nvSpPr>
        <p:spPr bwMode="auto">
          <a:xfrm>
            <a:off x="190500" y="-2143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12708" name="AutoShape 4" descr="ผลการค้นหารูปภาพสำหรับ แฮมเบอร์เกอร์การ์ตูน"/>
          <p:cNvSpPr>
            <a:spLocks noChangeAspect="1" noChangeArrowheads="1"/>
          </p:cNvSpPr>
          <p:nvPr/>
        </p:nvSpPr>
        <p:spPr bwMode="auto">
          <a:xfrm>
            <a:off x="190500" y="-2143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179649" name="Picture 1" descr="D:\กยศ.61\KPIs\playof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0116" y="768314"/>
            <a:ext cx="756000" cy="756000"/>
          </a:xfrm>
          <a:prstGeom prst="rect">
            <a:avLst/>
          </a:prstGeom>
          <a:noFill/>
        </p:spPr>
      </p:pic>
      <p:pic>
        <p:nvPicPr>
          <p:cNvPr id="1179650" name="Picture 2" descr="D:\กยศ.61\KPIs\strategy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9836" y="1762768"/>
            <a:ext cx="900000" cy="900000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1179651" name="Picture 3" descr="D:\กยศ.61\KPIs\customer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9836" y="3398450"/>
            <a:ext cx="900000" cy="900000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1179652" name="Picture 4" descr="D:\กยศ.61\KPIs\dictionar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5720444"/>
            <a:ext cx="900000" cy="900000"/>
          </a:xfrm>
          <a:prstGeom prst="rect">
            <a:avLst/>
          </a:prstGeom>
          <a:noFill/>
        </p:spPr>
      </p:pic>
      <p:pic>
        <p:nvPicPr>
          <p:cNvPr id="1179653" name="Picture 5" descr="D:\กยศ.61\KPIs\executi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95318" y="3500438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9654" name="Picture 6" descr="D:\กยศ.61\KPIs\interview (3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95318" y="1714488"/>
            <a:ext cx="900000" cy="900000"/>
          </a:xfrm>
          <a:prstGeom prst="rect">
            <a:avLst/>
          </a:prstGeom>
          <a:noFill/>
        </p:spPr>
      </p:pic>
      <p:pic>
        <p:nvPicPr>
          <p:cNvPr id="1179655" name="Picture 7" descr="D:\กยศ.61\KPIs\leadership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2730386"/>
            <a:ext cx="972000" cy="972000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1179657" name="Picture 9" descr="C:\Users\Acer\Downloads\result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15272" y="2214554"/>
            <a:ext cx="900000" cy="900000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214282" y="3621138"/>
            <a:ext cx="1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๑.การนำองค์การ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7158" y="5072074"/>
            <a:ext cx="1178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การนำองค์การ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54" name="Straight Arrow Connector 53"/>
          <p:cNvCxnSpPr>
            <a:stCxn id="1179650" idx="1"/>
            <a:endCxn id="1179655" idx="3"/>
          </p:cNvCxnSpPr>
          <p:nvPr/>
        </p:nvCxnSpPr>
        <p:spPr>
          <a:xfrm rot="10800000" flipV="1">
            <a:off x="1472034" y="2212768"/>
            <a:ext cx="1187802" cy="100361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179651" idx="1"/>
            <a:endCxn id="1179655" idx="3"/>
          </p:cNvCxnSpPr>
          <p:nvPr/>
        </p:nvCxnSpPr>
        <p:spPr>
          <a:xfrm rot="10800000">
            <a:off x="1472034" y="3216386"/>
            <a:ext cx="1187802" cy="632064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78989-7FB2-411C-96BC-A7C98A4830C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733186" name="AutoShape 2" descr="ผลการค้นหารูปภาพสำหรับ organization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33187" name="Picture 3" descr="D:\กยศ.61\PMQA ส่งโรงพิมพ์ ครั้งที่ 1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53" y="1237580"/>
            <a:ext cx="8072494" cy="4774816"/>
          </a:xfrm>
          <a:prstGeom prst="rect">
            <a:avLst/>
          </a:prstGeom>
          <a:noFill/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85918" y="3000372"/>
            <a:ext cx="557216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ลักษณะสำคัญขององค์การ</a:t>
            </a:r>
            <a:endParaRPr lang="th-TH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0" y="1014892"/>
          <a:ext cx="9144000" cy="5743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0" y="1014892"/>
          <a:ext cx="9144000" cy="5743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0" y="3929066"/>
            <a:ext cx="2000232" cy="18573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ounded Rectangular Callout 12"/>
          <p:cNvSpPr/>
          <p:nvPr/>
        </p:nvSpPr>
        <p:spPr>
          <a:xfrm>
            <a:off x="1928794" y="1214422"/>
            <a:ext cx="5000660" cy="2643206"/>
          </a:xfrm>
          <a:prstGeom prst="wedgeRoundRectCallout">
            <a:avLst>
              <a:gd name="adj1" fmla="val -62764"/>
              <a:gd name="adj2" fmla="val 512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180000">
              <a:buFont typeface="+mj-cs"/>
              <a:buAutoNum type="thaiNumPeriod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พันธกิจหรือหน้าที่ตามกฎหมาย</a:t>
            </a:r>
          </a:p>
          <a:p>
            <a:pPr marL="514350" indent="-180000">
              <a:buFont typeface="+mj-cs"/>
              <a:buAutoNum type="thaiNumPeriod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วิสัยทัศน์และค่านิยม</a:t>
            </a:r>
          </a:p>
          <a:p>
            <a:pPr marL="514350" indent="-180000">
              <a:buFont typeface="+mj-cs"/>
              <a:buAutoNum type="thaiNumPeriod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ลักษณะโดยรวมของบุคลากร</a:t>
            </a:r>
          </a:p>
          <a:p>
            <a:pPr marL="514350" indent="-180000">
              <a:buFont typeface="+mj-cs"/>
              <a:buAutoNum type="thaiNumPeriod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สินทรัพย์ </a:t>
            </a:r>
          </a:p>
          <a:p>
            <a:pPr marL="514350" indent="-180000">
              <a:buFont typeface="+mj-cs"/>
              <a:buAutoNum type="thaiNumPeriod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กฎหมาย กฎระเบียบและข้อบังคับ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0" y="1014892"/>
          <a:ext cx="9144000" cy="5743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817450" y="4000504"/>
            <a:ext cx="2000232" cy="18573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ular Callout 6"/>
          <p:cNvSpPr/>
          <p:nvPr/>
        </p:nvSpPr>
        <p:spPr>
          <a:xfrm>
            <a:off x="2786050" y="1214422"/>
            <a:ext cx="6143668" cy="2643206"/>
          </a:xfrm>
          <a:prstGeom prst="wedgeRoundRectCallout">
            <a:avLst>
              <a:gd name="adj1" fmla="val -60344"/>
              <a:gd name="adj2" fmla="val 547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180000">
              <a:buFont typeface="+mj-cs"/>
              <a:buAutoNum type="thaiNumPeriod" startAt="6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โครงสร้างองค์การ</a:t>
            </a:r>
          </a:p>
          <a:p>
            <a:pPr marL="514350" indent="-180000">
              <a:buFont typeface="+mj-cs"/>
              <a:buAutoNum type="thaiNumPeriod" startAt="6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ผู้รับบริการและผู้มีส่วนได้ส่วนเสีย</a:t>
            </a:r>
          </a:p>
          <a:p>
            <a:pPr marL="514350" indent="-180000">
              <a:buFont typeface="+mj-cs"/>
              <a:buAutoNum type="thaiNumPeriod" startAt="6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ส่วนราชการหรือองค์การที่เกี่ยวข้องกันในการให้บริการ  </a:t>
            </a:r>
          </a:p>
          <a:p>
            <a:pPr marL="514350" indent="-180000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หรือส่งมอบงานต่อกัน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0" y="1014892"/>
          <a:ext cx="9144000" cy="5743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674838" y="3945814"/>
            <a:ext cx="2000232" cy="18573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ular Callout 6"/>
          <p:cNvSpPr/>
          <p:nvPr/>
        </p:nvSpPr>
        <p:spPr>
          <a:xfrm>
            <a:off x="3000364" y="928670"/>
            <a:ext cx="5072098" cy="2643206"/>
          </a:xfrm>
          <a:prstGeom prst="wedgeRoundRectCallout">
            <a:avLst>
              <a:gd name="adj1" fmla="val -11270"/>
              <a:gd name="adj2" fmla="val 625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800" indent="-180000">
              <a:buFont typeface="+mj-cs"/>
              <a:buAutoNum type="thaiNumPeriod" startAt="9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สภาพแวดล้อมด้านการแข่งขันทั้งภายใน </a:t>
            </a:r>
          </a:p>
          <a:p>
            <a:pPr marL="514800" indent="-180000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และภายนอกประเทศ</a:t>
            </a:r>
          </a:p>
          <a:p>
            <a:pPr marL="849150" indent="-514350">
              <a:buFont typeface="+mj-cs"/>
              <a:buAutoNum type="thaiNumPeriod" startAt="10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การเปลี่ยนแปลงด้านการแข่งขัน</a:t>
            </a:r>
          </a:p>
          <a:p>
            <a:pPr marL="849150" indent="-514350">
              <a:buFont typeface="+mj-cs"/>
              <a:buAutoNum type="thaiNumPeriod" startAt="10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แหล่งข้อมูลเชิงเปรียบเทียบ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0" y="1014892"/>
          <a:ext cx="9144000" cy="5743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456396" y="3993112"/>
            <a:ext cx="2000232" cy="18573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ular Callout 6"/>
          <p:cNvSpPr/>
          <p:nvPr/>
        </p:nvSpPr>
        <p:spPr>
          <a:xfrm>
            <a:off x="1785918" y="2643182"/>
            <a:ext cx="6786610" cy="857256"/>
          </a:xfrm>
          <a:prstGeom prst="wedgeRoundRectCallout">
            <a:avLst>
              <a:gd name="adj1" fmla="val 21026"/>
              <a:gd name="adj2" fmla="val 944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180000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๑๒. ความท้าทายเชิงยุทธศาสตร์และความได้เปรียบเชิงยุทธศาสตร์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0" y="1014892"/>
          <a:ext cx="9144000" cy="5743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7143768" y="4071942"/>
            <a:ext cx="2000232" cy="18573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ular Callout 6"/>
          <p:cNvSpPr/>
          <p:nvPr/>
        </p:nvSpPr>
        <p:spPr>
          <a:xfrm>
            <a:off x="2285984" y="2714620"/>
            <a:ext cx="5643602" cy="857256"/>
          </a:xfrm>
          <a:prstGeom prst="wedgeRoundRectCallout">
            <a:avLst>
              <a:gd name="adj1" fmla="val 52358"/>
              <a:gd name="adj2" fmla="val 1017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180000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๑๓. ระบบการปรับปรุงผลการดำเนินการ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692696"/>
            <a:ext cx="8928992" cy="756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ความสัมพันธ์ และการใช้งานเชื่อมโยงกันของ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แนวคิด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2138" y="6313488"/>
            <a:ext cx="21336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0DD2DE8F-24DA-47CC-8A36-094E76DDDF44}" type="slidenum">
              <a:rPr lang="en-US" altLang="en-US"/>
              <a:pPr>
                <a:defRPr/>
              </a:pPr>
              <a:t>29</a:t>
            </a:fld>
            <a:endParaRPr lang="th-TH" altLang="en-US" dirty="0"/>
          </a:p>
        </p:txBody>
      </p:sp>
      <p:sp>
        <p:nvSpPr>
          <p:cNvPr id="26640" name="Rectangle 7"/>
          <p:cNvSpPr>
            <a:spLocks noChangeArrowheads="1"/>
          </p:cNvSpPr>
          <p:nvPr/>
        </p:nvSpPr>
        <p:spPr bwMode="gray">
          <a:xfrm rot="13770025">
            <a:off x="3572834" y="4503844"/>
            <a:ext cx="960438" cy="19196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6641" name="Rectangle 8"/>
          <p:cNvSpPr>
            <a:spLocks noChangeArrowheads="1"/>
          </p:cNvSpPr>
          <p:nvPr/>
        </p:nvSpPr>
        <p:spPr bwMode="gray">
          <a:xfrm rot="20856083">
            <a:off x="1853493" y="4059253"/>
            <a:ext cx="936000" cy="173038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6657" name="Rectangle 10"/>
          <p:cNvSpPr>
            <a:spLocks noChangeArrowheads="1"/>
          </p:cNvSpPr>
          <p:nvPr/>
        </p:nvSpPr>
        <p:spPr bwMode="gray">
          <a:xfrm rot="19334205">
            <a:off x="3406859" y="2812143"/>
            <a:ext cx="596900" cy="13187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6660" name="Oval 12"/>
          <p:cNvSpPr>
            <a:spLocks noChangeArrowheads="1"/>
          </p:cNvSpPr>
          <p:nvPr/>
        </p:nvSpPr>
        <p:spPr bwMode="gray">
          <a:xfrm>
            <a:off x="2523924" y="2990896"/>
            <a:ext cx="1611044" cy="15906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42702" name="Text Box 14"/>
          <p:cNvSpPr txBox="1">
            <a:spLocks noChangeArrowheads="1"/>
          </p:cNvSpPr>
          <p:nvPr/>
        </p:nvSpPr>
        <p:spPr bwMode="gray">
          <a:xfrm>
            <a:off x="2600981" y="3857628"/>
            <a:ext cx="145693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System</a:t>
            </a:r>
          </a:p>
        </p:txBody>
      </p:sp>
      <p:sp>
        <p:nvSpPr>
          <p:cNvPr id="26655" name="Oval 17"/>
          <p:cNvSpPr>
            <a:spLocks noChangeArrowheads="1"/>
          </p:cNvSpPr>
          <p:nvPr/>
        </p:nvSpPr>
        <p:spPr bwMode="gray">
          <a:xfrm>
            <a:off x="3286116" y="145462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6644" name="Text Box 19"/>
          <p:cNvSpPr txBox="1">
            <a:spLocks noChangeArrowheads="1"/>
          </p:cNvSpPr>
          <p:nvPr/>
        </p:nvSpPr>
        <p:spPr bwMode="gray">
          <a:xfrm>
            <a:off x="3412116" y="2110079"/>
            <a:ext cx="1008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Risk 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Mgt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.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0" y="3387771"/>
            <a:ext cx="2000232" cy="1796751"/>
            <a:chOff x="0" y="2987700"/>
            <a:chExt cx="2000232" cy="1796751"/>
          </a:xfrm>
        </p:grpSpPr>
        <p:sp>
          <p:nvSpPr>
            <p:cNvPr id="26653" name="Oval 22"/>
            <p:cNvSpPr>
              <a:spLocks noChangeArrowheads="1"/>
            </p:cNvSpPr>
            <p:nvPr/>
          </p:nvSpPr>
          <p:spPr bwMode="gray">
            <a:xfrm>
              <a:off x="127904" y="2987700"/>
              <a:ext cx="1744425" cy="17907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6652" name="Text Box 24"/>
            <p:cNvSpPr txBox="1">
              <a:spLocks noChangeArrowheads="1"/>
            </p:cNvSpPr>
            <p:nvPr/>
          </p:nvSpPr>
          <p:spPr bwMode="gray">
            <a:xfrm>
              <a:off x="0" y="3954188"/>
              <a:ext cx="2000232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Knowledge</a:t>
              </a:r>
            </a:p>
            <a:p>
              <a:pPr algn="ctr" eaLnBrk="0" hangingPunct="0"/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Mgt.</a:t>
              </a:r>
            </a:p>
          </p:txBody>
        </p:sp>
      </p:grpSp>
      <p:sp>
        <p:nvSpPr>
          <p:cNvPr id="26649" name="Oval 27"/>
          <p:cNvSpPr>
            <a:spLocks noChangeArrowheads="1"/>
          </p:cNvSpPr>
          <p:nvPr/>
        </p:nvSpPr>
        <p:spPr bwMode="gray">
          <a:xfrm>
            <a:off x="3861820" y="4648246"/>
            <a:ext cx="2013439" cy="19891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th-TH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648" name="Text Box 29"/>
          <p:cNvSpPr txBox="1">
            <a:spLocks noChangeArrowheads="1"/>
          </p:cNvSpPr>
          <p:nvPr/>
        </p:nvSpPr>
        <p:spPr bwMode="gray">
          <a:xfrm>
            <a:off x="3989645" y="5563766"/>
            <a:ext cx="175778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Quality</a:t>
            </a:r>
          </a:p>
          <a:p>
            <a:pPr algn="ctr" eaLnBrk="0" hangingPunct="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Mgt.</a:t>
            </a:r>
          </a:p>
        </p:txBody>
      </p:sp>
      <p:sp>
        <p:nvSpPr>
          <p:cNvPr id="26629" name="Text Box 32"/>
          <p:cNvSpPr txBox="1">
            <a:spLocks noChangeArrowheads="1"/>
          </p:cNvSpPr>
          <p:nvPr/>
        </p:nvSpPr>
        <p:spPr bwMode="auto">
          <a:xfrm>
            <a:off x="4643438" y="1571612"/>
            <a:ext cx="44872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3200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ควร “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กังวลใจ</a:t>
            </a:r>
            <a:r>
              <a:rPr lang="th-TH" sz="3200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”</a:t>
            </a:r>
            <a:r>
              <a:rPr lang="en-US" sz="3200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เมื่อ</a:t>
            </a:r>
            <a:r>
              <a:rPr lang="th-TH" sz="3200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...เร็วไป</a:t>
            </a:r>
            <a:r>
              <a:rPr lang="th-TH" sz="3200" b="1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..เปลี่ยนไป </a:t>
            </a:r>
            <a:endParaRPr lang="th-TH" sz="3200" b="1" i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3200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n-US" sz="2400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Negative Possible </a:t>
            </a:r>
          </a:p>
        </p:txBody>
      </p:sp>
      <p:sp>
        <p:nvSpPr>
          <p:cNvPr id="26630" name="Rectangle 33"/>
          <p:cNvSpPr>
            <a:spLocks noChangeArrowheads="1"/>
          </p:cNvSpPr>
          <p:nvPr/>
        </p:nvSpPr>
        <p:spPr bwMode="auto">
          <a:xfrm>
            <a:off x="4724097" y="2564904"/>
            <a:ext cx="43123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i="1" dirty="0">
                <a:solidFill>
                  <a:srgbClr val="3333CC"/>
                </a:solidFill>
                <a:latin typeface="TH SarabunPSK" pitchFamily="34" charset="-34"/>
                <a:cs typeface="TH SarabunPSK" pitchFamily="34" charset="-34"/>
              </a:rPr>
              <a:t>(Proactive-Perception-Priority-</a:t>
            </a:r>
          </a:p>
          <a:p>
            <a:pPr algn="ctr"/>
            <a:r>
              <a:rPr lang="en-US" sz="2400" b="1" i="1" dirty="0">
                <a:solidFill>
                  <a:srgbClr val="3333CC"/>
                </a:solidFill>
                <a:latin typeface="TH SarabunPSK" pitchFamily="34" charset="-34"/>
                <a:cs typeface="TH SarabunPSK" pitchFamily="34" charset="-34"/>
              </a:rPr>
              <a:t>Planning- Preparation- Preventive Action)</a:t>
            </a:r>
            <a:endParaRPr lang="th-TH" sz="2400" b="1" i="1" dirty="0">
              <a:solidFill>
                <a:srgbClr val="3333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33" name="Rectangle 36"/>
          <p:cNvSpPr>
            <a:spLocks noChangeArrowheads="1"/>
          </p:cNvSpPr>
          <p:nvPr/>
        </p:nvSpPr>
        <p:spPr bwMode="auto">
          <a:xfrm>
            <a:off x="5357817" y="3975447"/>
            <a:ext cx="29585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763" lvl="1"/>
            <a:r>
              <a:rPr 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Continuous Improvement</a:t>
            </a:r>
            <a:endParaRPr lang="en-US" sz="2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34" name="AutoShape 37"/>
          <p:cNvSpPr>
            <a:spLocks/>
          </p:cNvSpPr>
          <p:nvPr/>
        </p:nvSpPr>
        <p:spPr bwMode="auto">
          <a:xfrm>
            <a:off x="7740352" y="5157192"/>
            <a:ext cx="227257" cy="1318274"/>
          </a:xfrm>
          <a:prstGeom prst="rightBrace">
            <a:avLst>
              <a:gd name="adj1" fmla="val 4442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 sz="36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35" name="Text Box 38"/>
          <p:cNvSpPr txBox="1">
            <a:spLocks noChangeArrowheads="1"/>
          </p:cNvSpPr>
          <p:nvPr/>
        </p:nvSpPr>
        <p:spPr bwMode="auto">
          <a:xfrm>
            <a:off x="7956376" y="5589240"/>
            <a:ext cx="10310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Confidence</a:t>
            </a:r>
            <a:endParaRPr lang="th-TH" sz="1800" b="1" i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36" name="Text Box 39"/>
          <p:cNvSpPr txBox="1">
            <a:spLocks noChangeArrowheads="1"/>
          </p:cNvSpPr>
          <p:nvPr/>
        </p:nvSpPr>
        <p:spPr bwMode="auto">
          <a:xfrm>
            <a:off x="6876256" y="4365104"/>
            <a:ext cx="20281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-&gt; Customer </a:t>
            </a:r>
            <a:r>
              <a:rPr lang="en-US" sz="1800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Satisfaction</a:t>
            </a:r>
            <a:endParaRPr lang="th-TH" sz="1800" b="1" i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32" name="Rectangle 40"/>
          <p:cNvSpPr>
            <a:spLocks noChangeArrowheads="1"/>
          </p:cNvSpPr>
          <p:nvPr/>
        </p:nvSpPr>
        <p:spPr bwMode="auto">
          <a:xfrm>
            <a:off x="179512" y="5632173"/>
            <a:ext cx="3528392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“พลวัต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ของ</a:t>
            </a:r>
            <a:r>
              <a:rPr lang="th-TH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ปัญญา </a:t>
            </a:r>
            <a:r>
              <a:rPr lang="th-TH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ปฏิบัติ </a:t>
            </a:r>
          </a:p>
          <a:p>
            <a:pPr algn="ctr"/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ด้วย</a:t>
            </a:r>
            <a:r>
              <a:rPr lang="th-TH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ปฏิบถ”</a:t>
            </a: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5940152" y="4941168"/>
            <a:ext cx="20882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763" lvl="1">
              <a:buFontTx/>
              <a:buChar char="•"/>
            </a:pPr>
            <a:r>
              <a:rPr lang="en-US" sz="2400" b="1" dirty="0" smtClean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 Consistency</a:t>
            </a:r>
            <a:endParaRPr lang="en-US" sz="2400" b="1" dirty="0">
              <a:solidFill>
                <a:srgbClr val="6600CC"/>
              </a:solidFill>
              <a:latin typeface="TH SarabunPSK" pitchFamily="34" charset="-34"/>
              <a:cs typeface="TH SarabunPSK" pitchFamily="34" charset="-34"/>
            </a:endParaRPr>
          </a:p>
          <a:p>
            <a:pPr marL="4763" lvl="1">
              <a:buFontTx/>
              <a:buChar char="•"/>
            </a:pPr>
            <a:r>
              <a:rPr lang="en-US" sz="2400" b="1" dirty="0" smtClean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 Communication</a:t>
            </a:r>
          </a:p>
          <a:p>
            <a:pPr marL="4763" lvl="1">
              <a:buFontTx/>
              <a:buChar char="•"/>
            </a:pPr>
            <a:r>
              <a:rPr lang="en-US" sz="2400" b="1" dirty="0" smtClean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 Clarify</a:t>
            </a:r>
          </a:p>
          <a:p>
            <a:pPr marL="4763" lvl="1">
              <a:buFontTx/>
              <a:buChar char="•"/>
            </a:pPr>
            <a:r>
              <a:rPr lang="en-US" sz="2400" b="1" dirty="0" smtClean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Classify</a:t>
            </a:r>
          </a:p>
        </p:txBody>
      </p:sp>
      <p:pic>
        <p:nvPicPr>
          <p:cNvPr id="1163265" name="Picture 1" descr="C:\Users\Acer\Downloads\knowled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116" y="3471881"/>
            <a:ext cx="1008000" cy="1008000"/>
          </a:xfrm>
          <a:prstGeom prst="rect">
            <a:avLst/>
          </a:prstGeom>
          <a:noFill/>
        </p:spPr>
      </p:pic>
      <p:pic>
        <p:nvPicPr>
          <p:cNvPr id="1163266" name="Picture 2" descr="C:\Users\Acer\Downloads\syste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7978" y="3186129"/>
            <a:ext cx="742937" cy="742937"/>
          </a:xfrm>
          <a:prstGeom prst="rect">
            <a:avLst/>
          </a:prstGeom>
          <a:noFill/>
        </p:spPr>
      </p:pic>
      <p:pic>
        <p:nvPicPr>
          <p:cNvPr id="1163267" name="Picture 3" descr="C:\Users\Acer\Downloads\premiu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2539" y="4786322"/>
            <a:ext cx="972000" cy="972000"/>
          </a:xfrm>
          <a:prstGeom prst="rect">
            <a:avLst/>
          </a:prstGeom>
          <a:noFill/>
        </p:spPr>
      </p:pic>
      <p:pic>
        <p:nvPicPr>
          <p:cNvPr id="1163268" name="Picture 4" descr="C:\Users\Acer\Downloads\risk 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10116" y="1602554"/>
            <a:ext cx="612000" cy="61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928688"/>
            <a:ext cx="82296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th-TH" sz="4400" b="1">
              <a:solidFill>
                <a:srgbClr val="FF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defRPr/>
            </a:pPr>
            <a:endParaRPr lang="th-TH" sz="4400" b="1">
              <a:solidFill>
                <a:srgbClr val="FF99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0" y="-3709235"/>
            <a:ext cx="65" cy="14276470"/>
          </a:xfrm>
          <a:prstGeom prst="rect">
            <a:avLst/>
          </a:prstGeom>
          <a:solidFill>
            <a:srgbClr val="D8DFEA"/>
          </a:solidFill>
          <a:ln w="9525" algn="ctr">
            <a:noFill/>
            <a:miter lim="800000"/>
            <a:headEnd/>
            <a:tailEnd/>
          </a:ln>
        </p:spPr>
        <p:txBody>
          <a:bodyPr wrap="none" lIns="0" tIns="13711680" rIns="0" bIns="0" anchor="ctr">
            <a:spAutoFit/>
          </a:bodyPr>
          <a:lstStyle/>
          <a:p>
            <a:pPr eaLnBrk="0" hangingPunct="0"/>
            <a:endParaRPr lang="en-US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01688" y="1996851"/>
            <a:ext cx="2367956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ผู้เข้าร่วมสัมมนา 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38" name="Text Box 5"/>
          <p:cNvSpPr txBox="1">
            <a:spLocks noChangeArrowheads="1"/>
          </p:cNvSpPr>
          <p:nvPr/>
        </p:nvSpPr>
        <p:spPr bwMode="auto">
          <a:xfrm>
            <a:off x="781475" y="2896629"/>
            <a:ext cx="47275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๑.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ทราบถึงแนวทางการพัฒนาของ ทอ.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39" name="Text Box 6"/>
          <p:cNvSpPr txBox="1">
            <a:spLocks noChangeArrowheads="1"/>
          </p:cNvSpPr>
          <p:nvPr/>
        </p:nvSpPr>
        <p:spPr bwMode="auto">
          <a:xfrm>
            <a:off x="781475" y="3688792"/>
            <a:ext cx="51090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๒.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สามารถเชื่อมโยงเครื่องมือในการบริหาร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40" name="Text Box 7"/>
          <p:cNvSpPr txBox="1">
            <a:spLocks noChangeArrowheads="1"/>
          </p:cNvSpPr>
          <p:nvPr/>
        </p:nvSpPr>
        <p:spPr bwMode="auto">
          <a:xfrm>
            <a:off x="783063" y="4480955"/>
            <a:ext cx="68162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๓.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สามารถนำผลไปใช้ในการปรับปรุงวิธีการทำงานให้ดีขึ้น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41" name="Text Box 8"/>
          <p:cNvSpPr txBox="1">
            <a:spLocks noChangeArrowheads="1"/>
          </p:cNvSpPr>
          <p:nvPr/>
        </p:nvSpPr>
        <p:spPr bwMode="auto">
          <a:xfrm>
            <a:off x="781475" y="5273117"/>
            <a:ext cx="72731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๔.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นำผลที่ได้ไปนำเสนอ และประยุกต์ใช้ในงานอื่นๆ ของหน่วย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1393010" y="714356"/>
            <a:ext cx="6357981" cy="1000132"/>
          </a:xfrm>
          <a:prstGeom prst="foldedCorner">
            <a:avLst>
              <a:gd name="adj" fmla="val 12500"/>
            </a:avLst>
          </a:prstGeom>
          <a:noFill/>
          <a:ln w="76200"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ประโยชน์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11582-4A72-45AC-A73D-C1DA311FF5D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ชื่อเรื่องรอง 2"/>
          <p:cNvSpPr txBox="1">
            <a:spLocks/>
          </p:cNvSpPr>
          <p:nvPr/>
        </p:nvSpPr>
        <p:spPr>
          <a:xfrm>
            <a:off x="1403648" y="5084044"/>
            <a:ext cx="6400800" cy="8452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กระบวนการทำงานและระบบงาน</a:t>
            </a:r>
          </a:p>
        </p:txBody>
      </p:sp>
      <p:pic>
        <p:nvPicPr>
          <p:cNvPr id="5" name="Picture 3" descr="à¸à¸¥à¸à¸²à¸£à¸à¹à¸à¸«à¸²à¸£à¸¹à¸à¸ à¸²à¸à¸ªà¸³à¸«à¸£à¸±à¸ Operatio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0875" y="1000108"/>
            <a:ext cx="4786346" cy="40409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1707088" y="1785926"/>
            <a:ext cx="4320000" cy="3636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3090664" y="476672"/>
            <a:ext cx="2962672" cy="7377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SIPOC  MODEL </a:t>
            </a:r>
            <a:endParaRPr lang="th-TH" sz="4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766" y="6258967"/>
            <a:ext cx="3672000" cy="52322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ระบบงาน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ของกระบวนการทำงาน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2770" y="1078040"/>
            <a:ext cx="1396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ผู้วางและรักษากฎ</a:t>
            </a:r>
            <a:br>
              <a:rPr lang="th-TH" sz="20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Regulators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03062" y="1117946"/>
            <a:ext cx="1440000" cy="5715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39592" y="2128695"/>
            <a:ext cx="1268111" cy="972000"/>
            <a:chOff x="2386" y="1057408"/>
            <a:chExt cx="1268111" cy="507244"/>
          </a:xfrm>
        </p:grpSpPr>
        <p:sp>
          <p:nvSpPr>
            <p:cNvPr id="12" name="Rectangle 11"/>
            <p:cNvSpPr/>
            <p:nvPr/>
          </p:nvSpPr>
          <p:spPr>
            <a:xfrm>
              <a:off x="2386" y="1057408"/>
              <a:ext cx="1268111" cy="507244"/>
            </a:xfrm>
            <a:prstGeom prst="rect">
              <a:avLst/>
            </a:prstGeom>
            <a:ln w="28575">
              <a:prstDash val="sysDash"/>
            </a:ln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2386" y="1057408"/>
              <a:ext cx="1268111" cy="507244"/>
            </a:xfrm>
            <a:prstGeom prst="rect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kern="1200" dirty="0" smtClean="0">
                  <a:latin typeface="TH SarabunPSK" pitchFamily="34" charset="-34"/>
                  <a:cs typeface="TH SarabunPSK" pitchFamily="34" charset="-34"/>
                </a:rPr>
                <a:t>ผู้ส่งนำเข้า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TH SarabunPSK" pitchFamily="34" charset="-34"/>
                  <a:cs typeface="TH SarabunPSK" pitchFamily="34" charset="-34"/>
                </a:rPr>
                <a:t>Suppliers</a:t>
              </a:r>
              <a:endParaRPr lang="th-TH" sz="2000" kern="1200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9592" y="3070360"/>
            <a:ext cx="1268111" cy="1980000"/>
            <a:chOff x="2386" y="1564653"/>
            <a:chExt cx="1268111" cy="878400"/>
          </a:xfrm>
        </p:grpSpPr>
        <p:sp>
          <p:nvSpPr>
            <p:cNvPr id="15" name="Rectangle 14"/>
            <p:cNvSpPr/>
            <p:nvPr/>
          </p:nvSpPr>
          <p:spPr>
            <a:xfrm>
              <a:off x="2386" y="1564653"/>
              <a:ext cx="1268111" cy="878400"/>
            </a:xfrm>
            <a:prstGeom prst="rect">
              <a:avLst/>
            </a:prstGeom>
            <a:ln w="28575">
              <a:prstDash val="sysDash"/>
            </a:ln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US" sz="2000" dirty="0" smtClean="0">
                  <a:latin typeface="TH SarabunPSK" pitchFamily="34" charset="-34"/>
                  <a:cs typeface="TH SarabunPSK" pitchFamily="34" charset="-34"/>
                </a:rPr>
                <a:t>-</a:t>
              </a:r>
            </a:p>
            <a:p>
              <a:r>
                <a:rPr lang="en-US" sz="2000" dirty="0" smtClean="0">
                  <a:latin typeface="TH SarabunPSK" pitchFamily="34" charset="-34"/>
                  <a:cs typeface="TH SarabunPSK" pitchFamily="34" charset="-34"/>
                </a:rPr>
                <a:t>-</a:t>
              </a:r>
            </a:p>
            <a:p>
              <a:r>
                <a:rPr lang="en-US" sz="2000" dirty="0" smtClean="0">
                  <a:latin typeface="TH SarabunPSK" pitchFamily="34" charset="-34"/>
                  <a:cs typeface="TH SarabunPSK" pitchFamily="34" charset="-34"/>
                </a:rPr>
                <a:t>-</a:t>
              </a:r>
            </a:p>
            <a:p>
              <a:r>
                <a:rPr lang="en-US" sz="2000" dirty="0" smtClean="0">
                  <a:latin typeface="TH SarabunPSK" pitchFamily="34" charset="-34"/>
                  <a:cs typeface="TH SarabunPSK" pitchFamily="34" charset="-34"/>
                </a:rPr>
                <a:t>-</a:t>
              </a:r>
            </a:p>
            <a:p>
              <a:r>
                <a:rPr lang="en-US" sz="2000" dirty="0" smtClean="0">
                  <a:latin typeface="TH SarabunPSK" pitchFamily="34" charset="-34"/>
                  <a:cs typeface="TH SarabunPSK" pitchFamily="34" charset="-34"/>
                </a:rPr>
                <a:t>-</a:t>
              </a:r>
            </a:p>
            <a:p>
              <a:r>
                <a:rPr lang="en-US" sz="2000" dirty="0" smtClean="0">
                  <a:latin typeface="TH SarabunPSK" pitchFamily="34" charset="-34"/>
                  <a:cs typeface="TH SarabunPSK" pitchFamily="34" charset="-34"/>
                </a:rPr>
                <a:t>-</a:t>
              </a:r>
            </a:p>
            <a:p>
              <a:endParaRPr lang="th-TH" sz="20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86" y="1564653"/>
              <a:ext cx="1268111" cy="878400"/>
            </a:xfrm>
            <a:prstGeom prst="rect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678" tIns="90678" rIns="120904" bIns="136017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th-TH" sz="2000" kern="1200" dirty="0">
                <a:latin typeface="TH SarabunPSK" pitchFamily="34" charset="-34"/>
                <a:cs typeface="TH SarabunPSK" pitchFamily="34" charset="-34"/>
              </a:endParaRP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th-TH" sz="2000" kern="1200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85240" y="2128695"/>
            <a:ext cx="1268111" cy="972000"/>
            <a:chOff x="1448034" y="1057408"/>
            <a:chExt cx="1268111" cy="507244"/>
          </a:xfrm>
        </p:grpSpPr>
        <p:sp>
          <p:nvSpPr>
            <p:cNvPr id="18" name="Rectangle 17"/>
            <p:cNvSpPr/>
            <p:nvPr/>
          </p:nvSpPr>
          <p:spPr>
            <a:xfrm>
              <a:off x="1448034" y="1057408"/>
              <a:ext cx="1268111" cy="507244"/>
            </a:xfrm>
            <a:prstGeom prst="rect">
              <a:avLst/>
            </a:prstGeom>
          </p:spPr>
          <p:style>
            <a:lnRef idx="2">
              <a:schemeClr val="accent3">
                <a:hueOff val="2250053"/>
                <a:satOff val="-3376"/>
                <a:lumOff val="-549"/>
                <a:alphaOff val="0"/>
              </a:schemeClr>
            </a:lnRef>
            <a:fillRef idx="1">
              <a:schemeClr val="accent3">
                <a:hueOff val="2250053"/>
                <a:satOff val="-3376"/>
                <a:lumOff val="-549"/>
                <a:alphaOff val="0"/>
              </a:schemeClr>
            </a:fillRef>
            <a:effectRef idx="0">
              <a:schemeClr val="accent3">
                <a:hueOff val="2250053"/>
                <a:satOff val="-3376"/>
                <a:lumOff val="-54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th-TH" sz="2000" dirty="0" smtClean="0">
                  <a:latin typeface="TH SarabunPSK" pitchFamily="34" charset="-34"/>
                  <a:cs typeface="TH SarabunPSK" pitchFamily="34" charset="-34"/>
                </a:rPr>
                <a:t>ปัจจัยนำเข้า</a:t>
              </a:r>
            </a:p>
            <a:p>
              <a:pPr algn="ctr"/>
              <a:r>
                <a:rPr lang="th-TH" sz="2000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2000" dirty="0" smtClean="0">
                  <a:latin typeface="TH SarabunPSK" pitchFamily="34" charset="-34"/>
                  <a:cs typeface="TH SarabunPSK" pitchFamily="34" charset="-34"/>
                </a:rPr>
                <a:t>Inputs</a:t>
              </a:r>
              <a:endParaRPr lang="th-TH" sz="20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48034" y="1057408"/>
              <a:ext cx="1268111" cy="507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69088" rIns="120904" bIns="6908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000" kern="1200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785240" y="3070360"/>
            <a:ext cx="1268111" cy="1980000"/>
          </a:xfrm>
          <a:prstGeom prst="rect">
            <a:avLst/>
          </a:prstGeom>
        </p:spPr>
        <p:style>
          <a:lnRef idx="2">
            <a:schemeClr val="accent3">
              <a:tint val="40000"/>
              <a:alpha val="90000"/>
              <a:hueOff val="2143370"/>
              <a:satOff val="-2759"/>
              <a:lumOff val="-215"/>
              <a:alphaOff val="0"/>
            </a:schemeClr>
          </a:lnRef>
          <a:fillRef idx="1">
            <a:schemeClr val="accent3">
              <a:tint val="40000"/>
              <a:alpha val="90000"/>
              <a:hueOff val="2143370"/>
              <a:satOff val="-2759"/>
              <a:lumOff val="-215"/>
              <a:alphaOff val="0"/>
            </a:schemeClr>
          </a:fillRef>
          <a:effectRef idx="0">
            <a:schemeClr val="accent3">
              <a:tint val="40000"/>
              <a:alpha val="90000"/>
              <a:hueOff val="2143370"/>
              <a:satOff val="-2759"/>
              <a:lumOff val="-21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-</a:t>
            </a:r>
          </a:p>
          <a:p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-</a:t>
            </a:r>
          </a:p>
          <a:p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-</a:t>
            </a:r>
          </a:p>
          <a:p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-</a:t>
            </a:r>
          </a:p>
          <a:p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-</a:t>
            </a:r>
          </a:p>
          <a:p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-</a:t>
            </a:r>
          </a:p>
          <a:p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230887" y="2128695"/>
            <a:ext cx="1268111" cy="972000"/>
            <a:chOff x="2893681" y="1057408"/>
            <a:chExt cx="1268111" cy="507244"/>
          </a:xfrm>
        </p:grpSpPr>
        <p:sp>
          <p:nvSpPr>
            <p:cNvPr id="22" name="Rectangle 21"/>
            <p:cNvSpPr/>
            <p:nvPr/>
          </p:nvSpPr>
          <p:spPr>
            <a:xfrm>
              <a:off x="2893681" y="1057408"/>
              <a:ext cx="1268111" cy="507244"/>
            </a:xfrm>
            <a:prstGeom prst="rect">
              <a:avLst/>
            </a:prstGeom>
          </p:spPr>
          <p:style>
            <a:lnRef idx="2">
              <a:schemeClr val="accent3">
                <a:hueOff val="4500106"/>
                <a:satOff val="-6752"/>
                <a:lumOff val="-1098"/>
                <a:alphaOff val="0"/>
              </a:schemeClr>
            </a:lnRef>
            <a:fillRef idx="1">
              <a:schemeClr val="accent3">
                <a:hueOff val="4500106"/>
                <a:satOff val="-6752"/>
                <a:lumOff val="-1098"/>
                <a:alphaOff val="0"/>
              </a:schemeClr>
            </a:fillRef>
            <a:effectRef idx="0">
              <a:schemeClr val="accent3">
                <a:hueOff val="4500106"/>
                <a:satOff val="-6752"/>
                <a:lumOff val="-109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th-TH" sz="2000" dirty="0" smtClean="0">
                  <a:latin typeface="TH SarabunPSK" pitchFamily="34" charset="-34"/>
                  <a:cs typeface="TH SarabunPSK" pitchFamily="34" charset="-34"/>
                </a:rPr>
                <a:t>กระบวนการทำงาน </a:t>
              </a:r>
              <a:r>
                <a:rPr lang="en-US" sz="2000" dirty="0" smtClean="0">
                  <a:latin typeface="TH SarabunPSK" pitchFamily="34" charset="-34"/>
                  <a:cs typeface="TH SarabunPSK" pitchFamily="34" charset="-34"/>
                </a:rPr>
                <a:t/>
              </a:r>
              <a:br>
                <a:rPr lang="en-US" sz="2000" dirty="0" smtClean="0">
                  <a:latin typeface="TH SarabunPSK" pitchFamily="34" charset="-34"/>
                  <a:cs typeface="TH SarabunPSK" pitchFamily="34" charset="-34"/>
                </a:rPr>
              </a:br>
              <a:r>
                <a:rPr lang="en-US" sz="2000" dirty="0" smtClean="0">
                  <a:latin typeface="TH SarabunPSK" pitchFamily="34" charset="-34"/>
                  <a:cs typeface="TH SarabunPSK" pitchFamily="34" charset="-34"/>
                </a:rPr>
                <a:t>Process</a:t>
              </a:r>
              <a:endParaRPr lang="th-TH" sz="20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93681" y="1057408"/>
              <a:ext cx="1268111" cy="507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69088" rIns="120904" bIns="6908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000" kern="120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30887" y="3070360"/>
            <a:ext cx="1268111" cy="1980000"/>
            <a:chOff x="2893681" y="1564653"/>
            <a:chExt cx="1268111" cy="878400"/>
          </a:xfrm>
        </p:grpSpPr>
        <p:sp>
          <p:nvSpPr>
            <p:cNvPr id="25" name="Rectangle 24"/>
            <p:cNvSpPr/>
            <p:nvPr/>
          </p:nvSpPr>
          <p:spPr>
            <a:xfrm>
              <a:off x="2893681" y="1564653"/>
              <a:ext cx="1268111" cy="878400"/>
            </a:xfrm>
            <a:prstGeom prst="rect">
              <a:avLst/>
            </a:prstGeom>
          </p:spPr>
          <p:style>
            <a:lnRef idx="2">
              <a:schemeClr val="accent3">
                <a:tint val="40000"/>
                <a:alpha val="90000"/>
                <a:hueOff val="4286740"/>
                <a:satOff val="-5517"/>
                <a:lumOff val="-430"/>
                <a:alphaOff val="0"/>
              </a:schemeClr>
            </a:lnRef>
            <a:fillRef idx="1">
              <a:schemeClr val="accent3">
                <a:tint val="40000"/>
                <a:alpha val="90000"/>
                <a:hueOff val="4286740"/>
                <a:satOff val="-5517"/>
                <a:lumOff val="-43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4286740"/>
                <a:satOff val="-5517"/>
                <a:lumOff val="-43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th-TH" sz="2000" dirty="0" smtClean="0">
                  <a:latin typeface="TH SarabunPSK" pitchFamily="34" charset="-34"/>
                  <a:cs typeface="TH SarabunPSK" pitchFamily="34" charset="-34"/>
                </a:rPr>
                <a:t>กระบวนการทำงานที่เลือก</a:t>
              </a:r>
              <a:endParaRPr lang="en-US" sz="2000" dirty="0" smtClean="0">
                <a:latin typeface="TH SarabunPSK" pitchFamily="34" charset="-34"/>
                <a:cs typeface="TH SarabunPSK" pitchFamily="34" charset="-34"/>
              </a:endParaRPr>
            </a:p>
            <a:p>
              <a:endParaRPr lang="th-TH" sz="20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893681" y="1564653"/>
              <a:ext cx="1268111" cy="878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678" tIns="90678" rIns="120904" bIns="136017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th-TH" sz="2000" kern="1200">
                <a:latin typeface="TH SarabunPSK" pitchFamily="34" charset="-34"/>
                <a:cs typeface="TH SarabunPSK" pitchFamily="34" charset="-34"/>
              </a:endParaRP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th-TH" sz="2000" kern="120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76534" y="2128695"/>
            <a:ext cx="1268111" cy="972000"/>
            <a:chOff x="4339328" y="1057408"/>
            <a:chExt cx="1268111" cy="507244"/>
          </a:xfrm>
        </p:grpSpPr>
        <p:sp>
          <p:nvSpPr>
            <p:cNvPr id="28" name="Rectangle 27"/>
            <p:cNvSpPr/>
            <p:nvPr/>
          </p:nvSpPr>
          <p:spPr>
            <a:xfrm>
              <a:off x="4339328" y="1057408"/>
              <a:ext cx="1268111" cy="507244"/>
            </a:xfrm>
            <a:prstGeom prst="rect">
              <a:avLst/>
            </a:prstGeom>
          </p:spPr>
          <p:style>
            <a:lnRef idx="2">
              <a:schemeClr val="accent3">
                <a:hueOff val="6750158"/>
                <a:satOff val="-10128"/>
                <a:lumOff val="-1647"/>
                <a:alphaOff val="0"/>
              </a:schemeClr>
            </a:lnRef>
            <a:fillRef idx="1">
              <a:schemeClr val="accent3">
                <a:hueOff val="6750158"/>
                <a:satOff val="-10128"/>
                <a:lumOff val="-1647"/>
                <a:alphaOff val="0"/>
              </a:schemeClr>
            </a:fillRef>
            <a:effectRef idx="0">
              <a:schemeClr val="accent3">
                <a:hueOff val="6750158"/>
                <a:satOff val="-10128"/>
                <a:lumOff val="-164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th-TH" sz="2000" dirty="0" smtClean="0">
                  <a:latin typeface="TH SarabunPSK" pitchFamily="34" charset="-34"/>
                  <a:cs typeface="TH SarabunPSK" pitchFamily="34" charset="-34"/>
                </a:rPr>
                <a:t>ผลผลิต</a:t>
              </a:r>
            </a:p>
            <a:p>
              <a:pPr algn="ctr"/>
              <a:r>
                <a:rPr lang="en-US" sz="2000" dirty="0" smtClean="0">
                  <a:latin typeface="TH SarabunPSK" pitchFamily="34" charset="-34"/>
                  <a:cs typeface="TH SarabunPSK" pitchFamily="34" charset="-34"/>
                </a:rPr>
                <a:t>Outputs</a:t>
              </a:r>
              <a:endParaRPr lang="th-TH" sz="20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39328" y="1057408"/>
              <a:ext cx="1268111" cy="507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69088" rIns="120904" bIns="6908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000" kern="1200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76534" y="3070360"/>
            <a:ext cx="1268111" cy="1980000"/>
            <a:chOff x="4339328" y="1564653"/>
            <a:chExt cx="1268111" cy="878400"/>
          </a:xfrm>
        </p:grpSpPr>
        <p:sp>
          <p:nvSpPr>
            <p:cNvPr id="31" name="Rectangle 30"/>
            <p:cNvSpPr/>
            <p:nvPr/>
          </p:nvSpPr>
          <p:spPr>
            <a:xfrm>
              <a:off x="4339328" y="1564653"/>
              <a:ext cx="1268111" cy="878400"/>
            </a:xfrm>
            <a:prstGeom prst="rect">
              <a:avLst/>
            </a:prstGeom>
          </p:spPr>
          <p:style>
            <a:lnRef idx="2">
              <a:schemeClr val="accent3">
                <a:tint val="40000"/>
                <a:alpha val="90000"/>
                <a:hueOff val="6430110"/>
                <a:satOff val="-8276"/>
                <a:lumOff val="-645"/>
                <a:alphaOff val="0"/>
              </a:schemeClr>
            </a:lnRef>
            <a:fillRef idx="1">
              <a:schemeClr val="accent3">
                <a:tint val="40000"/>
                <a:alpha val="90000"/>
                <a:hueOff val="6430110"/>
                <a:satOff val="-8276"/>
                <a:lumOff val="-645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6430110"/>
                <a:satOff val="-8276"/>
                <a:lumOff val="-645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4339328" y="1564653"/>
              <a:ext cx="1268111" cy="878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678" tIns="90678" rIns="120904" bIns="136017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th-TH" sz="2000" kern="1200">
                <a:latin typeface="TH SarabunPSK" pitchFamily="34" charset="-34"/>
                <a:cs typeface="TH SarabunPSK" pitchFamily="34" charset="-34"/>
              </a:endParaRP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th-TH" sz="2000" kern="1200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122182" y="2128695"/>
            <a:ext cx="1268111" cy="972000"/>
            <a:chOff x="5784976" y="1057408"/>
            <a:chExt cx="1268111" cy="507244"/>
          </a:xfrm>
        </p:grpSpPr>
        <p:sp>
          <p:nvSpPr>
            <p:cNvPr id="34" name="Rectangle 33"/>
            <p:cNvSpPr/>
            <p:nvPr/>
          </p:nvSpPr>
          <p:spPr>
            <a:xfrm>
              <a:off x="5784976" y="1057408"/>
              <a:ext cx="1268111" cy="507244"/>
            </a:xfrm>
            <a:prstGeom prst="rect">
              <a:avLst/>
            </a:prstGeom>
          </p:spPr>
          <p:style>
            <a:lnRef idx="2">
              <a:schemeClr val="accent3">
                <a:hueOff val="9000211"/>
                <a:satOff val="-13504"/>
                <a:lumOff val="-2196"/>
                <a:alphaOff val="0"/>
              </a:schemeClr>
            </a:lnRef>
            <a:fillRef idx="1">
              <a:schemeClr val="accent3">
                <a:hueOff val="9000211"/>
                <a:satOff val="-13504"/>
                <a:lumOff val="-2196"/>
                <a:alphaOff val="0"/>
              </a:schemeClr>
            </a:fillRef>
            <a:effectRef idx="0">
              <a:schemeClr val="accent3">
                <a:hueOff val="9000211"/>
                <a:satOff val="-13504"/>
                <a:lumOff val="-219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th-TH" sz="2000" dirty="0" smtClean="0">
                  <a:latin typeface="TH SarabunPSK" pitchFamily="34" charset="-34"/>
                  <a:cs typeface="TH SarabunPSK" pitchFamily="34" charset="-34"/>
                </a:rPr>
                <a:t>ผลลัพธ์</a:t>
              </a:r>
            </a:p>
            <a:p>
              <a:pPr algn="ctr"/>
              <a:r>
                <a:rPr lang="en-US" sz="2000" dirty="0" smtClean="0">
                  <a:latin typeface="TH SarabunPSK" pitchFamily="34" charset="-34"/>
                  <a:cs typeface="TH SarabunPSK" pitchFamily="34" charset="-34"/>
                </a:rPr>
                <a:t>Outcomes</a:t>
              </a:r>
              <a:endParaRPr lang="th-TH" sz="20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784976" y="1057408"/>
              <a:ext cx="1268111" cy="507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69088" rIns="120904" bIns="6908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000" kern="1200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6122182" y="3070360"/>
            <a:ext cx="1268111" cy="1980000"/>
          </a:xfrm>
          <a:prstGeom prst="rect">
            <a:avLst/>
          </a:prstGeom>
        </p:spPr>
        <p:style>
          <a:lnRef idx="2">
            <a:schemeClr val="accent3">
              <a:tint val="40000"/>
              <a:alpha val="90000"/>
              <a:hueOff val="8573481"/>
              <a:satOff val="-11034"/>
              <a:lumOff val="-860"/>
              <a:alphaOff val="0"/>
            </a:schemeClr>
          </a:lnRef>
          <a:fillRef idx="1">
            <a:schemeClr val="accent3">
              <a:tint val="40000"/>
              <a:alpha val="90000"/>
              <a:hueOff val="8573481"/>
              <a:satOff val="-11034"/>
              <a:lumOff val="-860"/>
              <a:alphaOff val="0"/>
            </a:schemeClr>
          </a:fillRef>
          <a:effectRef idx="0">
            <a:schemeClr val="accent3">
              <a:tint val="40000"/>
              <a:alpha val="90000"/>
              <a:hueOff val="8573481"/>
              <a:satOff val="-11034"/>
              <a:lumOff val="-86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7" name="Group 36"/>
          <p:cNvGrpSpPr/>
          <p:nvPr/>
        </p:nvGrpSpPr>
        <p:grpSpPr>
          <a:xfrm>
            <a:off x="7567829" y="2128695"/>
            <a:ext cx="1268111" cy="972000"/>
            <a:chOff x="7230623" y="1057408"/>
            <a:chExt cx="1268111" cy="507244"/>
          </a:xfrm>
        </p:grpSpPr>
        <p:sp>
          <p:nvSpPr>
            <p:cNvPr id="38" name="Rectangle 37"/>
            <p:cNvSpPr/>
            <p:nvPr/>
          </p:nvSpPr>
          <p:spPr>
            <a:xfrm>
              <a:off x="7230623" y="1057408"/>
              <a:ext cx="1268111" cy="507244"/>
            </a:xfrm>
            <a:prstGeom prst="rect">
              <a:avLst/>
            </a:prstGeom>
            <a:ln w="28575"/>
          </p:spPr>
          <p:style>
            <a:lnRef idx="2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th-TH" sz="2000" dirty="0" smtClean="0">
                  <a:latin typeface="TH SarabunPSK" pitchFamily="34" charset="-34"/>
                  <a:cs typeface="TH SarabunPSK" pitchFamily="34" charset="-34"/>
                </a:rPr>
                <a:t>ผู้รับบริการโดยตรง</a:t>
              </a:r>
            </a:p>
            <a:p>
              <a:pPr algn="ctr"/>
              <a:r>
                <a:rPr lang="en-US" sz="2000" dirty="0" smtClean="0">
                  <a:latin typeface="TH SarabunPSK" pitchFamily="34" charset="-34"/>
                  <a:cs typeface="TH SarabunPSK" pitchFamily="34" charset="-34"/>
                </a:rPr>
                <a:t>Customers</a:t>
              </a:r>
              <a:endParaRPr lang="th-TH" sz="20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230623" y="1057408"/>
              <a:ext cx="1268111" cy="507244"/>
            </a:xfrm>
            <a:prstGeom prst="rect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69088" rIns="120904" bIns="6908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000" kern="1200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7567829" y="3070360"/>
            <a:ext cx="1268111" cy="1980000"/>
          </a:xfrm>
          <a:prstGeom prst="rect">
            <a:avLst/>
          </a:prstGeom>
          <a:ln w="28575">
            <a:solidFill>
              <a:schemeClr val="tx1">
                <a:alpha val="90000"/>
              </a:schemeClr>
            </a:solidFill>
            <a:prstDash val="sysDash"/>
          </a:ln>
        </p:spPr>
        <p:style>
          <a:lnRef idx="2"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lnRef>
          <a:fillRef idx="1"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fillRef>
          <a:effectRef idx="0"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Rounded Rectangle 41"/>
          <p:cNvSpPr/>
          <p:nvPr/>
        </p:nvSpPr>
        <p:spPr>
          <a:xfrm>
            <a:off x="3232951" y="5214785"/>
            <a:ext cx="1267200" cy="43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43" name="Trapezoid 42"/>
          <p:cNvSpPr/>
          <p:nvPr/>
        </p:nvSpPr>
        <p:spPr>
          <a:xfrm>
            <a:off x="2786050" y="5143512"/>
            <a:ext cx="2088000" cy="1044000"/>
          </a:xfrm>
          <a:prstGeom prst="trapezoid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Strategic Partner</a:t>
            </a:r>
          </a:p>
          <a:p>
            <a:pPr algn="ctr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ผู้ร่วมงาน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5" name="Elbow Connector 44"/>
          <p:cNvCxnSpPr>
            <a:stCxn id="32" idx="2"/>
            <a:endCxn id="36" idx="2"/>
          </p:cNvCxnSpPr>
          <p:nvPr/>
        </p:nvCxnSpPr>
        <p:spPr>
          <a:xfrm rot="16200000" flipH="1">
            <a:off x="6033414" y="4327536"/>
            <a:ext cx="1588" cy="1445648"/>
          </a:xfrm>
          <a:prstGeom prst="bentConnector3">
            <a:avLst>
              <a:gd name="adj1" fmla="val 1888237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381568" y="5167638"/>
            <a:ext cx="1296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ผลสัมฤทธิ์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58016" y="5655265"/>
            <a:ext cx="1164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ผู้รับผลกระทบ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477076" y="6072206"/>
            <a:ext cx="1980000" cy="54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n>
                <a:solidFill>
                  <a:schemeClr val="tx1"/>
                </a:solidFill>
                <a:prstDash val="sysDash"/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196670" y="7141186"/>
            <a:ext cx="2133600" cy="365125"/>
          </a:xfrm>
        </p:spPr>
        <p:txBody>
          <a:bodyPr/>
          <a:lstStyle/>
          <a:p>
            <a:pPr>
              <a:defRPr/>
            </a:pPr>
            <a:fld id="{A2D78989-7FB2-411C-96BC-A7C98A4830C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371713" name="Rectangle 1"/>
          <p:cNvSpPr>
            <a:spLocks noChangeArrowheads="1"/>
          </p:cNvSpPr>
          <p:nvPr/>
        </p:nvSpPr>
        <p:spPr bwMode="auto">
          <a:xfrm>
            <a:off x="214282" y="754262"/>
            <a:ext cx="2714644" cy="286232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th-TH" sz="3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th-TH" sz="36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ผลผลิต (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Outputs)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rgbClr val="00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เมื่อทำงานเสร็จ</a:t>
            </a:r>
            <a:br>
              <a:rPr lang="th-TH" sz="3600" b="1" dirty="0" smtClean="0">
                <a:solidFill>
                  <a:srgbClr val="00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</a:br>
            <a:r>
              <a:rPr lang="th-TH" sz="3600" b="1" dirty="0" smtClean="0">
                <a:solidFill>
                  <a:srgbClr val="00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เกิดผลงานอะไรขึ้น</a:t>
            </a:r>
            <a:endParaRPr kumimoji="0" lang="th-TH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8456" y="754262"/>
            <a:ext cx="2628000" cy="230832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marL="273050" lvl="0" indent="-273050" fontAlgn="base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</a:pPr>
            <a:endParaRPr lang="th-TH" sz="36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marL="273050" lvl="0" indent="-273050" fontAlgn="base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</a:pPr>
            <a:endParaRPr lang="th-TH" sz="36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marL="273050" lvl="0" indent="-273050" fontAlgn="base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</a:pPr>
            <a:r>
              <a:rPr lang="th-TH" sz="3600" b="1" dirty="0" smtClean="0">
                <a:solidFill>
                  <a:srgbClr val="000099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ผู้รับบริการ</a:t>
            </a:r>
            <a:r>
              <a:rPr lang="en-US" sz="3600" b="1" dirty="0" smtClean="0">
                <a:solidFill>
                  <a:srgbClr val="000099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endParaRPr lang="th-TH" sz="3600" b="1" dirty="0" smtClean="0">
              <a:solidFill>
                <a:srgbClr val="000099"/>
              </a:solidFill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marL="273050" lvl="0" indent="-273050" fontAlgn="base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</a:pPr>
            <a:r>
              <a:rPr lang="th-TH" sz="3600" b="1" dirty="0" smtClean="0">
                <a:solidFill>
                  <a:srgbClr val="00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ส่งผลผลิตให้ใคร</a:t>
            </a:r>
          </a:p>
        </p:txBody>
      </p:sp>
      <p:sp>
        <p:nvSpPr>
          <p:cNvPr id="9" name="Rectangle 8"/>
          <p:cNvSpPr/>
          <p:nvPr/>
        </p:nvSpPr>
        <p:spPr>
          <a:xfrm>
            <a:off x="5970210" y="754262"/>
            <a:ext cx="3000364" cy="341632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endParaRPr lang="th-TH" sz="36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endParaRPr lang="th-TH" sz="36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r>
              <a:rPr lang="th-TH" sz="3600" b="1" dirty="0" smtClean="0">
                <a:solidFill>
                  <a:srgbClr val="000099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ผลลัพธ์ (</a:t>
            </a:r>
            <a:r>
              <a:rPr lang="en-US" sz="3600" b="1" dirty="0" smtClean="0">
                <a:solidFill>
                  <a:srgbClr val="000099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Outcomes)</a:t>
            </a:r>
            <a:br>
              <a:rPr lang="en-US" sz="3600" b="1" dirty="0" smtClean="0">
                <a:solidFill>
                  <a:srgbClr val="000099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</a:br>
            <a:r>
              <a:rPr lang="th-TH" sz="3600" b="1" dirty="0" smtClean="0">
                <a:solidFill>
                  <a:srgbClr val="00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ความสำเร็จที่ส่งผลมาจากผลผลิตที่ได้</a:t>
            </a:r>
            <a:br>
              <a:rPr lang="th-TH" sz="3600" b="1" dirty="0" smtClean="0">
                <a:solidFill>
                  <a:srgbClr val="00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</a:br>
            <a:r>
              <a:rPr lang="th-TH" sz="3600" b="1" dirty="0" smtClean="0">
                <a:solidFill>
                  <a:srgbClr val="00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หรือประโยชน์ที่ได้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1156" y="3871745"/>
            <a:ext cx="5636728" cy="120032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r>
              <a:rPr lang="th-TH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	   </a:t>
            </a:r>
            <a:r>
              <a:rPr lang="th-TH" sz="3600" b="1" dirty="0" smtClean="0">
                <a:solidFill>
                  <a:srgbClr val="000099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ข้อกำหนดที่สำคัญในการทำงาน </a:t>
            </a:r>
            <a:r>
              <a:rPr lang="th-TH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Calibri" pitchFamily="34" charset="0"/>
                <a:cs typeface="TH SarabunPSK" pitchFamily="34" charset="-34"/>
              </a:rPr>
              <a:t/>
            </a:r>
            <a:br>
              <a:rPr lang="th-TH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Calibri" pitchFamily="34" charset="0"/>
                <a:cs typeface="TH SarabunPSK" pitchFamily="34" charset="-34"/>
              </a:rPr>
            </a:br>
            <a:r>
              <a:rPr lang="th-TH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	   </a:t>
            </a:r>
            <a:r>
              <a:rPr lang="th-TH" sz="3600" b="1" dirty="0" smtClean="0">
                <a:solidFill>
                  <a:srgbClr val="00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ปริมาณ  คุณภาพ  เวลา  ต้นทุน</a:t>
            </a:r>
          </a:p>
        </p:txBody>
      </p:sp>
      <p:sp>
        <p:nvSpPr>
          <p:cNvPr id="932868" name="AutoShape 4" descr="ผลการค้นหารูปภาพสำหรับ KPIS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198516" y="5262406"/>
            <a:ext cx="8748000" cy="120032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marL="273050" lvl="0" indent="-273050" fontAlgn="base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</a:pPr>
            <a:r>
              <a:rPr lang="th-TH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	    </a:t>
            </a:r>
            <a:r>
              <a:rPr lang="th-TH" sz="3600" b="1" dirty="0" smtClean="0">
                <a:solidFill>
                  <a:srgbClr val="000099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ตัวชี้วัดผลการดำเนินการ / ตัวชี้วัดความสำเร็จของงาน</a:t>
            </a:r>
            <a:r>
              <a:rPr lang="th-TH" sz="3600" b="1" dirty="0" smtClean="0">
                <a:solidFill>
                  <a:srgbClr val="00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	    ปริมาณ  คุณภาพ ขั้นตอน  สำเร็จ </a:t>
            </a:r>
            <a:r>
              <a:rPr lang="en-US" sz="3600" b="1" dirty="0" smtClean="0">
                <a:solidFill>
                  <a:srgbClr val="00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- </a:t>
            </a:r>
            <a:r>
              <a:rPr lang="th-TH" sz="3600" b="1" dirty="0" smtClean="0">
                <a:solidFill>
                  <a:srgbClr val="00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ไม่สำเร็จ</a:t>
            </a:r>
          </a:p>
        </p:txBody>
      </p:sp>
      <p:pic>
        <p:nvPicPr>
          <p:cNvPr id="20" name="Picture 3" descr="D:\กยศ.61\KPIs\customer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2456" y="885926"/>
            <a:ext cx="900000" cy="900000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1158145" name="Picture 1" descr="C:\Users\Acer\Downloads\output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1604" y="885926"/>
            <a:ext cx="900000" cy="900000"/>
          </a:xfrm>
          <a:prstGeom prst="rect">
            <a:avLst/>
          </a:prstGeom>
          <a:noFill/>
        </p:spPr>
      </p:pic>
      <p:pic>
        <p:nvPicPr>
          <p:cNvPr id="1158146" name="Picture 2" descr="C:\Users\Acer\Downloads\input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392" y="885926"/>
            <a:ext cx="900000" cy="900000"/>
          </a:xfrm>
          <a:prstGeom prst="rect">
            <a:avLst/>
          </a:prstGeom>
          <a:noFill/>
        </p:spPr>
      </p:pic>
      <p:pic>
        <p:nvPicPr>
          <p:cNvPr id="1158147" name="Picture 3" descr="C:\Users\Acer\Downloads\customer 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913909"/>
            <a:ext cx="1116000" cy="1116000"/>
          </a:xfrm>
          <a:prstGeom prst="rect">
            <a:avLst/>
          </a:prstGeom>
          <a:noFill/>
        </p:spPr>
      </p:pic>
      <p:pic>
        <p:nvPicPr>
          <p:cNvPr id="1158148" name="Picture 4" descr="D:\กยศ.61\KPIs\chart 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7684" y="5312507"/>
            <a:ext cx="1100127" cy="110012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78989-7FB2-411C-96BC-A7C98A4830C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th-TH">
              <a:solidFill>
                <a:srgbClr val="000000"/>
              </a:solidFill>
            </a:endParaRPr>
          </a:p>
        </p:txBody>
      </p:sp>
      <p:pic>
        <p:nvPicPr>
          <p:cNvPr id="1156098" name="Picture 2" descr="à¸à¸¥à¸à¸²à¸£à¸à¹à¸à¸«à¸²à¸£à¸¹à¸à¸ à¸²à¸à¸ªà¸³à¸«à¸£à¸±à¸ worksh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708" y="1571612"/>
            <a:ext cx="7962584" cy="38576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285884"/>
          </a:xfrm>
          <a:noFill/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ขั้นตอนการปฏิบัติงาน ก่อนทำงาน, ขณะทำงาน 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และหลังทำงาน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00033" y="2071678"/>
          <a:ext cx="8286809" cy="4486656"/>
        </p:xfrm>
        <a:graphic>
          <a:graphicData uri="http://schemas.openxmlformats.org/drawingml/2006/table">
            <a:tbl>
              <a:tblPr/>
              <a:tblGrid>
                <a:gridCol w="3571901"/>
                <a:gridCol w="471490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th-TH" sz="3200" b="1" dirty="0">
                          <a:latin typeface="Calibri"/>
                          <a:ea typeface="Calibri"/>
                          <a:cs typeface="TH SarabunPSK"/>
                        </a:rPr>
                        <a:t>ห้วงเวลา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th-TH" sz="3200" b="1" dirty="0">
                          <a:latin typeface="Calibri"/>
                          <a:ea typeface="Calibri"/>
                          <a:cs typeface="TH SarabunPSK"/>
                        </a:rPr>
                        <a:t>ขั้นตอนการปฏิบัติงาน </a:t>
                      </a:r>
                      <a:r>
                        <a:rPr lang="th-TH" sz="3200" b="1" dirty="0" smtClean="0">
                          <a:latin typeface="Calibri"/>
                          <a:ea typeface="Calibri"/>
                          <a:cs typeface="TH SarabunPSK"/>
                        </a:rPr>
                        <a:t/>
                      </a:r>
                      <a:br>
                        <a:rPr lang="th-TH" sz="3200" b="1" dirty="0" smtClean="0">
                          <a:latin typeface="Calibri"/>
                          <a:ea typeface="Calibri"/>
                          <a:cs typeface="TH SarabunPSK"/>
                        </a:rPr>
                      </a:br>
                      <a:r>
                        <a:rPr lang="th-TH" sz="3200" b="1" dirty="0" smtClean="0">
                          <a:latin typeface="Calibri"/>
                          <a:ea typeface="Calibri"/>
                          <a:cs typeface="TH SarabunPSK"/>
                        </a:rPr>
                        <a:t>(</a:t>
                      </a:r>
                      <a:r>
                        <a:rPr lang="th-TH" sz="3200" b="1" dirty="0">
                          <a:latin typeface="Calibri"/>
                          <a:ea typeface="Calibri"/>
                          <a:cs typeface="TH SarabunPSK"/>
                        </a:rPr>
                        <a:t>กระบวนการทำงาน)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th-TH" sz="3200" b="1" dirty="0">
                          <a:latin typeface="Calibri"/>
                          <a:ea typeface="Calibri"/>
                          <a:cs typeface="TH SarabunPSK"/>
                        </a:rPr>
                        <a:t>ก่อน</a:t>
                      </a:r>
                      <a:r>
                        <a:rPr lang="th-TH" sz="3200" b="1" dirty="0" smtClean="0">
                          <a:latin typeface="Calibri"/>
                          <a:ea typeface="Calibri"/>
                          <a:cs typeface="TH SarabunPSK"/>
                        </a:rPr>
                        <a:t>ทำงาน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th-TH" sz="3200" b="1" dirty="0" smtClean="0">
                          <a:latin typeface="Calibri"/>
                          <a:ea typeface="Calibri"/>
                          <a:cs typeface="TH SarabunPSK"/>
                        </a:rPr>
                        <a:t>๑.</a:t>
                      </a:r>
                      <a:endParaRPr lang="en-US" sz="3200" b="1" dirty="0"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th-TH" sz="3200" b="1" dirty="0" smtClean="0">
                          <a:latin typeface="Calibri"/>
                          <a:ea typeface="Calibri"/>
                          <a:cs typeface="TH SarabunPSK"/>
                        </a:rPr>
                        <a:t>๒.</a:t>
                      </a:r>
                      <a:endParaRPr lang="en-US" sz="3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th-TH" sz="3200" b="1" dirty="0">
                          <a:latin typeface="Calibri"/>
                          <a:ea typeface="Calibri"/>
                          <a:cs typeface="TH SarabunPSK"/>
                        </a:rPr>
                        <a:t>ขณะ</a:t>
                      </a:r>
                      <a:r>
                        <a:rPr lang="th-TH" sz="3200" b="1" dirty="0" smtClean="0">
                          <a:latin typeface="Calibri"/>
                          <a:ea typeface="Calibri"/>
                          <a:cs typeface="TH SarabunPSK"/>
                        </a:rPr>
                        <a:t>ทำงาน</a:t>
                      </a:r>
                      <a:endParaRPr lang="en-US" sz="3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th-TH" sz="3200" b="1" dirty="0" smtClean="0">
                          <a:latin typeface="Calibri"/>
                          <a:ea typeface="Calibri"/>
                          <a:cs typeface="TH SarabunPSK"/>
                        </a:rPr>
                        <a:t>๓.</a:t>
                      </a:r>
                      <a:endParaRPr lang="en-US" sz="3200" b="1" dirty="0"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th-TH" sz="3200" b="1" dirty="0" smtClean="0">
                          <a:latin typeface="Calibri"/>
                          <a:ea typeface="Calibri"/>
                          <a:cs typeface="TH SarabunPSK"/>
                        </a:rPr>
                        <a:t>๔.</a:t>
                      </a:r>
                      <a:endParaRPr lang="en-US" sz="3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th-TH" sz="3200" b="1" dirty="0">
                          <a:latin typeface="Calibri"/>
                          <a:ea typeface="Calibri"/>
                          <a:cs typeface="TH SarabunPSK"/>
                        </a:rPr>
                        <a:t>หลัง</a:t>
                      </a:r>
                      <a:r>
                        <a:rPr lang="th-TH" sz="3200" b="1" dirty="0" smtClean="0">
                          <a:latin typeface="Calibri"/>
                          <a:ea typeface="Calibri"/>
                          <a:cs typeface="TH SarabunPSK"/>
                        </a:rPr>
                        <a:t>ทำงาน</a:t>
                      </a:r>
                      <a:endParaRPr lang="en-US" sz="3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219700" algn="l"/>
                        </a:tabLst>
                        <a:defRPr/>
                      </a:pPr>
                      <a:r>
                        <a:rPr lang="th-TH" sz="3200" b="1" dirty="0" smtClean="0">
                          <a:latin typeface="+mn-lt"/>
                          <a:ea typeface="Calibri"/>
                          <a:cs typeface="TH SarabunPSK"/>
                        </a:rPr>
                        <a:t>๕.</a:t>
                      </a:r>
                      <a:endParaRPr lang="en-US" sz="3200" b="1" dirty="0" smtClean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th-TH" sz="3200" b="1" dirty="0" smtClean="0">
                          <a:latin typeface="Calibri"/>
                          <a:ea typeface="Calibri"/>
                          <a:cs typeface="TH SarabunPSK"/>
                        </a:rPr>
                        <a:t>๖.</a:t>
                      </a:r>
                      <a:endParaRPr lang="en-US" sz="3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285884"/>
          </a:xfrm>
          <a:noFill/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กระบวนการทำงานที่คัดเลือกนี้  มีข้อกำหนดที่สำคัญ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ในการทำงาน อะไรบ้าง ?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1406" y="1976100"/>
          <a:ext cx="8929750" cy="4486656"/>
        </p:xfrm>
        <a:graphic>
          <a:graphicData uri="http://schemas.openxmlformats.org/drawingml/2006/table">
            <a:tbl>
              <a:tblPr/>
              <a:tblGrid>
                <a:gridCol w="857256"/>
                <a:gridCol w="2000264"/>
                <a:gridCol w="3357586"/>
                <a:gridCol w="2714644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th-TH" sz="3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H SarabunPSK"/>
                        </a:rPr>
                        <a:t>ลำดับ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th-TH" sz="3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H SarabunPSK"/>
                        </a:rPr>
                        <a:t>กระบวนการทำงานจากข้อ ๓.๑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th-TH" sz="3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H SarabunPSK"/>
                        </a:rPr>
                        <a:t>ข้อกำหนดที่สำคัญ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th-TH" sz="3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H SarabunPSK"/>
                        </a:rPr>
                        <a:t>ความต้องการ/ความคาดหวัง </a:t>
                      </a:r>
                      <a:br>
                        <a:rPr lang="th-TH" sz="3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H SarabunPSK"/>
                        </a:rPr>
                      </a:br>
                      <a:r>
                        <a:rPr lang="th-TH" sz="3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H SarabunPSK"/>
                        </a:rPr>
                        <a:t>ของผู้รับบริการ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th-TH" sz="3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H SarabunPSK"/>
                        </a:rPr>
                        <a:t>กฎ ระเบียบ กฎหมาย อื่น ๆ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th-TH" sz="32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H SarabunPSK"/>
                        </a:rPr>
                        <a:t>๑.</a:t>
                      </a:r>
                      <a:endParaRPr lang="en-US" sz="20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3200" b="1" dirty="0">
                        <a:solidFill>
                          <a:srgbClr val="000000"/>
                        </a:solidFill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3200" b="1" dirty="0">
                        <a:solidFill>
                          <a:srgbClr val="000000"/>
                        </a:solidFill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3200" b="1" dirty="0">
                        <a:solidFill>
                          <a:srgbClr val="000000"/>
                        </a:solidFill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th-TH" sz="32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H SarabunPSK"/>
                        </a:rPr>
                        <a:t>๒.</a:t>
                      </a:r>
                      <a:endParaRPr lang="en-US" sz="20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3200" b="1" dirty="0">
                        <a:solidFill>
                          <a:srgbClr val="000000"/>
                        </a:solidFill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3200" b="1" dirty="0">
                        <a:solidFill>
                          <a:srgbClr val="000000"/>
                        </a:solidFill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3200" b="1" dirty="0">
                        <a:solidFill>
                          <a:srgbClr val="000000"/>
                        </a:solidFill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th-TH" sz="32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H SarabunPSK"/>
                        </a:rPr>
                        <a:t>๓.</a:t>
                      </a:r>
                      <a:endParaRPr lang="en-US" sz="20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3200" b="1" dirty="0">
                        <a:solidFill>
                          <a:srgbClr val="000000"/>
                        </a:solidFill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3200" b="1" dirty="0">
                        <a:solidFill>
                          <a:srgbClr val="000000"/>
                        </a:solidFill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3200" b="1" dirty="0">
                        <a:solidFill>
                          <a:srgbClr val="000000"/>
                        </a:solidFill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th-TH" sz="32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H SarabunPSK"/>
                        </a:rPr>
                        <a:t>๔.</a:t>
                      </a:r>
                      <a:endParaRPr lang="en-US" sz="20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3200" b="1" dirty="0">
                        <a:solidFill>
                          <a:srgbClr val="000000"/>
                        </a:solidFill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3200" b="1" dirty="0">
                        <a:solidFill>
                          <a:srgbClr val="000000"/>
                        </a:solidFill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3200" b="1" dirty="0">
                        <a:solidFill>
                          <a:srgbClr val="000000"/>
                        </a:solidFill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th-TH" sz="32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H SarabunPSK"/>
                        </a:rPr>
                        <a:t>๕.</a:t>
                      </a:r>
                      <a:endParaRPr lang="en-US" sz="20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3200" b="1" dirty="0">
                        <a:solidFill>
                          <a:srgbClr val="000000"/>
                        </a:solidFill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3200" b="1" dirty="0">
                        <a:solidFill>
                          <a:srgbClr val="000000"/>
                        </a:solidFill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3200" b="1" dirty="0">
                        <a:solidFill>
                          <a:srgbClr val="000000"/>
                        </a:solidFill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285884"/>
          </a:xfrm>
          <a:noFill/>
        </p:spPr>
        <p:txBody>
          <a:bodyPr>
            <a:normAutofit/>
          </a:bodyPr>
          <a:lstStyle/>
          <a:p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นขต.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ทอ.มีแนวทางหรือวิธีการในการปรับปรุง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2844" y="2000240"/>
          <a:ext cx="8786874" cy="4486656"/>
        </p:xfrm>
        <a:graphic>
          <a:graphicData uri="http://schemas.openxmlformats.org/drawingml/2006/table">
            <a:tbl>
              <a:tblPr/>
              <a:tblGrid>
                <a:gridCol w="785818"/>
                <a:gridCol w="1643074"/>
                <a:gridCol w="1857388"/>
                <a:gridCol w="2000264"/>
                <a:gridCol w="2500330"/>
              </a:tblGrid>
              <a:tr h="230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th-TH" sz="3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H SarabunPSK"/>
                        </a:rPr>
                        <a:t>ลำดับ</a:t>
                      </a:r>
                      <a:endParaRPr lang="en-US" sz="3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th-TH" sz="3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H SarabunPSK"/>
                        </a:rPr>
                        <a:t>กระบวนการทำงานจากข้อ ๓.๑</a:t>
                      </a:r>
                      <a:endParaRPr lang="en-US" sz="3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th-TH" sz="3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H SarabunPSK"/>
                        </a:rPr>
                        <a:t>ผลการดำเนินงาน</a:t>
                      </a:r>
                      <a:endParaRPr lang="en-US" sz="3200" b="1" dirty="0"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th-TH" sz="3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H SarabunPSK"/>
                        </a:rPr>
                        <a:t>ที่ต่ำกว่าเกณฑ์</a:t>
                      </a:r>
                      <a:endParaRPr lang="en-US" sz="3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th-TH" sz="3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H SarabunPSK"/>
                        </a:rPr>
                        <a:t>ปัญหาที่เกิด</a:t>
                      </a:r>
                      <a:endParaRPr lang="en-US" sz="3200" b="1" dirty="0"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th-TH" sz="3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H SarabunPSK"/>
                        </a:rPr>
                        <a:t>(เฉพาะขั้นตอน</a:t>
                      </a:r>
                      <a:r>
                        <a:rPr lang="th-TH" sz="32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H SarabunPSK"/>
                        </a:rPr>
                        <a:t>ที่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th-TH" sz="32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H SarabunPSK"/>
                        </a:rPr>
                        <a:t>มี</a:t>
                      </a:r>
                      <a:r>
                        <a:rPr lang="th-TH" sz="3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H SarabunPSK"/>
                        </a:rPr>
                        <a:t>ปัญหา)</a:t>
                      </a:r>
                      <a:endParaRPr lang="en-US" sz="3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th-TH" sz="3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H SarabunPSK"/>
                        </a:rPr>
                        <a:t>ข้อเสนอแนะการ </a:t>
                      </a:r>
                      <a:endParaRPr lang="en-US" sz="3200" b="1"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th-TH" sz="3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H SarabunPSK"/>
                        </a:rPr>
                        <a:t>“ปรับปรุงกระบวนการทำงาน”</a:t>
                      </a:r>
                      <a:endParaRPr lang="en-US" sz="32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th-TH" sz="3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H SarabunPSK"/>
                        </a:rPr>
                        <a:t>๑</a:t>
                      </a:r>
                      <a:endParaRPr lang="en-US" sz="3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3200" b="1" dirty="0">
                        <a:solidFill>
                          <a:srgbClr val="000000"/>
                        </a:solidFill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3200" b="1" dirty="0">
                        <a:solidFill>
                          <a:srgbClr val="000000"/>
                        </a:solidFill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3200" b="1" dirty="0">
                        <a:solidFill>
                          <a:srgbClr val="000000"/>
                        </a:solidFill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3200" b="1" dirty="0">
                        <a:solidFill>
                          <a:srgbClr val="000000"/>
                        </a:solidFill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th-TH" sz="3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H SarabunPSK"/>
                        </a:rPr>
                        <a:t>๒</a:t>
                      </a:r>
                      <a:endParaRPr lang="en-US" sz="32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3200" b="1" dirty="0">
                        <a:solidFill>
                          <a:srgbClr val="000000"/>
                        </a:solidFill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3200" b="1" dirty="0">
                        <a:solidFill>
                          <a:srgbClr val="000000"/>
                        </a:solidFill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3200" b="1" dirty="0">
                        <a:solidFill>
                          <a:srgbClr val="000000"/>
                        </a:solidFill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3200" b="1" dirty="0">
                        <a:solidFill>
                          <a:srgbClr val="000000"/>
                        </a:solidFill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th-TH" sz="3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H SarabunPSK"/>
                        </a:rPr>
                        <a:t>๓</a:t>
                      </a:r>
                      <a:endParaRPr lang="en-US" sz="32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3200" b="1">
                        <a:solidFill>
                          <a:srgbClr val="000000"/>
                        </a:solidFill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3200" b="1" dirty="0">
                        <a:solidFill>
                          <a:srgbClr val="000000"/>
                        </a:solidFill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3200" b="1" dirty="0">
                        <a:solidFill>
                          <a:srgbClr val="000000"/>
                        </a:solidFill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3200" b="1" dirty="0">
                        <a:solidFill>
                          <a:srgbClr val="000000"/>
                        </a:solidFill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th-TH" sz="3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H SarabunPSK"/>
                        </a:rPr>
                        <a:t>๔</a:t>
                      </a:r>
                      <a:endParaRPr lang="en-US" sz="32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3200" b="1">
                        <a:solidFill>
                          <a:srgbClr val="000000"/>
                        </a:solidFill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3200" b="1" dirty="0">
                        <a:solidFill>
                          <a:srgbClr val="000000"/>
                        </a:solidFill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3200" b="1" dirty="0">
                        <a:solidFill>
                          <a:srgbClr val="000000"/>
                        </a:solidFill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3200" b="1" dirty="0">
                        <a:solidFill>
                          <a:srgbClr val="000000"/>
                        </a:solidFill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th-TH" sz="3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H SarabunPSK"/>
                        </a:rPr>
                        <a:t>๕</a:t>
                      </a:r>
                      <a:endParaRPr lang="en-US" sz="32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3200" b="1">
                        <a:solidFill>
                          <a:srgbClr val="000000"/>
                        </a:solidFill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3200" b="1">
                        <a:solidFill>
                          <a:srgbClr val="000000"/>
                        </a:solidFill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3200" b="1">
                        <a:solidFill>
                          <a:srgbClr val="000000"/>
                        </a:solidFill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3200" b="1" dirty="0">
                        <a:solidFill>
                          <a:srgbClr val="000000"/>
                        </a:solidFill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2652" y="928670"/>
            <a:ext cx="752778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		</a:t>
            </a:r>
            <a:r>
              <a:rPr lang="en-US" sz="32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Work Flow </a:t>
            </a:r>
            <a:r>
              <a:rPr lang="th-TH" sz="32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ขั้นตอนของ</a:t>
            </a:r>
            <a:r>
              <a:rPr lang="th-TH" sz="3200" b="1" u="sng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กระบวนการทำงาน </a:t>
            </a:r>
            <a:r>
              <a:rPr lang="th-TH" sz="32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ตั้งแต่เริ่มต้นจนกระทั่งจบกระบวนการ</a:t>
            </a:r>
          </a:p>
          <a:p>
            <a:endParaRPr lang="th-TH" sz="2400" dirty="0" smtClean="0">
              <a:latin typeface="Angsana New" pitchFamily="18" charset="-34"/>
              <a:ea typeface="Tahoma" pitchFamily="34" charset="0"/>
              <a:cs typeface="Angsana New" pitchFamily="18" charset="-34"/>
            </a:endParaRPr>
          </a:p>
          <a:p>
            <a:r>
              <a:rPr lang="th-TH" sz="3200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               </a:t>
            </a:r>
            <a:r>
              <a:rPr lang="th-TH" sz="32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โดยใช้สัญลักษณ์ใน </a:t>
            </a:r>
            <a:r>
              <a:rPr lang="en-US" sz="32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Flow Chart </a:t>
            </a:r>
            <a:r>
              <a:rPr lang="th-TH" sz="32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ดังนี้</a:t>
            </a:r>
            <a:endParaRPr lang="en-US" sz="3200" b="1" dirty="0" smtClean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>
              <a:spcAft>
                <a:spcPts val="1200"/>
              </a:spcAft>
            </a:pPr>
            <a:r>
              <a:rPr lang="th-TH" sz="32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จุดเริ่มต้น หรือ จุดสิ้นสุด       ใช้สัญลักษณ์</a:t>
            </a:r>
            <a:endParaRPr lang="en-US" sz="3200" b="1" dirty="0" smtClean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>
              <a:spcAft>
                <a:spcPts val="1200"/>
              </a:spcAft>
            </a:pPr>
            <a:r>
              <a:rPr lang="th-TH" sz="32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กิจกรรม</a:t>
            </a:r>
            <a:r>
              <a:rPr lang="en-US" sz="32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	</a:t>
            </a:r>
            <a:r>
              <a:rPr lang="th-TH" sz="32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                        ใช้สัญลักษณ์</a:t>
            </a:r>
            <a:endParaRPr lang="en-US" sz="3200" b="1" dirty="0" smtClean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>
              <a:spcAft>
                <a:spcPts val="1200"/>
              </a:spcAft>
            </a:pPr>
            <a:r>
              <a:rPr lang="th-TH" sz="32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การตัดสินใจ</a:t>
            </a:r>
            <a:r>
              <a:rPr lang="en-US" sz="32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	</a:t>
            </a:r>
            <a:r>
              <a:rPr lang="th-TH" sz="32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              ใช้สัญลักษณ์</a:t>
            </a:r>
            <a:endParaRPr lang="en-US" sz="3200" b="1" dirty="0" smtClean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r>
              <a:rPr lang="th-TH" sz="32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ทิศทางเคลื่อนไหว	       ใช้สัญลักษณ์</a:t>
            </a:r>
            <a:endParaRPr lang="en-US" sz="3200" b="1" dirty="0" smtClean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r>
              <a:rPr lang="en-US" sz="3200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 </a:t>
            </a:r>
          </a:p>
          <a:p>
            <a:r>
              <a:rPr lang="en-US" sz="3200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/>
            </a:r>
            <a:br>
              <a:rPr lang="en-US" sz="3200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</a:br>
            <a:endParaRPr lang="th-TH" sz="3200" dirty="0"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sp>
        <p:nvSpPr>
          <p:cNvPr id="3" name="วงรี 2"/>
          <p:cNvSpPr/>
          <p:nvPr/>
        </p:nvSpPr>
        <p:spPr>
          <a:xfrm>
            <a:off x="6147626" y="2877540"/>
            <a:ext cx="642942" cy="3571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150824" y="3510888"/>
            <a:ext cx="71438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ข้าวหลามตัด 4"/>
          <p:cNvSpPr/>
          <p:nvPr/>
        </p:nvSpPr>
        <p:spPr>
          <a:xfrm>
            <a:off x="6147626" y="4177928"/>
            <a:ext cx="857256" cy="428628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6" name="Group 11"/>
          <p:cNvGrpSpPr/>
          <p:nvPr/>
        </p:nvGrpSpPr>
        <p:grpSpPr>
          <a:xfrm>
            <a:off x="6384168" y="4788860"/>
            <a:ext cx="334962" cy="368300"/>
            <a:chOff x="5880112" y="4788860"/>
            <a:chExt cx="334962" cy="368300"/>
          </a:xfrm>
        </p:grpSpPr>
        <p:cxnSp>
          <p:nvCxnSpPr>
            <p:cNvPr id="379906" name="AutoShape 2"/>
            <p:cNvCxnSpPr>
              <a:cxnSpLocks noChangeShapeType="1"/>
            </p:cNvCxnSpPr>
            <p:nvPr/>
          </p:nvCxnSpPr>
          <p:spPr bwMode="auto">
            <a:xfrm>
              <a:off x="6046799" y="5020635"/>
              <a:ext cx="0" cy="1365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79907" name="AutoShape 3"/>
            <p:cNvCxnSpPr>
              <a:cxnSpLocks noChangeShapeType="1"/>
            </p:cNvCxnSpPr>
            <p:nvPr/>
          </p:nvCxnSpPr>
          <p:spPr bwMode="auto">
            <a:xfrm>
              <a:off x="6070612" y="4966660"/>
              <a:ext cx="14446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79908" name="AutoShape 4"/>
            <p:cNvCxnSpPr>
              <a:cxnSpLocks noChangeShapeType="1"/>
            </p:cNvCxnSpPr>
            <p:nvPr/>
          </p:nvCxnSpPr>
          <p:spPr bwMode="auto">
            <a:xfrm flipH="1">
              <a:off x="5880112" y="4966660"/>
              <a:ext cx="12858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79909" name="AutoShape 5"/>
            <p:cNvCxnSpPr>
              <a:cxnSpLocks noChangeShapeType="1"/>
            </p:cNvCxnSpPr>
            <p:nvPr/>
          </p:nvCxnSpPr>
          <p:spPr bwMode="auto">
            <a:xfrm flipV="1">
              <a:off x="6046799" y="4788860"/>
              <a:ext cx="1588" cy="1285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78989-7FB2-411C-96BC-A7C98A4830C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709634" name="AutoShape 2" descr="algorithm, diagram, flow, process icon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928688"/>
            <a:ext cx="82296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en-US" sz="4400" b="1" dirty="0">
              <a:solidFill>
                <a:srgbClr val="FF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251520" y="3717032"/>
            <a:ext cx="9144000" cy="0"/>
          </a:xfrm>
          <a:prstGeom prst="rect">
            <a:avLst/>
          </a:prstGeom>
          <a:solidFill>
            <a:srgbClr val="D8DFEA"/>
          </a:solidFill>
          <a:ln w="9525" algn="ctr">
            <a:noFill/>
            <a:miter lim="800000"/>
            <a:headEnd/>
            <a:tailEnd/>
          </a:ln>
        </p:spPr>
        <p:txBody>
          <a:bodyPr wrap="none" lIns="0" tIns="13711680" rIns="0" bIns="0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251520" y="3717032"/>
            <a:ext cx="9144000" cy="0"/>
          </a:xfrm>
          <a:prstGeom prst="rect">
            <a:avLst/>
          </a:prstGeom>
          <a:solidFill>
            <a:srgbClr val="D8DFEA"/>
          </a:solidFill>
          <a:ln w="9525" algn="ctr">
            <a:noFill/>
            <a:miter lim="800000"/>
            <a:headEnd/>
            <a:tailEnd/>
          </a:ln>
        </p:spPr>
        <p:txBody>
          <a:bodyPr wrap="none" lIns="0" tIns="13711680" rIns="0" bIns="0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7414" name="Rectangle 11"/>
          <p:cNvSpPr>
            <a:spLocks noChangeArrowheads="1"/>
          </p:cNvSpPr>
          <p:nvPr/>
        </p:nvSpPr>
        <p:spPr bwMode="auto">
          <a:xfrm>
            <a:off x="1438970" y="2502595"/>
            <a:ext cx="5472113" cy="2432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th-TH" sz="360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400" b="1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0" hangingPunct="0"/>
            <a:r>
              <a:rPr lang="th-TH" sz="36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3600" b="1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57200" y="928688"/>
            <a:ext cx="82296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en-US" sz="4400" b="1" dirty="0">
              <a:solidFill>
                <a:srgbClr val="FF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417" name="Rectangle 11"/>
          <p:cNvSpPr>
            <a:spLocks noChangeArrowheads="1"/>
          </p:cNvSpPr>
          <p:nvPr/>
        </p:nvSpPr>
        <p:spPr bwMode="auto">
          <a:xfrm>
            <a:off x="1438971" y="2502595"/>
            <a:ext cx="2088406" cy="2432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th-TH" sz="36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36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endParaRPr lang="th-TH" sz="44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/>
            <a:r>
              <a:rPr lang="th-TH" sz="36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36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endParaRPr lang="th-TH" sz="36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สี่เหลี่ยมมุมมน 16"/>
          <p:cNvSpPr/>
          <p:nvPr/>
        </p:nvSpPr>
        <p:spPr>
          <a:xfrm>
            <a:off x="71438" y="785813"/>
            <a:ext cx="9001125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มาตรฐานงาน และคู่มือการปฏิบัติงาน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 cstate="print"/>
          <a:srcRect l="29083" t="23964" r="26695" b="10651"/>
          <a:stretch>
            <a:fillRect/>
          </a:stretch>
        </p:blipFill>
        <p:spPr bwMode="auto">
          <a:xfrm>
            <a:off x="503040" y="1916832"/>
            <a:ext cx="253619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4" cstate="print"/>
          <a:srcRect l="28916" t="23964" r="26546" b="7396"/>
          <a:stretch>
            <a:fillRect/>
          </a:stretch>
        </p:blipFill>
        <p:spPr bwMode="auto">
          <a:xfrm>
            <a:off x="2738364" y="2905051"/>
            <a:ext cx="25527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5" cstate="print"/>
          <a:srcRect l="26590" t="25444" r="24219" b="8580"/>
          <a:stretch>
            <a:fillRect/>
          </a:stretch>
        </p:blipFill>
        <p:spPr bwMode="auto">
          <a:xfrm>
            <a:off x="5003032" y="3913163"/>
            <a:ext cx="2593304" cy="246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/>
          <p:nvPr/>
        </p:nvPicPr>
        <p:blipFill>
          <a:blip r:embed="rId6" cstate="print"/>
          <a:srcRect l="25094" t="23669" r="24869" b="9467"/>
          <a:stretch>
            <a:fillRect/>
          </a:stretch>
        </p:blipFill>
        <p:spPr bwMode="auto">
          <a:xfrm>
            <a:off x="5580112" y="1636390"/>
            <a:ext cx="2869565" cy="21526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ตัวยึดหมายเลขภาพนิ่ง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F391F6A-E3DD-4145-90F3-3817DD29ED4E}" type="slidenum">
              <a:rPr lang="en-US" sz="1600">
                <a:solidFill>
                  <a:srgbClr val="FFFFFF"/>
                </a:solidFill>
                <a:latin typeface="Angsana New" pitchFamily="18" charset="-34"/>
              </a:rPr>
              <a:pPr algn="r"/>
              <a:t>39</a:t>
            </a:fld>
            <a:endParaRPr lang="th-TH" sz="1600">
              <a:solidFill>
                <a:srgbClr val="FFFFFF"/>
              </a:solidFill>
              <a:latin typeface="Angsana New" pitchFamily="18" charset="-34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928688"/>
            <a:ext cx="82296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en-US" sz="4400" b="1" dirty="0">
              <a:solidFill>
                <a:srgbClr val="FF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solidFill>
            <a:srgbClr val="D8DFEA"/>
          </a:solidFill>
          <a:ln w="9525" algn="ctr">
            <a:noFill/>
            <a:miter lim="800000"/>
            <a:headEnd/>
            <a:tailEnd/>
          </a:ln>
        </p:spPr>
        <p:txBody>
          <a:bodyPr wrap="none" lIns="0" tIns="13711680" rIns="0" bIns="0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solidFill>
            <a:srgbClr val="D8DFEA"/>
          </a:solidFill>
          <a:ln w="9525" algn="ctr">
            <a:noFill/>
            <a:miter lim="800000"/>
            <a:headEnd/>
            <a:tailEnd/>
          </a:ln>
        </p:spPr>
        <p:txBody>
          <a:bodyPr wrap="none" lIns="0" tIns="13711680" rIns="0" bIns="0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7414" name="Rectangle 11"/>
          <p:cNvSpPr>
            <a:spLocks noChangeArrowheads="1"/>
          </p:cNvSpPr>
          <p:nvPr/>
        </p:nvSpPr>
        <p:spPr bwMode="auto">
          <a:xfrm>
            <a:off x="1187450" y="2214563"/>
            <a:ext cx="5472113" cy="2432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th-TH" sz="360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400" b="1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0" hangingPunct="0"/>
            <a:r>
              <a:rPr lang="th-TH" sz="36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3600" b="1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415" name="ตัวยึดหมายเลขภาพนิ่ง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098FDA-850F-4F21-92A7-6E0E607A71D3}" type="slidenum">
              <a:rPr lang="en-US" sz="16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pPr algn="r"/>
              <a:t>39</a:t>
            </a:fld>
            <a:endParaRPr lang="th-TH" sz="16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57200" y="928688"/>
            <a:ext cx="82296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en-US" sz="4400" b="1" dirty="0">
              <a:solidFill>
                <a:srgbClr val="FF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417" name="Rectangle 11"/>
          <p:cNvSpPr>
            <a:spLocks noChangeArrowheads="1"/>
          </p:cNvSpPr>
          <p:nvPr/>
        </p:nvSpPr>
        <p:spPr bwMode="auto">
          <a:xfrm>
            <a:off x="1187450" y="2214563"/>
            <a:ext cx="5472113" cy="2432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th-TH" sz="36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36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endParaRPr lang="th-TH" sz="44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/>
            <a:r>
              <a:rPr lang="th-TH" sz="36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36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endParaRPr lang="th-TH" sz="36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สี่เหลี่ยมมุมมน 16"/>
          <p:cNvSpPr/>
          <p:nvPr/>
        </p:nvSpPr>
        <p:spPr>
          <a:xfrm>
            <a:off x="71438" y="785813"/>
            <a:ext cx="9001125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คู่มือการปฏิบัติงาน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 cstate="print"/>
          <a:srcRect l="26590" t="22189" r="22723" b="7396"/>
          <a:stretch>
            <a:fillRect/>
          </a:stretch>
        </p:blipFill>
        <p:spPr bwMode="auto">
          <a:xfrm>
            <a:off x="1475657" y="1628800"/>
            <a:ext cx="6048671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928688"/>
            <a:ext cx="82296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th-TH" sz="4400" b="1">
              <a:solidFill>
                <a:srgbClr val="FF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defRPr/>
            </a:pPr>
            <a:endParaRPr lang="th-TH" sz="4400" b="1">
              <a:solidFill>
                <a:srgbClr val="FF99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0" y="-3709235"/>
            <a:ext cx="65" cy="14276470"/>
          </a:xfrm>
          <a:prstGeom prst="rect">
            <a:avLst/>
          </a:prstGeom>
          <a:solidFill>
            <a:srgbClr val="D8DFEA"/>
          </a:solidFill>
          <a:ln w="9525" algn="ctr">
            <a:noFill/>
            <a:miter lim="800000"/>
            <a:headEnd/>
            <a:tailEnd/>
          </a:ln>
        </p:spPr>
        <p:txBody>
          <a:bodyPr wrap="none" lIns="0" tIns="13711680" rIns="0" bIns="0" anchor="ctr">
            <a:spAutoFit/>
          </a:bodyPr>
          <a:lstStyle/>
          <a:p>
            <a:pPr eaLnBrk="0" hangingPunct="0"/>
            <a:endParaRPr lang="en-US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6638" name="Text Box 5"/>
          <p:cNvSpPr txBox="1">
            <a:spLocks noChangeArrowheads="1"/>
          </p:cNvSpPr>
          <p:nvPr/>
        </p:nvSpPr>
        <p:spPr bwMode="auto">
          <a:xfrm>
            <a:off x="781475" y="1714488"/>
            <a:ext cx="38026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๑.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แนวทางการพัฒนาของ ทอ.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39" name="Text Box 6"/>
          <p:cNvSpPr txBox="1">
            <a:spLocks noChangeArrowheads="1"/>
          </p:cNvSpPr>
          <p:nvPr/>
        </p:nvSpPr>
        <p:spPr bwMode="auto">
          <a:xfrm>
            <a:off x="785786" y="2330134"/>
            <a:ext cx="75937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๒.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การดำเนินการในปี ๖๒ “การเชื่อมโยงเครื่องมือในการบริหาร”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1393010" y="772114"/>
            <a:ext cx="6357981" cy="928694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76200"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หัวข้อเรื่อง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338627" y="3457139"/>
            <a:ext cx="19880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๒.๑ มาตรฐานงาน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38627" y="4039668"/>
            <a:ext cx="23150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๒.๒ การหาความเสี่ยง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338627" y="4615732"/>
            <a:ext cx="24144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๒.๓ การควบคุมภายใน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716016" y="4020504"/>
            <a:ext cx="2664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๒.๖ 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การจัดทำฐานข้อมูล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788024" y="4617776"/>
            <a:ext cx="23695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๒.๗ การจัดการความรู้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788024" y="5172632"/>
            <a:ext cx="28803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๒.๘ 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แผนพัฒนาบุคลากร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11582-4A72-45AC-A73D-C1DA311FF5D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338627" y="5191796"/>
            <a:ext cx="2318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๒.๔ วัฒนธรรมองค์กร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4795011" y="3444440"/>
            <a:ext cx="40254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๒.๕ ผู้รับบริการและผู้มีส่วนได้ส่วนเสีย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357290" y="2928934"/>
            <a:ext cx="27558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ลักษณะสำคัญขององค์การ</a:t>
            </a:r>
            <a:endParaRPr lang="th-TH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78989-7FB2-411C-96BC-A7C98A4830C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704514" name="AutoShape 2" descr="ผลการค้นหารูปภาพสำหรับ risk management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" name="AutoShape 2" descr="ผลการค้นหารูปภาพสำหรับ risk management icon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4" descr="ผลการค้นหารูปภาพสำหรับ risk management icon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2770976" y="785794"/>
            <a:ext cx="37401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การบริหารความเสี่ยง</a:t>
            </a:r>
          </a:p>
        </p:txBody>
      </p:sp>
      <p:pic>
        <p:nvPicPr>
          <p:cNvPr id="1121281" name="Picture 1" descr="C:\Users\Acer\Downloads\disa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500174"/>
            <a:ext cx="4995863" cy="49958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347864" y="611977"/>
            <a:ext cx="25539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การบริหารความเสี่ยง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43366" y="889785"/>
            <a:ext cx="3536546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ความเสี่ยงหมายถึง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sz="1800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เหตุการณ์</a:t>
            </a:r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ใดๆที่อาจจะเกิดขึ้น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sz="1800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ภายใต้</a:t>
            </a:r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สถานการณ์ที่ไม่แน่นอน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sz="1800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และ</a:t>
            </a:r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อาจส่งผลกระทบ/สร้างความเสียหาย/ล้มเหลว/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sz="1800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ลด</a:t>
            </a:r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โอกาสบรรลุเป้าหมายตามแผนปฏิบัติราชการ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24500" y="2350504"/>
            <a:ext cx="3464410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บริหารความเสี่ยงหมายถึง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sz="1800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ระบบ</a:t>
            </a:r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บริหารปัจจัยและควบคุมกิจกรรมดำเนินการ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sz="1800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โดยลด</a:t>
            </a:r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มูลเหตุของแต่ละโอกาสที่จะทำให้เสียหาย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sz="1800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ให้</a:t>
            </a:r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อยู่ในระดับที่ยอมรับได้/ประเมินได้/ตรวจสอบได้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sz="1800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โดย</a:t>
            </a:r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คำนึงถึงการบรรลุเป้าหมายตามภารกิจหลัก</a:t>
            </a:r>
          </a:p>
        </p:txBody>
      </p:sp>
      <p:sp>
        <p:nvSpPr>
          <p:cNvPr id="7175" name="Freeform 7"/>
          <p:cNvSpPr>
            <a:spLocks/>
          </p:cNvSpPr>
          <p:nvPr/>
        </p:nvSpPr>
        <p:spPr bwMode="auto">
          <a:xfrm>
            <a:off x="3491880" y="3356547"/>
            <a:ext cx="1151559" cy="936549"/>
          </a:xfrm>
          <a:custGeom>
            <a:avLst/>
            <a:gdLst/>
            <a:ahLst/>
            <a:cxnLst>
              <a:cxn ang="0">
                <a:pos x="431" y="0"/>
              </a:cxn>
              <a:cxn ang="0">
                <a:pos x="68" y="363"/>
              </a:cxn>
              <a:cxn ang="0">
                <a:pos x="23" y="590"/>
              </a:cxn>
            </a:cxnLst>
            <a:rect l="0" t="0" r="r" b="b"/>
            <a:pathLst>
              <a:path w="431" h="590">
                <a:moveTo>
                  <a:pt x="431" y="0"/>
                </a:moveTo>
                <a:cubicBezTo>
                  <a:pt x="283" y="132"/>
                  <a:pt x="136" y="265"/>
                  <a:pt x="68" y="363"/>
                </a:cubicBezTo>
                <a:cubicBezTo>
                  <a:pt x="0" y="461"/>
                  <a:pt x="11" y="525"/>
                  <a:pt x="23" y="590"/>
                </a:cubicBezTo>
              </a:path>
            </a:pathLst>
          </a:custGeom>
          <a:noFill/>
          <a:ln w="38100" cmpd="sng">
            <a:solidFill>
              <a:srgbClr val="0070C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solidFill>
                <a:prstClr val="black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4283968" y="4869160"/>
            <a:ext cx="2016224" cy="1584449"/>
          </a:xfrm>
          <a:prstGeom prst="wedgeRoundRectCallout">
            <a:avLst>
              <a:gd name="adj1" fmla="val -103860"/>
              <a:gd name="adj2" fmla="val 14325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ป้องกัน    </a:t>
            </a:r>
            <a:r>
              <a:rPr lang="en-US" sz="20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Preventive</a:t>
            </a:r>
            <a:endParaRPr lang="th-TH" sz="20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ตรวจจับ  </a:t>
            </a:r>
            <a:r>
              <a:rPr lang="en-US" sz="20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Detective</a:t>
            </a:r>
            <a:endParaRPr lang="th-TH" sz="20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แก้ไข       </a:t>
            </a:r>
            <a:r>
              <a:rPr lang="en-US" sz="20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Corrective</a:t>
            </a:r>
            <a:endParaRPr lang="th-TH" sz="20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สั่งการ      </a:t>
            </a:r>
            <a:r>
              <a:rPr lang="en-US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Directive</a:t>
            </a:r>
            <a:endParaRPr lang="th-TH" sz="20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516216" y="4725144"/>
            <a:ext cx="2268916" cy="16312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กลยุทธ์ที่ใช้จัดการความเสี่ยง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- หลีกเลี่ยง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รับไว้เอง</a:t>
            </a:r>
            <a:endParaRPr lang="th-TH" sz="20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- ควบคุม</a:t>
            </a:r>
            <a:endParaRPr lang="th-TH" sz="20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- ถ่ายโอน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78989-7FB2-411C-96BC-A7C98A4830C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th-TH">
              <a:solidFill>
                <a:srgbClr val="000000"/>
              </a:solidFill>
            </a:endParaRPr>
          </a:p>
        </p:txBody>
      </p:sp>
      <p:grpSp>
        <p:nvGrpSpPr>
          <p:cNvPr id="2" name="Group 45"/>
          <p:cNvGrpSpPr>
            <a:grpSpLocks noChangeAspect="1"/>
          </p:cNvGrpSpPr>
          <p:nvPr/>
        </p:nvGrpSpPr>
        <p:grpSpPr bwMode="auto">
          <a:xfrm>
            <a:off x="4211638" y="1241426"/>
            <a:ext cx="4608513" cy="3240088"/>
            <a:chOff x="2653" y="782"/>
            <a:chExt cx="2903" cy="2041"/>
          </a:xfrm>
        </p:grpSpPr>
        <p:sp>
          <p:nvSpPr>
            <p:cNvPr id="639020" name="AutoShape 44"/>
            <p:cNvSpPr>
              <a:spLocks noChangeAspect="1" noChangeArrowheads="1" noTextEdit="1"/>
            </p:cNvSpPr>
            <p:nvPr/>
          </p:nvSpPr>
          <p:spPr bwMode="auto">
            <a:xfrm>
              <a:off x="2653" y="782"/>
              <a:ext cx="2903" cy="2041"/>
            </a:xfrm>
            <a:prstGeom prst="rect">
              <a:avLst/>
            </a:prstGeom>
            <a:noFill/>
            <a:ln w="5715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9023" name="Oval 47"/>
            <p:cNvSpPr>
              <a:spLocks noChangeArrowheads="1"/>
            </p:cNvSpPr>
            <p:nvPr/>
          </p:nvSpPr>
          <p:spPr bwMode="auto">
            <a:xfrm>
              <a:off x="3480" y="1130"/>
              <a:ext cx="1293" cy="1112"/>
            </a:xfrm>
            <a:prstGeom prst="ellips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9024" name="Rectangle 48"/>
            <p:cNvSpPr>
              <a:spLocks noChangeArrowheads="1"/>
            </p:cNvSpPr>
            <p:nvPr/>
          </p:nvSpPr>
          <p:spPr bwMode="auto">
            <a:xfrm>
              <a:off x="3574" y="799"/>
              <a:ext cx="112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sz="2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การบริหารความเสี่ยง</a:t>
              </a:r>
              <a:endParaRPr kumimoji="0" lang="th-TH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3" name="Group 51"/>
            <p:cNvGrpSpPr>
              <a:grpSpLocks/>
            </p:cNvGrpSpPr>
            <p:nvPr/>
          </p:nvGrpSpPr>
          <p:grpSpPr bwMode="auto">
            <a:xfrm>
              <a:off x="3662" y="1085"/>
              <a:ext cx="948" cy="167"/>
              <a:chOff x="3662" y="1085"/>
              <a:chExt cx="948" cy="167"/>
            </a:xfrm>
          </p:grpSpPr>
          <p:sp>
            <p:nvSpPr>
              <p:cNvPr id="639025" name="Rectangle 49"/>
              <p:cNvSpPr>
                <a:spLocks noChangeArrowheads="1"/>
              </p:cNvSpPr>
              <p:nvPr/>
            </p:nvSpPr>
            <p:spPr bwMode="auto">
              <a:xfrm>
                <a:off x="3662" y="1085"/>
                <a:ext cx="948" cy="167"/>
              </a:xfrm>
              <a:prstGeom prst="rect">
                <a:avLst/>
              </a:prstGeom>
              <a:solidFill>
                <a:srgbClr val="FF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39026" name="Rectangle 50"/>
              <p:cNvSpPr>
                <a:spLocks noChangeArrowheads="1"/>
              </p:cNvSpPr>
              <p:nvPr/>
            </p:nvSpPr>
            <p:spPr bwMode="auto">
              <a:xfrm>
                <a:off x="3662" y="1085"/>
                <a:ext cx="948" cy="167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639028" name="Rectangle 52"/>
            <p:cNvSpPr>
              <a:spLocks noChangeArrowheads="1"/>
            </p:cNvSpPr>
            <p:nvPr/>
          </p:nvSpPr>
          <p:spPr bwMode="auto">
            <a:xfrm>
              <a:off x="3742" y="1088"/>
              <a:ext cx="78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กำหนดวัตถุประสงค์</a:t>
              </a:r>
              <a:endParaRPr kumimoji="0" 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4592" y="1455"/>
              <a:ext cx="688" cy="166"/>
              <a:chOff x="4592" y="1455"/>
              <a:chExt cx="688" cy="166"/>
            </a:xfrm>
          </p:grpSpPr>
          <p:sp>
            <p:nvSpPr>
              <p:cNvPr id="639029" name="Rectangle 53"/>
              <p:cNvSpPr>
                <a:spLocks noChangeArrowheads="1"/>
              </p:cNvSpPr>
              <p:nvPr/>
            </p:nvSpPr>
            <p:spPr bwMode="auto">
              <a:xfrm>
                <a:off x="4592" y="1455"/>
                <a:ext cx="688" cy="166"/>
              </a:xfrm>
              <a:prstGeom prst="rect">
                <a:avLst/>
              </a:prstGeom>
              <a:solidFill>
                <a:srgbClr val="FF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39030" name="Rectangle 54"/>
              <p:cNvSpPr>
                <a:spLocks noChangeArrowheads="1"/>
              </p:cNvSpPr>
              <p:nvPr/>
            </p:nvSpPr>
            <p:spPr bwMode="auto">
              <a:xfrm>
                <a:off x="4592" y="1455"/>
                <a:ext cx="688" cy="166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639032" name="Rectangle 56"/>
            <p:cNvSpPr>
              <a:spLocks noChangeArrowheads="1"/>
            </p:cNvSpPr>
            <p:nvPr/>
          </p:nvSpPr>
          <p:spPr bwMode="auto">
            <a:xfrm>
              <a:off x="4649" y="1434"/>
              <a:ext cx="55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ระบุเหตุการณ์</a:t>
              </a:r>
              <a:endParaRPr kumimoji="0" lang="th-T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5" name="Group 59"/>
            <p:cNvGrpSpPr>
              <a:grpSpLocks/>
            </p:cNvGrpSpPr>
            <p:nvPr/>
          </p:nvGrpSpPr>
          <p:grpSpPr bwMode="auto">
            <a:xfrm>
              <a:off x="4296" y="2002"/>
              <a:ext cx="872" cy="167"/>
              <a:chOff x="4296" y="2002"/>
              <a:chExt cx="872" cy="167"/>
            </a:xfrm>
          </p:grpSpPr>
          <p:sp>
            <p:nvSpPr>
              <p:cNvPr id="639033" name="Rectangle 57"/>
              <p:cNvSpPr>
                <a:spLocks noChangeArrowheads="1"/>
              </p:cNvSpPr>
              <p:nvPr/>
            </p:nvSpPr>
            <p:spPr bwMode="auto">
              <a:xfrm>
                <a:off x="4296" y="2002"/>
                <a:ext cx="872" cy="167"/>
              </a:xfrm>
              <a:prstGeom prst="rect">
                <a:avLst/>
              </a:prstGeom>
              <a:solidFill>
                <a:srgbClr val="FF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39034" name="Rectangle 58"/>
              <p:cNvSpPr>
                <a:spLocks noChangeArrowheads="1"/>
              </p:cNvSpPr>
              <p:nvPr/>
            </p:nvSpPr>
            <p:spPr bwMode="auto">
              <a:xfrm>
                <a:off x="4296" y="2002"/>
                <a:ext cx="872" cy="167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639036" name="Rectangle 60"/>
            <p:cNvSpPr>
              <a:spLocks noChangeArrowheads="1"/>
            </p:cNvSpPr>
            <p:nvPr/>
          </p:nvSpPr>
          <p:spPr bwMode="auto">
            <a:xfrm>
              <a:off x="4357" y="1994"/>
              <a:ext cx="72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ประเมินความเสี่ยง</a:t>
              </a:r>
              <a:endParaRPr kumimoji="0" lang="th-T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6" name="Group 63"/>
            <p:cNvGrpSpPr>
              <a:grpSpLocks/>
            </p:cNvGrpSpPr>
            <p:nvPr/>
          </p:nvGrpSpPr>
          <p:grpSpPr bwMode="auto">
            <a:xfrm>
              <a:off x="3004" y="1999"/>
              <a:ext cx="978" cy="167"/>
              <a:chOff x="3004" y="1999"/>
              <a:chExt cx="978" cy="167"/>
            </a:xfrm>
          </p:grpSpPr>
          <p:sp>
            <p:nvSpPr>
              <p:cNvPr id="639037" name="Rectangle 61"/>
              <p:cNvSpPr>
                <a:spLocks noChangeArrowheads="1"/>
              </p:cNvSpPr>
              <p:nvPr/>
            </p:nvSpPr>
            <p:spPr bwMode="auto">
              <a:xfrm>
                <a:off x="3004" y="1999"/>
                <a:ext cx="978" cy="167"/>
              </a:xfrm>
              <a:prstGeom prst="rect">
                <a:avLst/>
              </a:prstGeom>
              <a:solidFill>
                <a:srgbClr val="FF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39038" name="Rectangle 62"/>
              <p:cNvSpPr>
                <a:spLocks noChangeArrowheads="1"/>
              </p:cNvSpPr>
              <p:nvPr/>
            </p:nvSpPr>
            <p:spPr bwMode="auto">
              <a:xfrm>
                <a:off x="3004" y="1999"/>
                <a:ext cx="978" cy="167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639040" name="Rectangle 64"/>
            <p:cNvSpPr>
              <a:spLocks noChangeArrowheads="1"/>
            </p:cNvSpPr>
            <p:nvPr/>
          </p:nvSpPr>
          <p:spPr bwMode="auto">
            <a:xfrm>
              <a:off x="3076" y="1986"/>
              <a:ext cx="81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ตอบสนองความเสี่ยง</a:t>
              </a:r>
              <a:endParaRPr kumimoji="0" lang="th-T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7" name="Group 67"/>
            <p:cNvGrpSpPr>
              <a:grpSpLocks/>
            </p:cNvGrpSpPr>
            <p:nvPr/>
          </p:nvGrpSpPr>
          <p:grpSpPr bwMode="auto">
            <a:xfrm>
              <a:off x="2913" y="1455"/>
              <a:ext cx="939" cy="166"/>
              <a:chOff x="2913" y="1455"/>
              <a:chExt cx="939" cy="166"/>
            </a:xfrm>
          </p:grpSpPr>
          <p:sp>
            <p:nvSpPr>
              <p:cNvPr id="639041" name="Rectangle 65"/>
              <p:cNvSpPr>
                <a:spLocks noChangeArrowheads="1"/>
              </p:cNvSpPr>
              <p:nvPr/>
            </p:nvSpPr>
            <p:spPr bwMode="auto">
              <a:xfrm>
                <a:off x="2913" y="1455"/>
                <a:ext cx="939" cy="166"/>
              </a:xfrm>
              <a:prstGeom prst="rect">
                <a:avLst/>
              </a:prstGeom>
              <a:solidFill>
                <a:srgbClr val="FF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39042" name="Rectangle 66"/>
              <p:cNvSpPr>
                <a:spLocks noChangeArrowheads="1"/>
              </p:cNvSpPr>
              <p:nvPr/>
            </p:nvSpPr>
            <p:spPr bwMode="auto">
              <a:xfrm>
                <a:off x="2913" y="1455"/>
                <a:ext cx="939" cy="166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639044" name="Rectangle 68"/>
            <p:cNvSpPr>
              <a:spLocks noChangeArrowheads="1"/>
            </p:cNvSpPr>
            <p:nvPr/>
          </p:nvSpPr>
          <p:spPr bwMode="auto">
            <a:xfrm>
              <a:off x="2971" y="1443"/>
              <a:ext cx="77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กิจกรรมการควบคุม</a:t>
              </a:r>
              <a:endParaRPr kumimoji="0" lang="th-T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39045" name="Rectangle 69"/>
            <p:cNvSpPr>
              <a:spLocks noChangeArrowheads="1"/>
            </p:cNvSpPr>
            <p:nvPr/>
          </p:nvSpPr>
          <p:spPr bwMode="auto">
            <a:xfrm>
              <a:off x="4629" y="1098"/>
              <a:ext cx="84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สอดคล้องภารกิจองค์การ</a:t>
              </a:r>
              <a:endParaRPr kumimoji="0" lang="th-TH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39046" name="Rectangle 70"/>
            <p:cNvSpPr>
              <a:spLocks noChangeArrowheads="1"/>
            </p:cNvSpPr>
            <p:nvPr/>
          </p:nvSpPr>
          <p:spPr bwMode="auto">
            <a:xfrm>
              <a:off x="4824" y="1616"/>
              <a:ext cx="50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ความเสี่ยงภายใน</a:t>
              </a:r>
              <a:endParaRPr kumimoji="0" lang="th-TH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39047" name="Rectangle 71"/>
            <p:cNvSpPr>
              <a:spLocks noChangeArrowheads="1"/>
            </p:cNvSpPr>
            <p:nvPr/>
          </p:nvSpPr>
          <p:spPr bwMode="auto">
            <a:xfrm>
              <a:off x="4824" y="1712"/>
              <a:ext cx="56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ความเสี่ยงภายนอก</a:t>
              </a:r>
              <a:endParaRPr kumimoji="0" lang="th-TH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39048" name="Rectangle 72"/>
            <p:cNvSpPr>
              <a:spLocks noChangeArrowheads="1"/>
            </p:cNvSpPr>
            <p:nvPr/>
          </p:nvSpPr>
          <p:spPr bwMode="auto">
            <a:xfrm>
              <a:off x="4558" y="2160"/>
              <a:ext cx="58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sz="1400" dirty="0" smtClean="0">
                  <a:solidFill>
                    <a:srgbClr val="000000"/>
                  </a:solidFill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โอกาสที่จะเกิด</a:t>
              </a:r>
              <a:r>
                <a:rPr lang="en-US" sz="1400" dirty="0" smtClean="0">
                  <a:solidFill>
                    <a:srgbClr val="000000"/>
                  </a:solidFill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	</a:t>
              </a:r>
              <a:endPara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39049" name="Rectangle 73"/>
            <p:cNvSpPr>
              <a:spLocks noChangeArrowheads="1"/>
            </p:cNvSpPr>
            <p:nvPr/>
          </p:nvSpPr>
          <p:spPr bwMode="auto">
            <a:xfrm>
              <a:off x="4558" y="2256"/>
              <a:ext cx="30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1400" dirty="0" smtClean="0">
                  <a:solidFill>
                    <a:srgbClr val="000000"/>
                  </a:solidFill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ผลกระทบ</a:t>
              </a:r>
              <a:endPara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39050" name="Rectangle 74"/>
            <p:cNvSpPr>
              <a:spLocks noChangeArrowheads="1"/>
            </p:cNvSpPr>
            <p:nvPr/>
          </p:nvSpPr>
          <p:spPr bwMode="auto">
            <a:xfrm>
              <a:off x="4558" y="2352"/>
              <a:ext cx="25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1400" dirty="0" smtClean="0">
                  <a:solidFill>
                    <a:srgbClr val="000000"/>
                  </a:solidFill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วัดระดับ</a:t>
              </a:r>
              <a:endPara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39051" name="Rectangle 75"/>
            <p:cNvSpPr>
              <a:spLocks noChangeArrowheads="1"/>
            </p:cNvSpPr>
            <p:nvPr/>
          </p:nvSpPr>
          <p:spPr bwMode="auto">
            <a:xfrm>
              <a:off x="4558" y="2448"/>
              <a:ext cx="46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ความเสี่ยงทั่วไป</a:t>
              </a:r>
              <a:endPara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39052" name="Rectangle 76"/>
            <p:cNvSpPr>
              <a:spLocks noChangeArrowheads="1"/>
            </p:cNvSpPr>
            <p:nvPr/>
          </p:nvSpPr>
          <p:spPr bwMode="auto">
            <a:xfrm>
              <a:off x="5157" y="2481"/>
              <a:ext cx="5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Unicode MS" pitchFamily="34" charset="-128"/>
                  <a:ea typeface="Arial Unicode MS" pitchFamily="34" charset="-128"/>
                  <a:cs typeface="Angsana New" pitchFamily="18" charset="-34"/>
                </a:rPr>
                <a:t>/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639053" name="Rectangle 77"/>
            <p:cNvSpPr>
              <a:spLocks noChangeArrowheads="1"/>
            </p:cNvSpPr>
            <p:nvPr/>
          </p:nvSpPr>
          <p:spPr bwMode="auto">
            <a:xfrm>
              <a:off x="4558" y="2544"/>
              <a:ext cx="59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ความเสี่ยงที่เหลืออยู่</a:t>
              </a:r>
              <a:endPara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39054" name="Rectangle 78"/>
            <p:cNvSpPr>
              <a:spLocks noChangeArrowheads="1"/>
            </p:cNvSpPr>
            <p:nvPr/>
          </p:nvSpPr>
          <p:spPr bwMode="auto">
            <a:xfrm>
              <a:off x="3169" y="2205"/>
              <a:ext cx="12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ระบุ</a:t>
              </a:r>
              <a:endPara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39055" name="Rectangle 79"/>
            <p:cNvSpPr>
              <a:spLocks noChangeArrowheads="1"/>
            </p:cNvSpPr>
            <p:nvPr/>
          </p:nvSpPr>
          <p:spPr bwMode="auto">
            <a:xfrm>
              <a:off x="3169" y="2301"/>
              <a:ext cx="52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พิจารณาทางเลือก</a:t>
              </a:r>
              <a:endPara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39056" name="Rectangle 80"/>
            <p:cNvSpPr>
              <a:spLocks noChangeArrowheads="1"/>
            </p:cNvSpPr>
            <p:nvPr/>
          </p:nvSpPr>
          <p:spPr bwMode="auto">
            <a:xfrm>
              <a:off x="3169" y="2397"/>
              <a:ext cx="30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ตอบสนอง</a:t>
              </a:r>
              <a:endPara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39057" name="Rectangle 81"/>
            <p:cNvSpPr>
              <a:spLocks noChangeArrowheads="1"/>
            </p:cNvSpPr>
            <p:nvPr/>
          </p:nvSpPr>
          <p:spPr bwMode="auto">
            <a:xfrm>
              <a:off x="2789" y="1616"/>
              <a:ext cx="63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นโยบายกระบวนการ</a:t>
              </a:r>
              <a:endPara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39058" name="Rectangle 82"/>
            <p:cNvSpPr>
              <a:spLocks noChangeArrowheads="1"/>
            </p:cNvSpPr>
            <p:nvPr/>
          </p:nvSpPr>
          <p:spPr bwMode="auto">
            <a:xfrm>
              <a:off x="3195" y="1699"/>
              <a:ext cx="22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ควบคุม</a:t>
              </a:r>
              <a:endPara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39059" name="Rectangle 83"/>
            <p:cNvSpPr>
              <a:spLocks noChangeArrowheads="1"/>
            </p:cNvSpPr>
            <p:nvPr/>
          </p:nvSpPr>
          <p:spPr bwMode="auto">
            <a:xfrm>
              <a:off x="2926" y="1738"/>
              <a:ext cx="5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Unicode MS" pitchFamily="34" charset="-128"/>
                  <a:ea typeface="Arial Unicode MS" pitchFamily="34" charset="-128"/>
                  <a:cs typeface="Angsana New" pitchFamily="18" charset="-34"/>
                </a:rPr>
                <a:t> 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639060" name="Rectangle 84"/>
            <p:cNvSpPr>
              <a:spLocks noChangeArrowheads="1"/>
            </p:cNvSpPr>
            <p:nvPr/>
          </p:nvSpPr>
          <p:spPr bwMode="auto">
            <a:xfrm>
              <a:off x="3045" y="1797"/>
              <a:ext cx="36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ผู้รับผิดชอบ</a:t>
              </a:r>
              <a:endPara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57158" y="4071942"/>
            <a:ext cx="2857520" cy="2214578"/>
            <a:chOff x="571472" y="1969690"/>
            <a:chExt cx="4572032" cy="3714776"/>
          </a:xfrm>
        </p:grpSpPr>
        <p:sp>
          <p:nvSpPr>
            <p:cNvPr id="51" name="Rectangle 50"/>
            <p:cNvSpPr/>
            <p:nvPr/>
          </p:nvSpPr>
          <p:spPr>
            <a:xfrm>
              <a:off x="571472" y="1969690"/>
              <a:ext cx="4572032" cy="3714776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535885" y="2039164"/>
              <a:ext cx="2643206" cy="67115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dirty="0" smtClean="0">
                  <a:latin typeface="TH SarabunPSK" pitchFamily="34" charset="-34"/>
                  <a:cs typeface="TH SarabunPSK" pitchFamily="34" charset="-34"/>
                </a:rPr>
                <a:t>การบริหารความเสี่ยง </a:t>
              </a:r>
              <a:endParaRPr lang="th-TH" sz="2000" dirty="0"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53" name="Picture 2" descr="ผลการค้นหารูปภาพสำหรับ risk responses  avoid transfer accept reduc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61629" y="2799496"/>
              <a:ext cx="3391722" cy="276513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6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347864" y="772523"/>
            <a:ext cx="25539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การบริหารความเสี่ยง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42318" y="1682464"/>
            <a:ext cx="7472954" cy="2032288"/>
          </a:xfrm>
          <a:prstGeom prst="rect">
            <a:avLst/>
          </a:prstGeom>
          <a:ln>
            <a:prstDash val="sysDash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ความเสี่ยงหมายถึง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เหตุการณ์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ใดๆที่อาจจะเกิดขึ้น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ภายใต้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สถานการณ์ที่ไม่แน่นอน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และ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อาจส่งผลกระทบ/สร้างความเสียหาย/ล้มเหลว/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ลด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โอกาสบรรลุเป้าหมายตามแผนปฏิบัติราชการ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214414" y="4039918"/>
            <a:ext cx="7358114" cy="2032288"/>
          </a:xfrm>
          <a:prstGeom prst="rect">
            <a:avLst/>
          </a:prstGeom>
          <a:ln>
            <a:prstDash val="sysDash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บริหารความเสี่ยงหมายถึง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ระบบ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บริหารปัจจัยและควบคุมกิจกรรมดำเนินการ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โดยลด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มูลเหตุของแต่ละโอกาสที่จะทำให้เสียหาย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ให้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อยู่ในระดับที่ยอมรับได้/ประเมินได้/ตรวจสอบได้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โดย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คำนึงถึงการบรรลุเป้าหมายตามภารกิจหลัก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78989-7FB2-411C-96BC-A7C98A4830C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2" name="AutoShape 2" descr="ผลการค้นหารูปภาพสำหรับ risk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01444" name="AutoShape 4" descr="ผลการค้นหารูปภาพสำหรับ risk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9" name="Picture 1" descr="C:\Users\Acer\Downloads\fi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0656" y="2143116"/>
            <a:ext cx="1579028" cy="1579028"/>
          </a:xfrm>
          <a:prstGeom prst="rect">
            <a:avLst/>
          </a:prstGeom>
          <a:noFill/>
        </p:spPr>
      </p:pic>
      <p:pic>
        <p:nvPicPr>
          <p:cNvPr id="10" name="Picture 2" descr="C:\Users\Acer\Downloads\ris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2028" y="3218144"/>
            <a:ext cx="504000" cy="504000"/>
          </a:xfrm>
          <a:prstGeom prst="rect">
            <a:avLst/>
          </a:prstGeom>
          <a:noFill/>
        </p:spPr>
      </p:pic>
      <p:pic>
        <p:nvPicPr>
          <p:cNvPr id="13" name="Picture 4" descr="C:\Users\Acer\Downloads\risk 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4507962"/>
            <a:ext cx="1528300" cy="1528300"/>
          </a:xfrm>
          <a:prstGeom prst="rect">
            <a:avLst/>
          </a:prstGeom>
          <a:noFill/>
        </p:spPr>
      </p:pic>
      <p:pic>
        <p:nvPicPr>
          <p:cNvPr id="14" name="Picture 2" descr="C:\Users\Acer\Downloads\ris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7814" y="3218144"/>
            <a:ext cx="504000" cy="504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143000"/>
          </a:xfrm>
        </p:spPr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การบริหารความเสี่ยง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Risk Management)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99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</p:spPr>
        <p:txBody>
          <a:bodyPr/>
          <a:lstStyle/>
          <a:p>
            <a:r>
              <a:rPr lang="th-TH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เป็นการบริหารปัจจัยเสี่ยงและควบคุมกิจกรรม หรือกระบวนการต่างๆเพื่อลดโอกาสที่จะทำให้เกิดความเสียหายหรือความล้มเหลว เพื่อให้ระดับความเสี่ยงที่อาจเกิดขึ้นในอนาคต ได้รับการประเมินและควบคุมอย่างมีระบบ ซึ่งจะทำให้การดำเนินภารกิจขององค์กรประสบผลสำเร็จหรือบรรลุเป้าหมาย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01478" name="Picture 6" descr="à¸à¸¥à¸à¸²à¸£à¸à¹à¸à¸«à¸²à¸£à¸¹à¸à¸ à¸²à¸à¸ªà¸³à¸«à¸£à¸±à¸ ri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2278" y="4767267"/>
            <a:ext cx="3005737" cy="1662114"/>
          </a:xfrm>
          <a:prstGeom prst="rect">
            <a:avLst/>
          </a:prstGeom>
          <a:noFill/>
        </p:spPr>
      </p:pic>
      <p:pic>
        <p:nvPicPr>
          <p:cNvPr id="1001480" name="Picture 8" descr="à¸à¸¥à¸à¸²à¸£à¸à¹à¸à¸«à¸²à¸£à¸¹à¸à¸ à¸²à¸à¸ªà¸³à¸«à¸£à¸±à¸ risk management ve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62" y="4429132"/>
            <a:ext cx="2000249" cy="2000249"/>
          </a:xfrm>
          <a:prstGeom prst="rect">
            <a:avLst/>
          </a:prstGeom>
          <a:noFill/>
        </p:spPr>
      </p:pic>
      <p:pic>
        <p:nvPicPr>
          <p:cNvPr id="1001482" name="Picture 10" descr="à¸à¸¥à¸à¸²à¸£à¸à¹à¸à¸«à¸²à¸£à¸¹à¸à¸ à¸²à¸à¸ªà¸³à¸«à¸£à¸±à¸ risk management vec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41" y="4286256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678043" y="772523"/>
            <a:ext cx="38170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ขั้นตอนการบ</a:t>
            </a:r>
            <a:r>
              <a:rPr lang="th-TH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ริหารความเสี่ยง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78989-7FB2-411C-96BC-A7C98A4830CE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th-TH">
              <a:solidFill>
                <a:schemeClr val="tx1"/>
              </a:solidFill>
            </a:endParaRPr>
          </a:p>
        </p:txBody>
      </p:sp>
      <p:grpSp>
        <p:nvGrpSpPr>
          <p:cNvPr id="2" name="Group 45"/>
          <p:cNvGrpSpPr>
            <a:grpSpLocks noChangeAspect="1"/>
          </p:cNvGrpSpPr>
          <p:nvPr/>
        </p:nvGrpSpPr>
        <p:grpSpPr bwMode="auto">
          <a:xfrm>
            <a:off x="714348" y="1571612"/>
            <a:ext cx="7744461" cy="4857784"/>
            <a:chOff x="2653" y="782"/>
            <a:chExt cx="2903" cy="2041"/>
          </a:xfrm>
        </p:grpSpPr>
        <p:sp>
          <p:nvSpPr>
            <p:cNvPr id="639020" name="AutoShape 44"/>
            <p:cNvSpPr>
              <a:spLocks noChangeAspect="1" noChangeArrowheads="1" noTextEdit="1"/>
            </p:cNvSpPr>
            <p:nvPr/>
          </p:nvSpPr>
          <p:spPr bwMode="auto">
            <a:xfrm>
              <a:off x="2653" y="782"/>
              <a:ext cx="2903" cy="2041"/>
            </a:xfrm>
            <a:prstGeom prst="rect">
              <a:avLst/>
            </a:prstGeom>
            <a:noFill/>
            <a:ln w="5715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9023" name="Oval 47"/>
            <p:cNvSpPr>
              <a:spLocks noChangeArrowheads="1"/>
            </p:cNvSpPr>
            <p:nvPr/>
          </p:nvSpPr>
          <p:spPr bwMode="auto">
            <a:xfrm>
              <a:off x="3480" y="1130"/>
              <a:ext cx="1293" cy="1112"/>
            </a:xfrm>
            <a:prstGeom prst="ellips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9024" name="Rectangle 48"/>
            <p:cNvSpPr>
              <a:spLocks noChangeArrowheads="1"/>
            </p:cNvSpPr>
            <p:nvPr/>
          </p:nvSpPr>
          <p:spPr bwMode="auto">
            <a:xfrm>
              <a:off x="3574" y="799"/>
              <a:ext cx="66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การบริหารความเสี่ยง</a:t>
              </a:r>
              <a:endParaRPr kumimoji="0" lang="th-TH" sz="4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3" name="Group 51"/>
            <p:cNvGrpSpPr>
              <a:grpSpLocks/>
            </p:cNvGrpSpPr>
            <p:nvPr/>
          </p:nvGrpSpPr>
          <p:grpSpPr bwMode="auto">
            <a:xfrm>
              <a:off x="3662" y="1085"/>
              <a:ext cx="948" cy="167"/>
              <a:chOff x="3662" y="1085"/>
              <a:chExt cx="948" cy="167"/>
            </a:xfrm>
          </p:grpSpPr>
          <p:sp>
            <p:nvSpPr>
              <p:cNvPr id="639025" name="Rectangle 49"/>
              <p:cNvSpPr>
                <a:spLocks noChangeArrowheads="1"/>
              </p:cNvSpPr>
              <p:nvPr/>
            </p:nvSpPr>
            <p:spPr bwMode="auto">
              <a:xfrm>
                <a:off x="3662" y="1085"/>
                <a:ext cx="948" cy="167"/>
              </a:xfrm>
              <a:prstGeom prst="rect">
                <a:avLst/>
              </a:prstGeom>
              <a:solidFill>
                <a:srgbClr val="FF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39026" name="Rectangle 50"/>
              <p:cNvSpPr>
                <a:spLocks noChangeArrowheads="1"/>
              </p:cNvSpPr>
              <p:nvPr/>
            </p:nvSpPr>
            <p:spPr bwMode="auto">
              <a:xfrm>
                <a:off x="3662" y="1085"/>
                <a:ext cx="948" cy="167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639028" name="Rectangle 52"/>
            <p:cNvSpPr>
              <a:spLocks noChangeArrowheads="1"/>
            </p:cNvSpPr>
            <p:nvPr/>
          </p:nvSpPr>
          <p:spPr bwMode="auto">
            <a:xfrm>
              <a:off x="3873" y="1103"/>
              <a:ext cx="521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1" i="0" u="none" strike="noStrike" cap="none" normalizeH="0" baseline="0" dirty="0" smtClean="0">
                  <a:ln>
                    <a:noFill/>
                  </a:ln>
                  <a:effectLst/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กำหนดวัตถุประสงค์</a:t>
              </a:r>
              <a:endParaRPr kumimoji="0" lang="th-TH" sz="2000" b="0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4592" y="1455"/>
              <a:ext cx="688" cy="166"/>
              <a:chOff x="4592" y="1455"/>
              <a:chExt cx="688" cy="166"/>
            </a:xfrm>
          </p:grpSpPr>
          <p:sp>
            <p:nvSpPr>
              <p:cNvPr id="639029" name="Rectangle 53"/>
              <p:cNvSpPr>
                <a:spLocks noChangeArrowheads="1"/>
              </p:cNvSpPr>
              <p:nvPr/>
            </p:nvSpPr>
            <p:spPr bwMode="auto">
              <a:xfrm>
                <a:off x="4592" y="1455"/>
                <a:ext cx="688" cy="166"/>
              </a:xfrm>
              <a:prstGeom prst="rect">
                <a:avLst/>
              </a:prstGeom>
              <a:solidFill>
                <a:srgbClr val="FF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39030" name="Rectangle 54"/>
              <p:cNvSpPr>
                <a:spLocks noChangeArrowheads="1"/>
              </p:cNvSpPr>
              <p:nvPr/>
            </p:nvSpPr>
            <p:spPr bwMode="auto">
              <a:xfrm>
                <a:off x="4592" y="1455"/>
                <a:ext cx="688" cy="166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639032" name="Rectangle 56"/>
            <p:cNvSpPr>
              <a:spLocks noChangeArrowheads="1"/>
            </p:cNvSpPr>
            <p:nvPr/>
          </p:nvSpPr>
          <p:spPr bwMode="auto">
            <a:xfrm>
              <a:off x="4751" y="1463"/>
              <a:ext cx="365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1" i="0" u="none" strike="noStrike" cap="none" normalizeH="0" baseline="0" dirty="0" smtClean="0">
                  <a:ln>
                    <a:noFill/>
                  </a:ln>
                  <a:effectLst/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ระบุเหตุการณ์</a:t>
              </a:r>
              <a:endParaRPr kumimoji="0" lang="th-TH" sz="2000" b="0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5" name="Group 59"/>
            <p:cNvGrpSpPr>
              <a:grpSpLocks/>
            </p:cNvGrpSpPr>
            <p:nvPr/>
          </p:nvGrpSpPr>
          <p:grpSpPr bwMode="auto">
            <a:xfrm>
              <a:off x="4296" y="2002"/>
              <a:ext cx="872" cy="167"/>
              <a:chOff x="4296" y="2002"/>
              <a:chExt cx="872" cy="167"/>
            </a:xfrm>
          </p:grpSpPr>
          <p:sp>
            <p:nvSpPr>
              <p:cNvPr id="639033" name="Rectangle 57"/>
              <p:cNvSpPr>
                <a:spLocks noChangeArrowheads="1"/>
              </p:cNvSpPr>
              <p:nvPr/>
            </p:nvSpPr>
            <p:spPr bwMode="auto">
              <a:xfrm>
                <a:off x="4296" y="2002"/>
                <a:ext cx="872" cy="167"/>
              </a:xfrm>
              <a:prstGeom prst="rect">
                <a:avLst/>
              </a:prstGeom>
              <a:solidFill>
                <a:srgbClr val="FF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39034" name="Rectangle 58"/>
              <p:cNvSpPr>
                <a:spLocks noChangeArrowheads="1"/>
              </p:cNvSpPr>
              <p:nvPr/>
            </p:nvSpPr>
            <p:spPr bwMode="auto">
              <a:xfrm>
                <a:off x="4296" y="2002"/>
                <a:ext cx="872" cy="167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639036" name="Rectangle 60"/>
            <p:cNvSpPr>
              <a:spLocks noChangeArrowheads="1"/>
            </p:cNvSpPr>
            <p:nvPr/>
          </p:nvSpPr>
          <p:spPr bwMode="auto">
            <a:xfrm>
              <a:off x="4473" y="2003"/>
              <a:ext cx="483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1" i="0" u="none" strike="noStrike" cap="none" normalizeH="0" baseline="0" dirty="0" smtClean="0">
                  <a:ln>
                    <a:noFill/>
                  </a:ln>
                  <a:effectLst/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ประเมินความเสี่ยง</a:t>
              </a:r>
              <a:endParaRPr kumimoji="0" lang="th-TH" sz="2000" b="0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6" name="Group 63"/>
            <p:cNvGrpSpPr>
              <a:grpSpLocks/>
            </p:cNvGrpSpPr>
            <p:nvPr/>
          </p:nvGrpSpPr>
          <p:grpSpPr bwMode="auto">
            <a:xfrm>
              <a:off x="3004" y="1999"/>
              <a:ext cx="978" cy="167"/>
              <a:chOff x="3004" y="1999"/>
              <a:chExt cx="978" cy="167"/>
            </a:xfrm>
          </p:grpSpPr>
          <p:sp>
            <p:nvSpPr>
              <p:cNvPr id="639037" name="Rectangle 61"/>
              <p:cNvSpPr>
                <a:spLocks noChangeArrowheads="1"/>
              </p:cNvSpPr>
              <p:nvPr/>
            </p:nvSpPr>
            <p:spPr bwMode="auto">
              <a:xfrm>
                <a:off x="3004" y="1999"/>
                <a:ext cx="978" cy="167"/>
              </a:xfrm>
              <a:prstGeom prst="rect">
                <a:avLst/>
              </a:prstGeom>
              <a:solidFill>
                <a:srgbClr val="FF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39038" name="Rectangle 62"/>
              <p:cNvSpPr>
                <a:spLocks noChangeArrowheads="1"/>
              </p:cNvSpPr>
              <p:nvPr/>
            </p:nvSpPr>
            <p:spPr bwMode="auto">
              <a:xfrm>
                <a:off x="3004" y="1999"/>
                <a:ext cx="978" cy="167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639040" name="Rectangle 64"/>
            <p:cNvSpPr>
              <a:spLocks noChangeArrowheads="1"/>
            </p:cNvSpPr>
            <p:nvPr/>
          </p:nvSpPr>
          <p:spPr bwMode="auto">
            <a:xfrm>
              <a:off x="3209" y="2003"/>
              <a:ext cx="542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1" i="0" u="none" strike="noStrike" cap="none" normalizeH="0" baseline="0" dirty="0" smtClean="0">
                  <a:ln>
                    <a:noFill/>
                  </a:ln>
                  <a:effectLst/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ตอบสนองความเสี่ยง</a:t>
              </a:r>
              <a:endParaRPr kumimoji="0" lang="th-TH" sz="2000" b="0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7" name="Group 67"/>
            <p:cNvGrpSpPr>
              <a:grpSpLocks/>
            </p:cNvGrpSpPr>
            <p:nvPr/>
          </p:nvGrpSpPr>
          <p:grpSpPr bwMode="auto">
            <a:xfrm>
              <a:off x="2913" y="1455"/>
              <a:ext cx="939" cy="166"/>
              <a:chOff x="2913" y="1455"/>
              <a:chExt cx="939" cy="166"/>
            </a:xfrm>
          </p:grpSpPr>
          <p:sp>
            <p:nvSpPr>
              <p:cNvPr id="639041" name="Rectangle 65"/>
              <p:cNvSpPr>
                <a:spLocks noChangeArrowheads="1"/>
              </p:cNvSpPr>
              <p:nvPr/>
            </p:nvSpPr>
            <p:spPr bwMode="auto">
              <a:xfrm>
                <a:off x="2913" y="1455"/>
                <a:ext cx="939" cy="166"/>
              </a:xfrm>
              <a:prstGeom prst="rect">
                <a:avLst/>
              </a:prstGeom>
              <a:solidFill>
                <a:srgbClr val="FF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39042" name="Rectangle 66"/>
              <p:cNvSpPr>
                <a:spLocks noChangeArrowheads="1"/>
              </p:cNvSpPr>
              <p:nvPr/>
            </p:nvSpPr>
            <p:spPr bwMode="auto">
              <a:xfrm>
                <a:off x="2913" y="1455"/>
                <a:ext cx="939" cy="166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639044" name="Rectangle 68"/>
            <p:cNvSpPr>
              <a:spLocks noChangeArrowheads="1"/>
            </p:cNvSpPr>
            <p:nvPr/>
          </p:nvSpPr>
          <p:spPr bwMode="auto">
            <a:xfrm>
              <a:off x="3128" y="1463"/>
              <a:ext cx="516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1" i="0" u="none" strike="noStrike" cap="none" normalizeH="0" baseline="0" dirty="0" smtClean="0">
                  <a:ln>
                    <a:noFill/>
                  </a:ln>
                  <a:effectLst/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กิจกรรมการควบคุม</a:t>
              </a:r>
              <a:endParaRPr kumimoji="0" lang="th-TH" sz="2000" b="0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39045" name="Rectangle 69"/>
            <p:cNvSpPr>
              <a:spLocks noChangeArrowheads="1"/>
            </p:cNvSpPr>
            <p:nvPr/>
          </p:nvSpPr>
          <p:spPr bwMode="auto">
            <a:xfrm>
              <a:off x="4674" y="1098"/>
              <a:ext cx="63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0" i="0" u="none" strike="noStrike" cap="none" normalizeH="0" baseline="0" dirty="0" smtClean="0">
                  <a:ln>
                    <a:noFill/>
                  </a:ln>
                  <a:effectLst/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สอดคล้องภารกิจองค์การ</a:t>
              </a:r>
              <a:endParaRPr kumimoji="0" lang="th-TH" sz="2000" b="0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39046" name="Rectangle 70"/>
            <p:cNvSpPr>
              <a:spLocks noChangeArrowheads="1"/>
            </p:cNvSpPr>
            <p:nvPr/>
          </p:nvSpPr>
          <p:spPr bwMode="auto">
            <a:xfrm>
              <a:off x="4824" y="1673"/>
              <a:ext cx="431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0" i="0" u="none" strike="noStrike" cap="none" normalizeH="0" baseline="0" dirty="0" smtClean="0">
                  <a:ln>
                    <a:noFill/>
                  </a:ln>
                  <a:effectLst/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ความเสี่ยงภายใน</a:t>
              </a:r>
              <a:endParaRPr kumimoji="0" lang="th-TH" sz="2000" b="0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39047" name="Rectangle 71"/>
            <p:cNvSpPr>
              <a:spLocks noChangeArrowheads="1"/>
            </p:cNvSpPr>
            <p:nvPr/>
          </p:nvSpPr>
          <p:spPr bwMode="auto">
            <a:xfrm>
              <a:off x="4824" y="1793"/>
              <a:ext cx="534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0" i="0" u="none" strike="noStrike" cap="none" normalizeH="0" baseline="0" dirty="0" smtClean="0">
                  <a:ln>
                    <a:noFill/>
                  </a:ln>
                  <a:effectLst/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ความเสี่ยงภายนอก</a:t>
              </a:r>
              <a:endParaRPr kumimoji="0" lang="th-TH" sz="2000" b="0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39048" name="Rectangle 72"/>
            <p:cNvSpPr>
              <a:spLocks noChangeArrowheads="1"/>
            </p:cNvSpPr>
            <p:nvPr/>
          </p:nvSpPr>
          <p:spPr bwMode="auto">
            <a:xfrm>
              <a:off x="4558" y="2183"/>
              <a:ext cx="692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sz="2000" dirty="0" smtClean="0"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โอกาสที่จะเกิด</a:t>
              </a:r>
              <a:r>
                <a:rPr lang="en-US" sz="1400" dirty="0" smtClean="0"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	</a:t>
              </a:r>
              <a:endParaRPr kumimoji="0" lang="th-TH" sz="1400" b="0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39049" name="Rectangle 73"/>
            <p:cNvSpPr>
              <a:spLocks noChangeArrowheads="1"/>
            </p:cNvSpPr>
            <p:nvPr/>
          </p:nvSpPr>
          <p:spPr bwMode="auto">
            <a:xfrm>
              <a:off x="4558" y="2273"/>
              <a:ext cx="258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2000" dirty="0" smtClean="0"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ผลกระทบ</a:t>
              </a:r>
              <a:endParaRPr kumimoji="0" lang="th-TH" sz="2000" b="0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39050" name="Rectangle 74"/>
            <p:cNvSpPr>
              <a:spLocks noChangeArrowheads="1"/>
            </p:cNvSpPr>
            <p:nvPr/>
          </p:nvSpPr>
          <p:spPr bwMode="auto">
            <a:xfrm>
              <a:off x="4558" y="2394"/>
              <a:ext cx="215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2000" dirty="0" smtClean="0"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วัดระดับ</a:t>
              </a:r>
              <a:endParaRPr kumimoji="0" lang="th-TH" sz="2000" b="0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39051" name="Rectangle 75"/>
            <p:cNvSpPr>
              <a:spLocks noChangeArrowheads="1"/>
            </p:cNvSpPr>
            <p:nvPr/>
          </p:nvSpPr>
          <p:spPr bwMode="auto">
            <a:xfrm>
              <a:off x="4558" y="2493"/>
              <a:ext cx="398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0" i="0" u="none" strike="noStrike" cap="none" normalizeH="0" baseline="0" dirty="0" smtClean="0">
                  <a:ln>
                    <a:noFill/>
                  </a:ln>
                  <a:effectLst/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ความเสี่ยงทั่วไป</a:t>
              </a:r>
              <a:endParaRPr kumimoji="0" lang="th-TH" sz="2000" b="0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39052" name="Rectangle 76"/>
            <p:cNvSpPr>
              <a:spLocks noChangeArrowheads="1"/>
            </p:cNvSpPr>
            <p:nvPr/>
          </p:nvSpPr>
          <p:spPr bwMode="auto">
            <a:xfrm>
              <a:off x="5157" y="2481"/>
              <a:ext cx="9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000" b="0" i="0" u="none" strike="noStrike" cap="none" normalizeH="0" baseline="0" smtClean="0">
                  <a:ln>
                    <a:noFill/>
                  </a:ln>
                  <a:effectLst/>
                  <a:latin typeface="Arial Unicode MS" pitchFamily="34" charset="-128"/>
                  <a:ea typeface="Arial Unicode MS" pitchFamily="34" charset="-128"/>
                  <a:cs typeface="Angsana New" pitchFamily="18" charset="-34"/>
                </a:rPr>
                <a:t>/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639053" name="Rectangle 77"/>
            <p:cNvSpPr>
              <a:spLocks noChangeArrowheads="1"/>
            </p:cNvSpPr>
            <p:nvPr/>
          </p:nvSpPr>
          <p:spPr bwMode="auto">
            <a:xfrm>
              <a:off x="4558" y="2604"/>
              <a:ext cx="508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0" i="0" u="none" strike="noStrike" cap="none" normalizeH="0" baseline="0" dirty="0" smtClean="0">
                  <a:ln>
                    <a:noFill/>
                  </a:ln>
                  <a:effectLst/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ความเสี่ยงที่เหลืออยู่</a:t>
              </a:r>
              <a:endParaRPr kumimoji="0" lang="th-TH" sz="2000" b="0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39054" name="Rectangle 78"/>
            <p:cNvSpPr>
              <a:spLocks noChangeArrowheads="1"/>
            </p:cNvSpPr>
            <p:nvPr/>
          </p:nvSpPr>
          <p:spPr bwMode="auto">
            <a:xfrm>
              <a:off x="3169" y="2213"/>
              <a:ext cx="106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0" i="0" u="none" strike="noStrike" cap="none" normalizeH="0" baseline="0" dirty="0" smtClean="0">
                  <a:ln>
                    <a:noFill/>
                  </a:ln>
                  <a:effectLst/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ระบุ</a:t>
              </a:r>
              <a:endParaRPr kumimoji="0" lang="th-TH" sz="2000" b="0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39055" name="Rectangle 79"/>
            <p:cNvSpPr>
              <a:spLocks noChangeArrowheads="1"/>
            </p:cNvSpPr>
            <p:nvPr/>
          </p:nvSpPr>
          <p:spPr bwMode="auto">
            <a:xfrm>
              <a:off x="3169" y="2334"/>
              <a:ext cx="454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0" i="0" u="none" strike="noStrike" cap="none" normalizeH="0" baseline="0" dirty="0" smtClean="0">
                  <a:ln>
                    <a:noFill/>
                  </a:ln>
                  <a:effectLst/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พิจารณาทางเลือก</a:t>
              </a:r>
              <a:endParaRPr kumimoji="0" lang="th-TH" sz="2000" b="0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39056" name="Rectangle 80"/>
            <p:cNvSpPr>
              <a:spLocks noChangeArrowheads="1"/>
            </p:cNvSpPr>
            <p:nvPr/>
          </p:nvSpPr>
          <p:spPr bwMode="auto">
            <a:xfrm>
              <a:off x="3169" y="2454"/>
              <a:ext cx="258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0" i="0" u="none" strike="noStrike" cap="none" normalizeH="0" baseline="0" dirty="0" smtClean="0">
                  <a:ln>
                    <a:noFill/>
                  </a:ln>
                  <a:effectLst/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ตอบสนอง</a:t>
              </a:r>
              <a:endParaRPr kumimoji="0" lang="th-TH" sz="2000" b="0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39057" name="Rectangle 81"/>
            <p:cNvSpPr>
              <a:spLocks noChangeArrowheads="1"/>
            </p:cNvSpPr>
            <p:nvPr/>
          </p:nvSpPr>
          <p:spPr bwMode="auto">
            <a:xfrm>
              <a:off x="2854" y="1643"/>
              <a:ext cx="522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0" i="0" u="none" strike="noStrike" cap="none" normalizeH="0" baseline="0" dirty="0" smtClean="0">
                  <a:ln>
                    <a:noFill/>
                  </a:ln>
                  <a:effectLst/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นโยบายกระบวนการ</a:t>
              </a:r>
              <a:endParaRPr kumimoji="0" lang="th-TH" sz="2000" b="0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39058" name="Rectangle 82"/>
            <p:cNvSpPr>
              <a:spLocks noChangeArrowheads="1"/>
            </p:cNvSpPr>
            <p:nvPr/>
          </p:nvSpPr>
          <p:spPr bwMode="auto">
            <a:xfrm>
              <a:off x="3195" y="1733"/>
              <a:ext cx="187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0" i="0" u="none" strike="noStrike" cap="none" normalizeH="0" baseline="0" dirty="0" smtClean="0">
                  <a:ln>
                    <a:noFill/>
                  </a:ln>
                  <a:effectLst/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ควบคุม</a:t>
              </a:r>
              <a:endParaRPr kumimoji="0" lang="th-TH" sz="2000" b="0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39059" name="Rectangle 83"/>
            <p:cNvSpPr>
              <a:spLocks noChangeArrowheads="1"/>
            </p:cNvSpPr>
            <p:nvPr/>
          </p:nvSpPr>
          <p:spPr bwMode="auto">
            <a:xfrm>
              <a:off x="2926" y="1738"/>
              <a:ext cx="8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000" b="0" i="0" u="none" strike="noStrike" cap="none" normalizeH="0" baseline="0" smtClean="0">
                  <a:ln>
                    <a:noFill/>
                  </a:ln>
                  <a:effectLst/>
                  <a:latin typeface="Arial Unicode MS" pitchFamily="34" charset="-128"/>
                  <a:ea typeface="Arial Unicode MS" pitchFamily="34" charset="-128"/>
                  <a:cs typeface="Angsana New" pitchFamily="18" charset="-34"/>
                </a:rPr>
                <a:t> 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639060" name="Rectangle 84"/>
            <p:cNvSpPr>
              <a:spLocks noChangeArrowheads="1"/>
            </p:cNvSpPr>
            <p:nvPr/>
          </p:nvSpPr>
          <p:spPr bwMode="auto">
            <a:xfrm>
              <a:off x="3078" y="1823"/>
              <a:ext cx="298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0" i="0" u="none" strike="noStrike" cap="none" normalizeH="0" baseline="0" dirty="0" smtClean="0">
                  <a:ln>
                    <a:noFill/>
                  </a:ln>
                  <a:effectLst/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ผู้รับผิดชอบ</a:t>
              </a:r>
              <a:endParaRPr kumimoji="0" lang="th-TH" sz="2000" b="0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649309"/>
            <a:ext cx="8229600" cy="1143000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1. การกำหนดวัตถุประสงค์</a:t>
            </a:r>
            <a:endParaRPr lang="th-TH" sz="40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74871"/>
            <a:ext cx="8229600" cy="3240079"/>
          </a:xfrm>
        </p:spPr>
        <p:txBody>
          <a:bodyPr/>
          <a:lstStyle/>
          <a:p>
            <a:pPr indent="360363" eaLnBrk="1" hangingPunct="1">
              <a:buFont typeface="Wingdings" pitchFamily="2" charset="2"/>
              <a:buNone/>
            </a:pPr>
            <a:r>
              <a:rPr lang="th-TH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	ความเสี่ยงเป็นสิ่งที่ส่งผลกระทบต่อการบรรลุวัตถุประสงค์ขององค์กร ดังนั้นการกำหนดและทำความเข้าใจในวัตถุประสงค์ขององค์กรจึงเป็นขั้นตอนแรกที่ต้องกระทำเพื่อกำหนดหลักการและทิศทางในกระบวนการบริหารความเสี่ยง 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05928" name="AutoShape 8" descr="à¸à¸¥à¸à¸²à¸£à¸à¹à¸à¸«à¸²à¸£à¸¹à¸à¸ à¸²à¸à¸ªà¸³à¸«à¸£à¸±à¸ objective icon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138690" name="Picture 2" descr="D:\กยศ.61\KPIs\objective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85794"/>
            <a:ext cx="1273147" cy="1273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850865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2. การระบุความเสี่ยง</a:t>
            </a:r>
            <a:endParaRPr lang="th-TH" sz="40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171" name="ตัวยึดเนื้อหา 2"/>
          <p:cNvSpPr>
            <a:spLocks noGrp="1"/>
          </p:cNvSpPr>
          <p:nvPr>
            <p:ph idx="1"/>
          </p:nvPr>
        </p:nvSpPr>
        <p:spPr>
          <a:xfrm>
            <a:off x="683568" y="2492896"/>
            <a:ext cx="8229600" cy="3278177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เป็นการค้นหาเพื่อให้ทราบว่ามีความเสี่ยงใดบ้างที่เกี่ยวข้องกับ</a:t>
            </a:r>
            <a:br>
              <a:rPr lang="th-TH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การดำเนินงานขององค์กร และส่งผลกระทบต่อการบรรลุวัตถุประสงค์และเป้าหมายขององค์กรหรือผลการปฏิบัติงาน</a:t>
            </a:r>
          </a:p>
          <a:p>
            <a:r>
              <a:rPr lang="th-TH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ควรเริ่มต้นด้วยการแจกแจงกระบวนการปฏิบัติงานที่จะทำให้บรรลุวัตถุประสงค์แล้วจึงระบุปัจจัยเสี่ยงที่จะมีผลต่อกระบวนการปฏิบัติงานนั้นๆ ซึ่งทำให้เกิดความผิดพลาด ล้มเหลว เสียหายหรือเสียโอกาส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37668" name="Picture 4" descr="Identify premium 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918" y="714356"/>
            <a:ext cx="1620000" cy="1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28650"/>
            <a:ext cx="8229600" cy="1143000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ประเภทความเสี่ยง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285852" y="1428775"/>
            <a:ext cx="7643836" cy="2143101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spcBef>
                <a:spcPts val="0"/>
              </a:spcBef>
              <a:buNone/>
              <a:defRPr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1. ความเสี่ยงด้านกลยุทธ์ 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Strategic Risk : S)</a:t>
            </a:r>
            <a:r>
              <a:rPr lang="th-TH" sz="36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36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เกิดจากนโยบาย การบริหารแผนงาน หรือการตัดสินใจผิดพลาด </a:t>
            </a:r>
            <a:br>
              <a:rPr lang="th-TH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ทำให้องค์กรไม่สามารถบรรลุยุทธศาสตร์ วัตถุประสงค์ และตัวชี้วัดที่ระบุไว้ในแผนงานประจำปี (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กลยุทธ์ไม่สอดคล้องกับนโยบาย วิสัยทัศน์</a:t>
            </a:r>
            <a:r>
              <a:rPr lang="th-TH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3600" b="1" dirty="0" smtClean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spcBef>
                <a:spcPts val="0"/>
              </a:spcBef>
              <a:buNone/>
              <a:defRPr/>
            </a:pPr>
            <a:endParaRPr lang="en-US" sz="3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192135" y="3857628"/>
            <a:ext cx="8715375" cy="25717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2. ความเสี่ยงด้านการดำเนินงาน (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Operational Risk : O)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b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</a:b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เกิดจากระบบงานกระบวน การทำงานโดยรวมขององค์กรที่ส่งผลกระทบและทำให้องค์กรไม่บรรลุผลตามแผนงานที่กำหนด (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เกิดจากขั้นตอนการทำงานหลัก/งานสนับสนุน วัสดุ อุปกรณ์ บุคลากรในการปฏิบัติงาน ความปลอดภัยในชีวิตและทรัพย์สิน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)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pic>
        <p:nvPicPr>
          <p:cNvPr id="8" name="Picture 4" descr="C:\Users\Acer\Downloads\risk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7572396" y="3143248"/>
            <a:ext cx="1285884" cy="1285884"/>
          </a:xfrm>
          <a:prstGeom prst="rect">
            <a:avLst/>
          </a:prstGeom>
          <a:noFill/>
        </p:spPr>
      </p:pic>
      <p:pic>
        <p:nvPicPr>
          <p:cNvPr id="804865" name="Picture 1" descr="C:\Users\Acer\Downloads\chess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1535101" cy="1535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785810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ประเภทความเสี่ยง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357422" y="1428736"/>
            <a:ext cx="6572266" cy="2038167"/>
          </a:xfrm>
        </p:spPr>
        <p:txBody>
          <a:bodyPr>
            <a:normAutofit lnSpcReduction="10000"/>
          </a:bodyPr>
          <a:lstStyle/>
          <a:p>
            <a:pPr marL="514350" indent="-514350">
              <a:spcBef>
                <a:spcPts val="0"/>
              </a:spcBef>
              <a:buNone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3. ความเสี่ยงด้านการเงิน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Financial Risk : F)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เกิดจากการบริหารงบประมาณและการเงิน </a:t>
            </a:r>
            <a:br>
              <a:rPr lang="th-TH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สถานะทางการเงินที่ถูกต้อง น่าเชื่อถือ เป็นปัจจุบัน สภาพคล่องทางการเงิน</a:t>
            </a:r>
            <a:r>
              <a:rPr lang="th-TH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3600" b="1" dirty="0" smtClean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158" y="3429000"/>
            <a:ext cx="72866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4. ความเสี่ยงด้านกฎหมายและระเบียบข้อบังคับต่างๆ (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Compliance Risk : C)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ที่เกิดจากการฝ่าฝืนหรือไม่สามารถปฏิบัติตามกฎหมายและระเบียบข้อบังคับหรือมาตรฐานที่เกี่ยวข้องกับการดำเนินงาน รวมทั้งไม่สามารถปฏิบัติตามนโยบาย และวิธีการปฏิบัติงานที่องค์กรได้กำหนดขึ้น</a:t>
            </a:r>
            <a:br>
              <a:rPr lang="th-TH" sz="32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ข้อกฎหมาย ระเบียบ การคุ้มครอง ผู้รับบริการ ผู้มีส่วนได้เสีย</a:t>
            </a:r>
            <a:r>
              <a:rPr lang="th-TH" sz="32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3200" b="1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Picture 1" descr="C:\Users\Acer\Downloads\risk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2143140" cy="2143140"/>
          </a:xfrm>
          <a:prstGeom prst="rect">
            <a:avLst/>
          </a:prstGeom>
          <a:noFill/>
        </p:spPr>
      </p:pic>
      <p:pic>
        <p:nvPicPr>
          <p:cNvPr id="1135617" name="Picture 1" descr="C:\Users\Acer\Downloads\gdp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5718" y="4357694"/>
            <a:ext cx="1738282" cy="1738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785810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ประเภทความเสี่ยง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1500174"/>
            <a:ext cx="8429684" cy="492922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5. ความเสี่ยงด้านภัยคุกคามและภัยพิบัติ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Threat and Disaster Risk : T)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แผ่นดินไหว น้ำท่วม พายุ ไฟไหม้ </a:t>
            </a:r>
            <a:br>
              <a:rPr lang="th-TH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โรคระบาด สารพิษรั่ว กัมมันตภาพรังสีรั่ว </a:t>
            </a:r>
            <a:br>
              <a:rPr lang="th-TH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การก่อการร้าย การสังหารหมู่ การโจรกรรม </a:t>
            </a:r>
            <a:br>
              <a:rPr lang="th-TH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อาชญากรรมทางคอมพิวเตอร์</a:t>
            </a:r>
            <a:endParaRPr lang="en-US" sz="3600" b="1" dirty="0" smtClean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886578" y="4214818"/>
            <a:ext cx="1757256" cy="1828694"/>
            <a:chOff x="6143636" y="3214686"/>
            <a:chExt cx="1757256" cy="1828694"/>
          </a:xfrm>
        </p:grpSpPr>
        <p:pic>
          <p:nvPicPr>
            <p:cNvPr id="1001474" name="Picture 2" descr="C:\Users\Acer\Downloads\volcan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43636" y="3214686"/>
              <a:ext cx="900000" cy="900000"/>
            </a:xfrm>
            <a:prstGeom prst="rect">
              <a:avLst/>
            </a:prstGeom>
            <a:noFill/>
          </p:spPr>
        </p:pic>
        <p:pic>
          <p:nvPicPr>
            <p:cNvPr id="1106946" name="Picture 2" descr="C:\Users\Acer\Downloads\earthquak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00892" y="3230501"/>
              <a:ext cx="900000" cy="900000"/>
            </a:xfrm>
            <a:prstGeom prst="rect">
              <a:avLst/>
            </a:prstGeom>
            <a:noFill/>
          </p:spPr>
        </p:pic>
        <p:pic>
          <p:nvPicPr>
            <p:cNvPr id="1106948" name="Picture 4" descr="C:\Users\Acer\Downloads\tsunami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43636" y="4143380"/>
              <a:ext cx="900000" cy="900000"/>
            </a:xfrm>
            <a:prstGeom prst="rect">
              <a:avLst/>
            </a:prstGeom>
            <a:noFill/>
          </p:spPr>
        </p:pic>
        <p:pic>
          <p:nvPicPr>
            <p:cNvPr id="1106952" name="Picture 8" descr="C:\Users\Acer\Downloads\architecture-and-city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00892" y="4110579"/>
              <a:ext cx="900000" cy="900000"/>
            </a:xfrm>
            <a:prstGeom prst="rect">
              <a:avLst/>
            </a:prstGeom>
            <a:noFill/>
          </p:spPr>
        </p:pic>
      </p:grpSp>
      <p:grpSp>
        <p:nvGrpSpPr>
          <p:cNvPr id="18" name="Group 17"/>
          <p:cNvGrpSpPr/>
          <p:nvPr/>
        </p:nvGrpSpPr>
        <p:grpSpPr>
          <a:xfrm>
            <a:off x="3866261" y="4214818"/>
            <a:ext cx="1792975" cy="1828694"/>
            <a:chOff x="6536545" y="4000504"/>
            <a:chExt cx="1792975" cy="1828694"/>
          </a:xfrm>
        </p:grpSpPr>
        <p:pic>
          <p:nvPicPr>
            <p:cNvPr id="1106949" name="Picture 5" descr="C:\Users\Acer\Downloads\infection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36545" y="4000504"/>
              <a:ext cx="900000" cy="900000"/>
            </a:xfrm>
            <a:prstGeom prst="rect">
              <a:avLst/>
            </a:prstGeom>
            <a:noFill/>
          </p:spPr>
        </p:pic>
        <p:pic>
          <p:nvPicPr>
            <p:cNvPr id="1106950" name="Picture 6" descr="C:\Users\Acer\Downloads\acid-rai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429520" y="4000504"/>
              <a:ext cx="900000" cy="900000"/>
            </a:xfrm>
            <a:prstGeom prst="rect">
              <a:avLst/>
            </a:prstGeom>
            <a:noFill/>
          </p:spPr>
        </p:pic>
        <p:pic>
          <p:nvPicPr>
            <p:cNvPr id="1106953" name="Picture 9" descr="C:\Users\Acer\Downloads\pollution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429520" y="4929198"/>
              <a:ext cx="900000" cy="900000"/>
            </a:xfrm>
            <a:prstGeom prst="rect">
              <a:avLst/>
            </a:prstGeom>
            <a:noFill/>
          </p:spPr>
        </p:pic>
        <p:pic>
          <p:nvPicPr>
            <p:cNvPr id="1106954" name="Picture 10" descr="C:\Users\Acer\Downloads\power-plant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536545" y="4929198"/>
              <a:ext cx="900000" cy="900000"/>
            </a:xfrm>
            <a:prstGeom prst="rect">
              <a:avLst/>
            </a:prstGeom>
            <a:noFill/>
          </p:spPr>
        </p:pic>
      </p:grpSp>
      <p:grpSp>
        <p:nvGrpSpPr>
          <p:cNvPr id="21" name="Group 20"/>
          <p:cNvGrpSpPr/>
          <p:nvPr/>
        </p:nvGrpSpPr>
        <p:grpSpPr>
          <a:xfrm>
            <a:off x="1788854" y="4214818"/>
            <a:ext cx="1850066" cy="1857388"/>
            <a:chOff x="1693108" y="4572008"/>
            <a:chExt cx="1850066" cy="1857388"/>
          </a:xfrm>
        </p:grpSpPr>
        <p:pic>
          <p:nvPicPr>
            <p:cNvPr id="1106947" name="Picture 3" descr="C:\Users\Acer\Downloads\hacker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643174" y="4572008"/>
              <a:ext cx="900000" cy="900000"/>
            </a:xfrm>
            <a:prstGeom prst="rect">
              <a:avLst/>
            </a:prstGeom>
            <a:noFill/>
          </p:spPr>
        </p:pic>
        <p:pic>
          <p:nvPicPr>
            <p:cNvPr id="1106951" name="Picture 7" descr="C:\Users\Acer\Downloads\terrorist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93108" y="4572008"/>
              <a:ext cx="900000" cy="900000"/>
            </a:xfrm>
            <a:prstGeom prst="rect">
              <a:avLst/>
            </a:prstGeom>
            <a:noFill/>
          </p:spPr>
        </p:pic>
        <p:pic>
          <p:nvPicPr>
            <p:cNvPr id="1106955" name="Picture 11" descr="C:\Users\Acer\Downloads\car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643174" y="5457934"/>
              <a:ext cx="900000" cy="900000"/>
            </a:xfrm>
            <a:prstGeom prst="rect">
              <a:avLst/>
            </a:prstGeom>
            <a:noFill/>
          </p:spPr>
        </p:pic>
        <p:pic>
          <p:nvPicPr>
            <p:cNvPr id="1106956" name="Picture 12" descr="C:\Users\Acer\Downloads\bomb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693108" y="5529396"/>
              <a:ext cx="900000" cy="900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285720" y="357188"/>
            <a:ext cx="817248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th-TH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ปัจจัยไปสู่เป็นองค์กรที่มีขีดสมรรถนะสูง</a:t>
            </a:r>
            <a:r>
              <a:rPr lang="en-US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en-US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en-US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(High Performance Organization : HPO) </a:t>
            </a:r>
            <a:r>
              <a:rPr lang="th-TH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ประกอบด้วย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11582-4A72-45AC-A73D-C1DA311FF5D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ตัวยึดเนื้อหา 3"/>
          <p:cNvGraphicFramePr>
            <a:graphicFrameLocks noGrp="1"/>
          </p:cNvGraphicFramePr>
          <p:nvPr/>
        </p:nvGraphicFramePr>
        <p:xfrm>
          <a:off x="35496" y="1611456"/>
          <a:ext cx="9026103" cy="5201920"/>
        </p:xfrm>
        <a:graphic>
          <a:graphicData uri="http://schemas.openxmlformats.org/drawingml/2006/table">
            <a:tbl>
              <a:tblPr/>
              <a:tblGrid>
                <a:gridCol w="601740"/>
                <a:gridCol w="8424363"/>
              </a:tblGrid>
              <a:tr h="484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๑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800" b="1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การมียุทธศาสตร์ (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Strategy) </a:t>
                      </a:r>
                      <a:r>
                        <a:rPr lang="th-TH" sz="2800" b="1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ที่ดี และสามารถสื่อสารให้คนเข้าใจได้ 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๒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kern="1200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ความสามารถในการแปลงยุทธศาสตร์ไปสู่การปฏิบัติ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๓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800" b="1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ขีดสมรรถนะของบุคลากรในองค์กรที่เหมาะสมและสอดคล้องกับการขับเคลื่อนยุทธศาสตร์ 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๔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800" b="1" kern="1200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โครงสร้างและกระบวนการทำงานที่เหมาะสมกับยุทธศาสตร์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๕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ค่านิยม วัฒนธรรมองค์กรที่สอดคล้องเชื่อมโยงกับยุทธศาสตร์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๖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ข้อมูล ความรู้ต่าง ๆ ที่ใช้ในการตัดสินใจ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๗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Performance Management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ทั้งเรื่องของตัวชี้วัด เชื่อมโยงไปถึงผลตอบแทน แรงจูงใจ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๘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ผู้นำจะต้องช่วยในการผลักดันและขับเคลื่อนยุทธศาสตร์ ไม่ใช่เพียงกำหนดแผนยุทธศาสตร์เพียงอย่างเดียว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83822"/>
            <a:ext cx="8229600" cy="1143000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ตัวอย่างการระบุเหตุการณ์</a:t>
            </a: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457200" y="1384609"/>
          <a:ext cx="8229600" cy="5059680"/>
        </p:xfrm>
        <a:graphic>
          <a:graphicData uri="http://schemas.openxmlformats.org/drawingml/2006/table">
            <a:tbl>
              <a:tblPr/>
              <a:tblGrid>
                <a:gridCol w="2400300"/>
                <a:gridCol w="2857500"/>
                <a:gridCol w="2971800"/>
              </a:tblGrid>
              <a:tr h="371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ประเภทความเสี่ยง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กระบวนการ/กิจกรรม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ความเสี่ยงที่อาจเกิดขึ้น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ความเสี่ยงด้านกลยุทธ์ 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การบริหารงาน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กำหนดกลยุทธ์ผิดพลาดไม่สอดคล้องกับวิสัยทัศน์ขององค์กร</a:t>
                      </a: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การนำกลยุทธ์ไปปฏิบัติ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กิจกรรมตามแผนกลยุทธ์ไม่สามารถนำไปสู่การบรรลุวัตถุประสงค์องค์กรได้</a:t>
                      </a: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การแข่งขันทางกลยุทธ์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กลยุทธ์ขององค์กรขาดการพัฒนาให้ทันต่อสถานการณ์จนไม่สามารถแข่งขันกับคู่แข่งได้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79445"/>
            <a:ext cx="8229600" cy="1143000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ตัวอย่างการระบุเหตุการณ์</a:t>
            </a: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457200" y="1562120"/>
          <a:ext cx="8401080" cy="4724400"/>
        </p:xfrm>
        <a:graphic>
          <a:graphicData uri="http://schemas.openxmlformats.org/drawingml/2006/table">
            <a:tbl>
              <a:tblPr/>
              <a:tblGrid>
                <a:gridCol w="2400300"/>
                <a:gridCol w="2786070"/>
                <a:gridCol w="3214710"/>
              </a:tblGrid>
              <a:tr h="371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ประเภทความเสี่ยง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กระบวนการ/กิจกรรม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ความเสี่ยงที่อาจเกิดขึ้น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ความเสี่ยงด้านการดำเนินงาน(ปฏิบัติงาน)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บุคลากรในหน่วยงาน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ขาดทักษะ, ความชำนาญ</a:t>
                      </a:r>
                      <a:b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และความรู้เฉพาะทาง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ความปลอดภัย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เกิดอุบัติเหตุ หรือได้รับอันตรายจากการปฏิบัติงาน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เทคโนโลยี/นวัตกรรม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-เทคโนโลยีล้าสมัย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-ถูกละเมิดลิขสิทธิ์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สิ่งแวดล้อม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สร้างมลพิษแก่ชุมชนรอบข้าง </a:t>
                      </a:r>
                    </a:p>
                    <a:p>
                      <a:pPr marL="90488" marR="0" lvl="0" indent="-904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สร้างความเดือดร้อนแก่  ประชาชน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85818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ตัวอย่างการระบุเหตุการณ์</a:t>
            </a: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457200" y="1357313"/>
          <a:ext cx="8229600" cy="5230368"/>
        </p:xfrm>
        <a:graphic>
          <a:graphicData uri="http://schemas.openxmlformats.org/drawingml/2006/table">
            <a:tbl>
              <a:tblPr/>
              <a:tblGrid>
                <a:gridCol w="2400300"/>
                <a:gridCol w="2857500"/>
                <a:gridCol w="2971800"/>
              </a:tblGrid>
              <a:tr h="371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ประเภทความเสี่ยง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กระบวนการ/กิจกรรม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ความเสี่ยงที่อาจเกิดขึ้น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ความเสี่ยงด้านการเงิน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งบประมาณ</a:t>
                      </a: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เบิกจ่ายงบประมาณไม่ทันตามกำหนดเวลา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งบประมาณไม่เพียงพอต่อการดำเนินงาน</a:t>
                      </a: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หนี้สิน</a:t>
                      </a: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องค์กรขาดสภาพคล่องในการชำระหนี้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เกิดหนี้สูญจากลูกหนี้</a:t>
                      </a: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ตลาดสินค้าและการเงิน</a:t>
                      </a: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การเปลี่ยนแปลงของราคาวัตถุดิบ, อัตราแลกเปลี่ยน, ดอกเบี้ย ฯลฯ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93545"/>
            <a:ext cx="8229600" cy="1143000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ตัวอย่างการระบุเหตุการณ์</a:t>
            </a: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457200" y="1538120"/>
          <a:ext cx="8229600" cy="5138928"/>
        </p:xfrm>
        <a:graphic>
          <a:graphicData uri="http://schemas.openxmlformats.org/drawingml/2006/table">
            <a:tbl>
              <a:tblPr/>
              <a:tblGrid>
                <a:gridCol w="2400300"/>
                <a:gridCol w="2857500"/>
                <a:gridCol w="2971800"/>
              </a:tblGrid>
              <a:tr h="371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ประเภทความเสี่ยง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กระบวนการ/กิจกรรม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ความเสี่ยงที่อาจเกิดขึ้น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ความเสี่ยงด้านกฎหมายและระเบียบข้อบังคับต่างๆ 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การละเมิดสัญญา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- ดำเนินงานไม่เสร็จตามกำหนดในสัญญา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- กระบวนการดำเนินงานไม่เป็นไปตามข้อตกลง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การเปลี่ยนแปลง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กฎระเบียบ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- ผู้เสียผลประโยชน์หรือบุคลากรในองค์กรต่อต้านกฎระเบียบใหม่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- องค์กรได้รับความเสียหายในทางใดทางหนึ่งจากการเปลี่ยนแปลงกฎหมาย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93545"/>
            <a:ext cx="8229600" cy="1143000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ตัวอย่างการระบุเหตุการณ์</a:t>
            </a: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457200" y="1538120"/>
          <a:ext cx="8229600" cy="3596640"/>
        </p:xfrm>
        <a:graphic>
          <a:graphicData uri="http://schemas.openxmlformats.org/drawingml/2006/table">
            <a:tbl>
              <a:tblPr/>
              <a:tblGrid>
                <a:gridCol w="2400300"/>
                <a:gridCol w="2857500"/>
                <a:gridCol w="2971800"/>
              </a:tblGrid>
              <a:tr h="371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ประเภทความเสี่ยง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กระบวนการ/กิจกรรม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ความเสี่ยงที่อาจเกิดขึ้น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ความเสี่ยงด้านภัยคุกคามและภัยพิบัติ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แผ่นดินไหว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- เกิด</a:t>
                      </a: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ความเสียหายด้านโครงสร้าง </a:t>
                      </a:r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ไม่มีไฟฟ้าใช้ </a:t>
                      </a:r>
                      <a:b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ไม่สามารถจ่ายน้ำประปาได้</a:t>
                      </a:r>
                      <a:b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เส้นทางคมนาคมขนส่งไม่สามารถใช้สัญจรไปมาได้ การติดต่อสื่อสารถูกตัดขาด</a:t>
                      </a: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141894" y="3533904"/>
            <a:ext cx="8568000" cy="27368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6" name="Picture 10" descr="Risk premium 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4030178"/>
            <a:ext cx="1800000" cy="18000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73731" name="TextBox 1"/>
          <p:cNvSpPr txBox="1">
            <a:spLocks noChangeArrowheads="1"/>
          </p:cNvSpPr>
          <p:nvPr/>
        </p:nvSpPr>
        <p:spPr bwMode="auto">
          <a:xfrm>
            <a:off x="395288" y="814407"/>
            <a:ext cx="84971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40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3. การประเมินความเสี่ยง</a:t>
            </a:r>
            <a:endParaRPr lang="en-US" sz="40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179512" y="1606570"/>
            <a:ext cx="87129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914400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นิยามความเสี่ยงมี </a:t>
            </a:r>
            <a:r>
              <a:rPr lang="en-US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องค์ประกอบ คือ โอกาส </a:t>
            </a:r>
            <a:r>
              <a:rPr lang="en-US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(Opportunity) </a:t>
            </a:r>
            <a:r>
              <a:rPr lang="th-TH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หรือความเป็นไปได้ (</a:t>
            </a:r>
            <a:r>
              <a:rPr lang="en-US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Possibility Likelihood) </a:t>
            </a:r>
            <a:r>
              <a:rPr lang="th-TH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และผลกระทบ (</a:t>
            </a:r>
            <a:r>
              <a:rPr lang="en-US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Impact)</a:t>
            </a:r>
          </a:p>
        </p:txBody>
      </p:sp>
      <p:sp>
        <p:nvSpPr>
          <p:cNvPr id="4" name="ลูกศรขวา 3"/>
          <p:cNvSpPr/>
          <p:nvPr/>
        </p:nvSpPr>
        <p:spPr>
          <a:xfrm>
            <a:off x="409916" y="3958178"/>
            <a:ext cx="3168000" cy="19440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โอกาส </a:t>
            </a:r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Opportunity)</a:t>
            </a:r>
            <a:endParaRPr lang="en-US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ลูกศรซ้าย 5"/>
          <p:cNvSpPr/>
          <p:nvPr/>
        </p:nvSpPr>
        <p:spPr>
          <a:xfrm>
            <a:off x="5707485" y="3958178"/>
            <a:ext cx="2700000" cy="19440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ผลกระทบ 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Impact)</a:t>
            </a:r>
            <a:endParaRPr lang="en-US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96706" name="AutoShape 2" descr="à¸à¸¥à¸à¸²à¸£à¸à¹à¸à¸«à¸²à¸£à¸¹à¸à¸ à¸²à¸à¸ªà¸³à¸«à¸£à¸±à¸ risk analysis icon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96708" name="AutoShape 4" descr="à¸à¸¥à¸à¸²à¸£à¸à¹à¸à¸«à¸²à¸£à¸¹à¸à¸ à¸²à¸à¸ªà¸³à¸«à¸£à¸±à¸ risk analysis icon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2" name="Picture 2" descr="Analysis premium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857232"/>
            <a:ext cx="1260000" cy="1260001"/>
          </a:xfrm>
          <a:prstGeom prst="rect">
            <a:avLst/>
          </a:prstGeom>
          <a:noFill/>
        </p:spPr>
      </p:pic>
      <p:pic>
        <p:nvPicPr>
          <p:cNvPr id="798722" name="Picture 2" descr="Impact premium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4642" y="4495267"/>
            <a:ext cx="864000" cy="864000"/>
          </a:xfrm>
          <a:prstGeom prst="rect">
            <a:avLst/>
          </a:prstGeom>
          <a:noFill/>
        </p:spPr>
      </p:pic>
      <p:pic>
        <p:nvPicPr>
          <p:cNvPr id="798724" name="Picture 4" descr="Opportunity premium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980" y="4495267"/>
            <a:ext cx="864000" cy="864001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4000496" y="3500438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ความเสี่ยง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8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528018"/>
            <a:ext cx="8229600" cy="1143000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ตัวอย่างโอกาสที่จะเกิดเหตุการณ์ที่เป็นความเสี่ยง</a:t>
            </a:r>
          </a:p>
        </p:txBody>
      </p:sp>
      <p:graphicFrame>
        <p:nvGraphicFramePr>
          <p:cNvPr id="5" name="ตัวยึดเนื้อหา 4"/>
          <p:cNvGraphicFramePr>
            <a:graphicFrameLocks noGrp="1"/>
          </p:cNvGraphicFramePr>
          <p:nvPr>
            <p:ph idx="1"/>
          </p:nvPr>
        </p:nvGraphicFramePr>
        <p:xfrm>
          <a:off x="457200" y="1853580"/>
          <a:ext cx="82296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3014674"/>
                <a:gridCol w="247172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โอกาสที่จะเกิดความเสี่ยง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ความถี่ที่เกิดขึ้น (เฉลี่ย)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ระดับคะแนน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สูงมาก</a:t>
                      </a:r>
                      <a:endParaRPr lang="th-TH" sz="28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มากกว่า 1 ครั้งต่อเดือน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8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สูง</a:t>
                      </a:r>
                      <a:endParaRPr lang="th-TH" sz="28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ระหว่าง1-6 เดือนต่อครั้ง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28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ปานกลาง</a:t>
                      </a:r>
                      <a:endParaRPr lang="th-TH" sz="28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ระหว่าง 6-12 เดือนต่อครั้ง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8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น้อย</a:t>
                      </a:r>
                      <a:endParaRPr lang="th-TH" sz="28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มากกว่า 1 ปีต่อครั้ง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8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น้อยมาก</a:t>
                      </a:r>
                      <a:endParaRPr lang="th-TH" sz="28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มากกว่า 5 ปีต่อครั้ง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8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รูปภาพ 6" descr="ปีก ทอ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47625"/>
            <a:ext cx="83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82692"/>
            <a:ext cx="82296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ตัวอย่าง โอกาสที่จะเกิดเหตุการณ์ที่เป็นความเสี่ยง</a:t>
            </a:r>
          </a:p>
        </p:txBody>
      </p:sp>
      <p:graphicFrame>
        <p:nvGraphicFramePr>
          <p:cNvPr id="4" name="ตัวยึดเนื้อหา 4"/>
          <p:cNvGraphicFramePr>
            <a:graphicFrameLocks noGrp="1"/>
          </p:cNvGraphicFramePr>
          <p:nvPr/>
        </p:nvGraphicFramePr>
        <p:xfrm>
          <a:off x="457200" y="2093992"/>
          <a:ext cx="8229600" cy="3621024"/>
        </p:xfrm>
        <a:graphic>
          <a:graphicData uri="http://schemas.openxmlformats.org/drawingml/2006/table">
            <a:tbl>
              <a:tblPr/>
              <a:tblGrid>
                <a:gridCol w="2743200"/>
                <a:gridCol w="3014663"/>
                <a:gridCol w="247173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โอกาสที่จะเกิด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ความเสี่ยง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เปอร์เซ็นต์โอกาส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ที่จะเกิดขึ้น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ระดับคะแนน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สูงมาก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มากกว่า 80%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สูง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70-79%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ปานกลาง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60-69%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น้อย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50-59%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น้อยมาก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น้อยกว่า 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ตัวอย่าง ผลกระทบต่อองค์กร (ด้านการเงิน)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ยึดเนื้อหา 4"/>
          <p:cNvGraphicFramePr>
            <a:graphicFrameLocks noGrp="1"/>
          </p:cNvGraphicFramePr>
          <p:nvPr/>
        </p:nvGraphicFramePr>
        <p:xfrm>
          <a:off x="457200" y="1808240"/>
          <a:ext cx="8229600" cy="3621024"/>
        </p:xfrm>
        <a:graphic>
          <a:graphicData uri="http://schemas.openxmlformats.org/drawingml/2006/table">
            <a:tbl>
              <a:tblPr/>
              <a:tblGrid>
                <a:gridCol w="2743200"/>
                <a:gridCol w="3014663"/>
                <a:gridCol w="247173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โอกาสที่จะเกิด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ความเสี่ยง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เปอร์เซ็นต์โอกาส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ที่จะเกิดขึ้น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ระดับคะแนน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สูงมาก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มากกว่า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ล้านบาท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สูง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แสนบาท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-10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ล้านบาท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ปานกลาง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แสนบาท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- 5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แสนบาท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น้อย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หมื่นบาท -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1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แสนบาท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น้อยมาก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น้อยกว่า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หมื่นบาท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59443"/>
            <a:ext cx="8229600" cy="1143000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ตัวอย่างผลกระทบต่อองค์กร (ด้านเวลา)</a:t>
            </a:r>
            <a:endParaRPr lang="th-TH" sz="4000" dirty="0" smtClean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ยึดเนื้อหา 4"/>
          <p:cNvGraphicFramePr>
            <a:graphicFrameLocks/>
          </p:cNvGraphicFramePr>
          <p:nvPr/>
        </p:nvGraphicFramePr>
        <p:xfrm>
          <a:off x="457200" y="1542118"/>
          <a:ext cx="840108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32"/>
                <a:gridCol w="5143536"/>
                <a:gridCol w="171451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ผลกระทบ  ต่อองค์กร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ความเสียหาย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ระดับคะแนน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สูงมาก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ทำให้เกิดความล่าช้าของโครงการ มากกว่า 6 เดือน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สูง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ทำให้เกิดความล่าช้าของโครงการ มากกว่า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4.5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เดือน ถึง 6 เดือน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ปานกลาง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ทำให้เกิดความล่าช้าของโครงการ มากกว่า 3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เดือน ถึง 4.5 เดือน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น้อย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ทำให้เกิดความล่าช้าของโครงการ มากกว่า 1.5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เดือน ถึง 3 เดือน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น้อยมาก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ทำให้เกิดความล่าช้าของโครงการ ไม่เกิน 1.5 เดือน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928688"/>
            <a:ext cx="82296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th-TH" sz="4400" b="1">
              <a:solidFill>
                <a:srgbClr val="FF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defRPr/>
            </a:pPr>
            <a:endParaRPr lang="th-TH" sz="4400" b="1">
              <a:solidFill>
                <a:srgbClr val="FF99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0" y="-3709235"/>
            <a:ext cx="65" cy="14276470"/>
          </a:xfrm>
          <a:prstGeom prst="rect">
            <a:avLst/>
          </a:prstGeom>
          <a:solidFill>
            <a:srgbClr val="D8DFEA"/>
          </a:solidFill>
          <a:ln w="9525" algn="ctr">
            <a:noFill/>
            <a:miter lim="800000"/>
            <a:headEnd/>
            <a:tailEnd/>
          </a:ln>
        </p:spPr>
        <p:txBody>
          <a:bodyPr wrap="none" lIns="0" tIns="13711680" rIns="0" bIns="0" anchor="ctr">
            <a:spAutoFit/>
          </a:bodyPr>
          <a:lstStyle/>
          <a:p>
            <a:pPr eaLnBrk="0" hangingPunct="0"/>
            <a:endParaRPr lang="en-US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6638" name="Text Box 5"/>
          <p:cNvSpPr txBox="1">
            <a:spLocks noChangeArrowheads="1"/>
          </p:cNvSpPr>
          <p:nvPr/>
        </p:nvSpPr>
        <p:spPr bwMode="auto">
          <a:xfrm>
            <a:off x="781475" y="1714488"/>
            <a:ext cx="38026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๑.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แนวทางการพัฒนาของ ทอ.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39" name="Text Box 6"/>
          <p:cNvSpPr txBox="1">
            <a:spLocks noChangeArrowheads="1"/>
          </p:cNvSpPr>
          <p:nvPr/>
        </p:nvSpPr>
        <p:spPr bwMode="auto">
          <a:xfrm>
            <a:off x="785786" y="2330134"/>
            <a:ext cx="78919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๒.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การดำเนินการในปี ๖๒ “การเชื่อมโยงเครื่องมือในการบริหาร”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1393010" y="772114"/>
            <a:ext cx="6357981" cy="928694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76200">
            <a:solidFill>
              <a:srgbClr val="FFCC00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หัวข้อเรื่อง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338627" y="3457139"/>
            <a:ext cx="19880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๒.๑ มาตรฐานงาน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38627" y="4039668"/>
            <a:ext cx="23150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๒.๒ การหาความเสี่ยง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338627" y="4615732"/>
            <a:ext cx="24144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๒.๓ การควบคุมภายใน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716016" y="4020504"/>
            <a:ext cx="2664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๒.๖ 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การจัดทำฐานข้อมูล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788024" y="4617776"/>
            <a:ext cx="23695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๒.๗ การจัดการความรู้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788024" y="5172632"/>
            <a:ext cx="28803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๒.๘ 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แผนพัฒนาบุคลากร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11582-4A72-45AC-A73D-C1DA311FF5D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338627" y="5191796"/>
            <a:ext cx="2318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๒.๔ วัฒนธรรมองค์กร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4795011" y="3444440"/>
            <a:ext cx="40254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๒.๕ ผู้รับบริการและผู้มีส่วนได้ส่วนเสีย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357290" y="2928934"/>
            <a:ext cx="27558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ลักษณะสำคัญขององค์การ</a:t>
            </a:r>
            <a:endParaRPr lang="th-TH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ตัวอย่างผลกระทบต่อองค์กร (ด้านชื่อเสียง)</a:t>
            </a:r>
            <a:endParaRPr lang="th-TH" sz="4000" dirty="0" smtClean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ยึดเนื้อหา 4"/>
          <p:cNvGraphicFramePr>
            <a:graphicFrameLocks/>
          </p:cNvGraphicFramePr>
          <p:nvPr/>
        </p:nvGraphicFramePr>
        <p:xfrm>
          <a:off x="142844" y="1571612"/>
          <a:ext cx="8858312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791"/>
                <a:gridCol w="5590902"/>
                <a:gridCol w="1742619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ผลกระทบ  </a:t>
                      </a:r>
                      <a:b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ต่อองค์กร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ความเสียหาย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ระดับคะแนน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สูงมาก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มีการเผยแพร่ข่าวทั้งจากสื่อภายในและต่างประเทศ</a:t>
                      </a:r>
                      <a:b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เป็นวงกว้าง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สูง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มีการเผยแพร่ข่าวเป็นวงกว้างในประเทศและ</a:t>
                      </a:r>
                      <a:b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มีการเผยแพร่ข่าวอยู่วงจำกัดในต่างประเทศ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ปานกลาง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มีการลงข่าวในหนังสือพิมพ์ในประเทศหลายฉบับ </a:t>
                      </a:r>
                      <a:b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2-3 วัน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น้อย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มีการลงข่าวในหนังสือพิมพ์ในประเทศบางฉบับ  1 วัน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น้อยมาก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ไม่มีการเผยแพร่ข่าว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631523"/>
            <a:ext cx="8229600" cy="1143000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ตัวอย่าง ผลกระทบต่อองค์กร (ด้านลูกค้า)</a:t>
            </a:r>
            <a:endParaRPr lang="th-TH" sz="4000" dirty="0" smtClean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ยึดเนื้อหา 4"/>
          <p:cNvGraphicFramePr>
            <a:graphicFrameLocks/>
          </p:cNvGraphicFramePr>
          <p:nvPr/>
        </p:nvGraphicFramePr>
        <p:xfrm>
          <a:off x="457200" y="2036460"/>
          <a:ext cx="822960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32"/>
                <a:gridCol w="5000660"/>
                <a:gridCol w="1685908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ผลกระทบ  ต่อองค์กร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ความเสียหาย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ระดับคะแนน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สูงมาก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ผู้ใช้บริการลดลงมากกว่า 50 คน ต่อเดือน</a:t>
                      </a: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สูง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ผู้ใช้บริการลดลงตั้งแต่ 40-50 คน ต่อเดือน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ปานกลาง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ผู้ใช้บริการลดลงตั้งแต่ 30-39 คน ต่อเดือน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น้อย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ผู้ใช้บริการลดลงตั้งแต่ 20-29 คน ต่อเดือน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น้อยมาก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ผู้ใช้บริการลดลงไม่เกิน 19 คน ต่อเดือน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2961"/>
            <a:ext cx="8229600" cy="1143000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ตัวอย่างผลกระทบต่อองค์กร (ด้านความสำเร็จ)</a:t>
            </a:r>
            <a:endParaRPr lang="th-TH" sz="4000" dirty="0" smtClean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ยึดเนื้อหา 4"/>
          <p:cNvGraphicFramePr>
            <a:graphicFrameLocks/>
          </p:cNvGraphicFramePr>
          <p:nvPr/>
        </p:nvGraphicFramePr>
        <p:xfrm>
          <a:off x="457200" y="2107898"/>
          <a:ext cx="822960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32"/>
                <a:gridCol w="5000660"/>
                <a:gridCol w="1685908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ผลกระทบ  ต่อองค์กร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ความเสียหาย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ระดับคะแนน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สูงมาก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ดำเนินงานสำเร็จตามแผนได้น้อยกว่า 60%</a:t>
                      </a: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สูง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ดำเนินงานสำเร็จตามแผนได้ 60-70%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ปานกลาง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ดำเนินงานสำเร็จตามแผนได้ 71-80%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น้อย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ดำเนินงานสำเร็จตามแผนได้ 81-90%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น้อยมาก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ดำเนินงานสำเร็จตามแผนได้มากกว่า 90%</a:t>
                      </a: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333068"/>
            <a:ext cx="9144000" cy="1143000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solidFill>
                  <a:srgbClr val="000099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ตัวอย่างผลกระทบต่อองค์กร(ด้านระบบเทคโนโลยีสารสนเทศ)</a:t>
            </a:r>
            <a:endParaRPr lang="th-TH" sz="3600" dirty="0" smtClean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ยึดเนื้อหา 4"/>
          <p:cNvGraphicFramePr>
            <a:graphicFrameLocks/>
          </p:cNvGraphicFramePr>
          <p:nvPr/>
        </p:nvGraphicFramePr>
        <p:xfrm>
          <a:off x="101899" y="1227214"/>
          <a:ext cx="8970695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333"/>
                <a:gridCol w="5357850"/>
                <a:gridCol w="171451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ผลกระทบ  </a:t>
                      </a: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kumimoji="0" lang="th-TH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ต่อองค์กร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ความเสียหาย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ระดับคะแนน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7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สูงมาก</a:t>
                      </a:r>
                      <a:endParaRPr lang="th-TH" sz="27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h-TH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ระบบเทคโนโลยีสารสนเทศเสียหายไม่สามารถดำเนินการได้เป็นระยะเวลามากกว่า 1 เดือน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7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7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สูง</a:t>
                      </a:r>
                      <a:endParaRPr lang="th-TH" sz="27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h-TH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ระบบเทคโนโลยีสารสนเทศเสียหายไม่สามารถดำเนินการได้เป็นระยะเวลามากกว่า 1สัปดาห์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27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7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ปานกลาง</a:t>
                      </a:r>
                      <a:endParaRPr lang="th-TH" sz="27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h-TH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ระบบเทคโนโลยีสารสนเทศเสียหายบางส่วนแต่สามารถแก้ไขให้ดำเนินการได้ภายใน 1 สัปดาห์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7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7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น้อย</a:t>
                      </a:r>
                      <a:endParaRPr lang="th-TH" sz="27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h-TH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ระบบเทคโนโลยีสารสนเทศเสียหายเล็กน้อย สามารถแก้ไขให้ดำเนินการได้ภายใน 1 วัน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7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7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น้อยมาก</a:t>
                      </a:r>
                      <a:endParaRPr lang="th-TH" sz="27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h-TH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ระบบเทคโนโลยีสารสนเทศเสียหายเล็กน้อย สามารถแก้ไขให้ดำเนินการได้ภายใน 1 ชั่วโมง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7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631523"/>
            <a:ext cx="8229600" cy="1143000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000099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ตัวอย่างผลกระทบต่อองค์กร (ด้านการดำเนินกิจการ)</a:t>
            </a:r>
            <a:endParaRPr lang="th-TH" sz="4000" dirty="0" smtClean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ยึดเนื้อหา 4"/>
          <p:cNvGraphicFramePr>
            <a:graphicFrameLocks/>
          </p:cNvGraphicFramePr>
          <p:nvPr/>
        </p:nvGraphicFramePr>
        <p:xfrm>
          <a:off x="142843" y="1785926"/>
          <a:ext cx="8829709" cy="4901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6676"/>
                <a:gridCol w="5556128"/>
                <a:gridCol w="1726905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ผลกระทบ  ต่อองค์กร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ความเสียหาย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ระดับคะแนน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สูงมาก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มีผลกระทบต่อกระบวนการและการดำเนินงานรุนแรง </a:t>
                      </a:r>
                      <a:b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มีการหยุดหยุดดำเนินการมากกว่า 1 เดือน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สูง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มีผลกระทบต่อกระบวนการและการดำเนินงานรุนแรง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เช่น หยุดดำเนินการ 1 เดือน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ปานกลาง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มีการชะงักงันอย่างมีนัยสำคัญของกระบวนการและการดำเนินงาน</a:t>
                      </a:r>
                      <a:endParaRPr kumimoji="0" lang="th-TH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น้อย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มีผลกระทบเล็กน้อยต่อกระบวนการและการดำเนินงาน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น้อยมาก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ไม่มีการชะงักงันของกระบวนการและ การดำเนินงาน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631523"/>
            <a:ext cx="8229600" cy="1143000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ตัวอย่างผลกระทบต่อองค์กร (ด้านบุคลากร)</a:t>
            </a:r>
            <a:endParaRPr lang="th-TH" sz="4000" dirty="0" smtClean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ยึดเนื้อหา 4"/>
          <p:cNvGraphicFramePr>
            <a:graphicFrameLocks/>
          </p:cNvGraphicFramePr>
          <p:nvPr/>
        </p:nvGraphicFramePr>
        <p:xfrm>
          <a:off x="457200" y="2036460"/>
          <a:ext cx="840108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594"/>
                <a:gridCol w="5286412"/>
                <a:gridCol w="1643074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ผลกระทบ  ต่อองค์กร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ความเสียหาย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ระดับคะแนน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สูงมาก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มีบุคลากรเสียชีวิตมากกว่า 3 คน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สูง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มีบุคลากรเสียชีวิตไม่เกิน 3 คน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ปานกลาง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มีบุคลากรได้รับบาดเจ็บจนพิการ แต่ไม่มีผู้เสียชีวิต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น้อย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มีบุคลากรได้รับบาดเจ็บจนต้องรักษาตัวที่โรงพยาบาล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น้อยมาก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มีบุคลากรได้รับบาดเจ็บเล็กน้อย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23890"/>
            <a:ext cx="8229600" cy="1071562"/>
          </a:xfrm>
        </p:spPr>
        <p:txBody>
          <a:bodyPr>
            <a:noAutofit/>
          </a:bodyPr>
          <a:lstStyle/>
          <a:p>
            <a:r>
              <a:rPr lang="th-TH" sz="4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การประเมินความเสี่ยงด้วยวิธี</a:t>
            </a:r>
            <a:r>
              <a:rPr lang="en-US" sz="4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  MATRIX</a:t>
            </a: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1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25963"/>
          </a:xfrm>
        </p:spPr>
        <p:txBody>
          <a:bodyPr/>
          <a:lstStyle/>
          <a:p>
            <a:endParaRPr lang="th-TH" dirty="0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714522"/>
            <a:ext cx="8786813" cy="464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11188" y="1754205"/>
            <a:ext cx="8137525" cy="41751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840391"/>
            <a:ext cx="8115300" cy="642937"/>
          </a:xfrm>
          <a:solidFill>
            <a:schemeClr val="bg1"/>
          </a:solidFill>
          <a:effec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000" b="1" dirty="0" smtClean="0"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การจัดลำดับความเสี่ยง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90749"/>
            <a:ext cx="8077200" cy="290988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defRPr/>
            </a:pPr>
            <a:r>
              <a:rPr lang="th-TH" b="1" dirty="0" smtClean="0">
                <a:solidFill>
                  <a:srgbClr val="000099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คำนวณระดับความเสี่ยง </a:t>
            </a:r>
            <a:r>
              <a:rPr lang="en-US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(Risk Exposure) </a:t>
            </a:r>
            <a:r>
              <a:rPr lang="th-TH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เท่ากับผลคูณของคะแนนระหว่างโอกาสที่จะเกิดกับความเสียหายเพื่อจัดลำดับความสำคัญ และใช้ในการตัดสินใจว่าความเสี่ยงใดควรเร่งจัดการก่อน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defRPr/>
            </a:pPr>
            <a:r>
              <a:rPr lang="th-TH" b="1" dirty="0" smtClean="0">
                <a:solidFill>
                  <a:srgbClr val="000099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จัดทำแผนภูมิความเสี่ยง</a:t>
            </a:r>
            <a:r>
              <a:rPr lang="th-TH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เพื่อให้ผู้บริหารและคนในองค์กรได้เห็นภาพรวมว่าความเสี่ยงมีการกระจายตัวอย่างไร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4. การจัดการความเสี่ยง</a:t>
            </a:r>
            <a:endParaRPr lang="th-TH" sz="40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555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4525963"/>
          </a:xfrm>
        </p:spPr>
        <p:txBody>
          <a:bodyPr/>
          <a:lstStyle/>
          <a:p>
            <a:r>
              <a:rPr lang="th-TH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จากแผนภูมิความเสี่ยง (</a:t>
            </a:r>
            <a:r>
              <a:rPr lang="en-US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Risk Profile)</a:t>
            </a:r>
          </a:p>
          <a:p>
            <a:endParaRPr lang="th-TH" b="1" dirty="0" smtClean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2252663"/>
            <a:ext cx="6416675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ระดับความเสี่ยง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5837" y="1820069"/>
            <a:ext cx="7172325" cy="4086225"/>
          </a:xfrm>
          <a:noFill/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16" name="Picture 36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1714488"/>
            <a:ext cx="658243" cy="938186"/>
          </a:xfrm>
          <a:prstGeom prst="rect">
            <a:avLst/>
          </a:prstGeom>
          <a:noFill/>
        </p:spPr>
      </p:pic>
      <p:sp>
        <p:nvSpPr>
          <p:cNvPr id="73" name="สี่เหลี่ยมผืนผ้า 72"/>
          <p:cNvSpPr/>
          <p:nvPr/>
        </p:nvSpPr>
        <p:spPr>
          <a:xfrm>
            <a:off x="0" y="785813"/>
            <a:ext cx="4572000" cy="60721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/>
          </a:p>
        </p:txBody>
      </p:sp>
      <p:sp>
        <p:nvSpPr>
          <p:cNvPr id="10244" name="Oval 7"/>
          <p:cNvSpPr>
            <a:spLocks noChangeArrowheads="1"/>
          </p:cNvSpPr>
          <p:nvPr/>
        </p:nvSpPr>
        <p:spPr bwMode="auto">
          <a:xfrm>
            <a:off x="2646363" y="2143125"/>
            <a:ext cx="3959225" cy="3959225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0245" name="Line 12"/>
          <p:cNvSpPr>
            <a:spLocks noChangeShapeType="1"/>
          </p:cNvSpPr>
          <p:nvPr/>
        </p:nvSpPr>
        <p:spPr bwMode="auto">
          <a:xfrm flipH="1">
            <a:off x="3832225" y="4143375"/>
            <a:ext cx="785813" cy="1785938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4583113" y="4108450"/>
            <a:ext cx="1428750" cy="142875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247" name="Line 12"/>
          <p:cNvSpPr>
            <a:spLocks noChangeShapeType="1"/>
          </p:cNvSpPr>
          <p:nvPr/>
        </p:nvSpPr>
        <p:spPr bwMode="auto">
          <a:xfrm>
            <a:off x="4618038" y="4143375"/>
            <a:ext cx="428625" cy="1928813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248" name="Line 14"/>
          <p:cNvSpPr>
            <a:spLocks noChangeShapeType="1"/>
          </p:cNvSpPr>
          <p:nvPr/>
        </p:nvSpPr>
        <p:spPr bwMode="auto">
          <a:xfrm>
            <a:off x="2760663" y="3571875"/>
            <a:ext cx="3714750" cy="11430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249" name="Text Box 20"/>
          <p:cNvSpPr txBox="1">
            <a:spLocks noChangeArrowheads="1"/>
          </p:cNvSpPr>
          <p:nvPr/>
        </p:nvSpPr>
        <p:spPr bwMode="auto">
          <a:xfrm>
            <a:off x="5006975" y="5214938"/>
            <a:ext cx="922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th-TH" b="1">
                <a:latin typeface="TH SarabunPSK" pitchFamily="34" charset="-34"/>
                <a:cs typeface="TH SarabunPSK" pitchFamily="34" charset="-34"/>
              </a:rPr>
              <a:t>กพ.ทอ.</a:t>
            </a:r>
          </a:p>
        </p:txBody>
      </p:sp>
      <p:sp>
        <p:nvSpPr>
          <p:cNvPr id="10251" name="Text Box 20"/>
          <p:cNvSpPr txBox="1">
            <a:spLocks noChangeArrowheads="1"/>
          </p:cNvSpPr>
          <p:nvPr/>
        </p:nvSpPr>
        <p:spPr bwMode="auto">
          <a:xfrm>
            <a:off x="3949700" y="5262563"/>
            <a:ext cx="1050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th-TH" b="1">
                <a:latin typeface="TH SarabunPSK" pitchFamily="34" charset="-34"/>
                <a:cs typeface="TH SarabunPSK" pitchFamily="34" charset="-34"/>
              </a:rPr>
              <a:t>ทสส.ทอ.</a:t>
            </a:r>
          </a:p>
        </p:txBody>
      </p:sp>
      <p:sp>
        <p:nvSpPr>
          <p:cNvPr id="10252" name="Text Box 21"/>
          <p:cNvSpPr txBox="1">
            <a:spLocks noChangeArrowheads="1"/>
          </p:cNvSpPr>
          <p:nvPr/>
        </p:nvSpPr>
        <p:spPr bwMode="auto">
          <a:xfrm>
            <a:off x="2603500" y="3844925"/>
            <a:ext cx="1085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h-TH" b="1">
                <a:latin typeface="TH SarabunPSK" pitchFamily="34" charset="-34"/>
                <a:cs typeface="TH SarabunPSK" pitchFamily="34" charset="-34"/>
              </a:rPr>
              <a:t>สปช.ทอ.</a:t>
            </a:r>
          </a:p>
        </p:txBody>
      </p:sp>
      <p:sp>
        <p:nvSpPr>
          <p:cNvPr id="10256" name="Line 59"/>
          <p:cNvSpPr>
            <a:spLocks noChangeShapeType="1"/>
          </p:cNvSpPr>
          <p:nvPr/>
        </p:nvSpPr>
        <p:spPr bwMode="auto">
          <a:xfrm flipV="1">
            <a:off x="2214562" y="4286256"/>
            <a:ext cx="642925" cy="1641469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0257" name="Line 60"/>
          <p:cNvSpPr>
            <a:spLocks noChangeShapeType="1"/>
          </p:cNvSpPr>
          <p:nvPr/>
        </p:nvSpPr>
        <p:spPr bwMode="auto">
          <a:xfrm flipV="1">
            <a:off x="2286000" y="4460875"/>
            <a:ext cx="342900" cy="277813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0258" name="สี่เหลี่ยมผืนผ้า 66"/>
          <p:cNvSpPr>
            <a:spLocks noChangeArrowheads="1"/>
          </p:cNvSpPr>
          <p:nvPr/>
        </p:nvSpPr>
        <p:spPr bwMode="auto">
          <a:xfrm>
            <a:off x="1071538" y="5948173"/>
            <a:ext cx="15002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/>
            <a:r>
              <a:rPr lang="th-TH" sz="2400" b="1" dirty="0">
                <a:solidFill>
                  <a:srgbClr val="333300"/>
                </a:solidFill>
                <a:latin typeface="TH SarabunPSK" pitchFamily="34" charset="-34"/>
                <a:cs typeface="TH SarabunPSK" pitchFamily="34" charset="-34"/>
              </a:rPr>
              <a:t>การจัดทำ</a:t>
            </a:r>
            <a:r>
              <a:rPr lang="th-TH" sz="2400" b="1" dirty="0" smtClean="0">
                <a:solidFill>
                  <a:srgbClr val="333300"/>
                </a:solidFill>
                <a:latin typeface="TH SarabunPSK" pitchFamily="34" charset="-34"/>
                <a:cs typeface="TH SarabunPSK" pitchFamily="34" charset="-34"/>
              </a:rPr>
              <a:t>บัญชี</a:t>
            </a:r>
            <a:br>
              <a:rPr lang="th-TH" sz="2400" b="1" dirty="0" smtClean="0">
                <a:solidFill>
                  <a:srgbClr val="3333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solidFill>
                  <a:srgbClr val="333300"/>
                </a:solidFill>
                <a:latin typeface="TH SarabunPSK" pitchFamily="34" charset="-34"/>
                <a:cs typeface="TH SarabunPSK" pitchFamily="34" charset="-34"/>
              </a:rPr>
              <a:t>ต้นทุน</a:t>
            </a:r>
            <a:r>
              <a:rPr lang="th-TH" sz="2400" b="1" dirty="0">
                <a:solidFill>
                  <a:srgbClr val="333300"/>
                </a:solidFill>
                <a:latin typeface="TH SarabunPSK" pitchFamily="34" charset="-34"/>
                <a:cs typeface="TH SarabunPSK" pitchFamily="34" charset="-34"/>
              </a:rPr>
              <a:t>ต่อหน่วย</a:t>
            </a: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-752475" y="1181100"/>
            <a:ext cx="4110038" cy="3352800"/>
            <a:chOff x="-752475" y="1181449"/>
            <a:chExt cx="4110029" cy="3351383"/>
          </a:xfrm>
        </p:grpSpPr>
        <p:sp>
          <p:nvSpPr>
            <p:cNvPr id="10313" name="Text Box 39"/>
            <p:cNvSpPr txBox="1">
              <a:spLocks noChangeArrowheads="1"/>
            </p:cNvSpPr>
            <p:nvPr/>
          </p:nvSpPr>
          <p:spPr bwMode="auto">
            <a:xfrm>
              <a:off x="354951" y="4071283"/>
              <a:ext cx="2002471" cy="461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th-TH" sz="2400" b="1">
                  <a:solidFill>
                    <a:srgbClr val="003366"/>
                  </a:solidFill>
                  <a:latin typeface="TH SarabunPSK" pitchFamily="34" charset="-34"/>
                  <a:cs typeface="TH SarabunPSK" pitchFamily="34" charset="-34"/>
                </a:rPr>
                <a:t>แผนเพิ่มประสิทธิภาพ</a:t>
              </a:r>
            </a:p>
          </p:txBody>
        </p:sp>
        <p:sp>
          <p:nvSpPr>
            <p:cNvPr id="10314" name="Text Box 45"/>
            <p:cNvSpPr txBox="1">
              <a:spLocks noChangeArrowheads="1"/>
            </p:cNvSpPr>
            <p:nvPr/>
          </p:nvSpPr>
          <p:spPr bwMode="auto">
            <a:xfrm>
              <a:off x="71406" y="1181449"/>
              <a:ext cx="2456122" cy="461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th-TH" sz="2400" b="1">
                  <a:solidFill>
                    <a:srgbClr val="333300"/>
                  </a:solidFill>
                  <a:latin typeface="TH SarabunPSK" pitchFamily="34" charset="-34"/>
                  <a:cs typeface="TH SarabunPSK" pitchFamily="34" charset="-34"/>
                </a:rPr>
                <a:t>แผนปฏิบัติราชการประจำปี</a:t>
              </a:r>
            </a:p>
          </p:txBody>
        </p:sp>
        <p:sp>
          <p:nvSpPr>
            <p:cNvPr id="10315" name="สี่เหลี่ยมผืนผ้า 64"/>
            <p:cNvSpPr>
              <a:spLocks noChangeArrowheads="1"/>
            </p:cNvSpPr>
            <p:nvPr/>
          </p:nvSpPr>
          <p:spPr bwMode="auto">
            <a:xfrm>
              <a:off x="-196165" y="1500159"/>
              <a:ext cx="3143249" cy="1015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buClr>
                  <a:srgbClr val="0000FF"/>
                </a:buClr>
                <a:buSzPct val="70000"/>
              </a:pPr>
              <a:r>
                <a:rPr lang="th-TH" sz="2000" b="1">
                  <a:solidFill>
                    <a:schemeClr val="accent2"/>
                  </a:solidFill>
                  <a:latin typeface="TH SarabunPSK" pitchFamily="34" charset="-34"/>
                  <a:cs typeface="TH SarabunPSK" pitchFamily="34" charset="-34"/>
                </a:rPr>
                <a:t>การประเมินด้วยเครื่องมือวิเคราะห์ระดับความสำเร็จของการดำเนินงาน</a:t>
              </a:r>
              <a:br>
                <a:rPr lang="th-TH" sz="2000" b="1">
                  <a:solidFill>
                    <a:schemeClr val="accent2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2000" b="1">
                  <a:solidFill>
                    <a:schemeClr val="accent2"/>
                  </a:solidFill>
                  <a:latin typeface="TH SarabunPSK" pitchFamily="34" charset="-34"/>
                  <a:cs typeface="TH SarabunPSK" pitchFamily="34" charset="-34"/>
                </a:rPr>
                <a:t>จากการใช้จ่ายงบประมาณ</a:t>
              </a:r>
            </a:p>
          </p:txBody>
        </p:sp>
        <p:sp>
          <p:nvSpPr>
            <p:cNvPr id="10316" name="สี่เหลี่ยมผืนผ้า 65"/>
            <p:cNvSpPr>
              <a:spLocks noChangeArrowheads="1"/>
            </p:cNvSpPr>
            <p:nvPr/>
          </p:nvSpPr>
          <p:spPr bwMode="auto">
            <a:xfrm>
              <a:off x="142876" y="3214241"/>
              <a:ext cx="3214678" cy="1015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buClr>
                  <a:srgbClr val="0000FF"/>
                </a:buClr>
                <a:buSzPct val="70000"/>
              </a:pPr>
              <a:r>
                <a:rPr lang="th-TH" sz="2000" b="1">
                  <a:latin typeface="TH SarabunPSK" pitchFamily="34" charset="-34"/>
                  <a:cs typeface="TH SarabunPSK" pitchFamily="34" charset="-34"/>
                </a:rPr>
                <a:t>การปรับปรุงระบบการบริหาร</a:t>
              </a:r>
            </a:p>
            <a:p>
              <a:pPr eaLnBrk="1" hangingPunct="1">
                <a:buClr>
                  <a:srgbClr val="0000FF"/>
                </a:buClr>
                <a:buSzPct val="70000"/>
              </a:pPr>
              <a:r>
                <a:rPr lang="th-TH" sz="2000" b="1">
                  <a:latin typeface="TH SarabunPSK" pitchFamily="34" charset="-34"/>
                  <a:cs typeface="TH SarabunPSK" pitchFamily="34" charset="-34"/>
                </a:rPr>
                <a:t>การคลังภาครัฐ (</a:t>
              </a:r>
              <a:r>
                <a:rPr lang="en-US" sz="2000" b="1">
                  <a:latin typeface="TH SarabunPSK" pitchFamily="34" charset="-34"/>
                  <a:cs typeface="TH SarabunPSK" pitchFamily="34" charset="-34"/>
                </a:rPr>
                <a:t>GFMIS</a:t>
              </a:r>
              <a:r>
                <a:rPr lang="th-TH" sz="2000" b="1">
                  <a:latin typeface="TH SarabunPSK" pitchFamily="34" charset="-34"/>
                  <a:cs typeface="TH SarabunPSK" pitchFamily="34" charset="-34"/>
                </a:rPr>
                <a:t>) </a:t>
              </a:r>
            </a:p>
            <a:p>
              <a:pPr eaLnBrk="1" hangingPunct="1">
                <a:buClr>
                  <a:srgbClr val="0000FF"/>
                </a:buClr>
                <a:buSzPct val="70000"/>
              </a:pPr>
              <a:r>
                <a:rPr lang="th-TH" sz="2000" b="1">
                  <a:latin typeface="TH SarabunPSK" pitchFamily="34" charset="-34"/>
                  <a:cs typeface="TH SarabunPSK" pitchFamily="34" charset="-34"/>
                </a:rPr>
                <a:t>จัดหา,คลังพัสดุ,การเงิน</a:t>
              </a:r>
            </a:p>
          </p:txBody>
        </p:sp>
        <p:sp>
          <p:nvSpPr>
            <p:cNvPr id="10317" name="สี่เหลี่ยมผืนผ้า 81"/>
            <p:cNvSpPr>
              <a:spLocks noChangeArrowheads="1"/>
            </p:cNvSpPr>
            <p:nvPr/>
          </p:nvSpPr>
          <p:spPr bwMode="auto">
            <a:xfrm>
              <a:off x="-752475" y="2928561"/>
              <a:ext cx="3714750" cy="424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739775" lvl="1" eaLnBrk="1" hangingPunct="1">
                <a:lnSpc>
                  <a:spcPct val="90000"/>
                </a:lnSpc>
                <a:buClr>
                  <a:srgbClr val="FF3300"/>
                </a:buClr>
                <a:buSzPct val="60000"/>
              </a:pPr>
              <a:r>
                <a:rPr lang="th-TH" sz="2400" b="1">
                  <a:solidFill>
                    <a:srgbClr val="7030A0"/>
                  </a:solidFill>
                  <a:latin typeface="TH SarabunPSK" pitchFamily="34" charset="-34"/>
                  <a:cs typeface="TH SarabunPSK" pitchFamily="34" charset="-34"/>
                </a:rPr>
                <a:t>ตัวชี้วัดตามผลผลิต / กิจกรรม</a:t>
              </a:r>
              <a:endParaRPr lang="en-US" sz="2400" b="1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318" name="Text Box 35"/>
            <p:cNvSpPr txBox="1">
              <a:spLocks noChangeArrowheads="1"/>
            </p:cNvSpPr>
            <p:nvPr/>
          </p:nvSpPr>
          <p:spPr bwMode="auto">
            <a:xfrm>
              <a:off x="-32" y="2428620"/>
              <a:ext cx="2971800" cy="581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>
                  <a:latin typeface="Tahoma" pitchFamily="34" charset="0"/>
                  <a:cs typeface="Tahoma" pitchFamily="34" charset="0"/>
                </a:rPr>
                <a:t>PART </a:t>
              </a:r>
              <a:r>
                <a:rPr lang="en-US" altLang="ja-JP" sz="1600">
                  <a:latin typeface="Tahoma" pitchFamily="34" charset="0"/>
                  <a:cs typeface="Tahoma" pitchFamily="34" charset="0"/>
                </a:rPr>
                <a:t>Performance Assessment</a:t>
              </a:r>
            </a:p>
            <a:p>
              <a:pPr algn="ctr" eaLnBrk="1" hangingPunct="1"/>
              <a:r>
                <a:rPr lang="en-US" altLang="ja-JP" sz="1600">
                  <a:latin typeface="Tahoma" pitchFamily="34" charset="0"/>
                  <a:cs typeface="Tahoma" pitchFamily="34" charset="0"/>
                </a:rPr>
                <a:t>Rating Tool </a:t>
              </a:r>
              <a:endParaRPr lang="en-US" sz="160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2" name="รูปแบบอิสระ 81"/>
          <p:cNvSpPr/>
          <p:nvPr/>
        </p:nvSpPr>
        <p:spPr>
          <a:xfrm>
            <a:off x="5467350" y="2722563"/>
            <a:ext cx="1127125" cy="1176337"/>
          </a:xfrm>
          <a:custGeom>
            <a:avLst/>
            <a:gdLst>
              <a:gd name="connsiteX0" fmla="*/ 570585 w 1126824"/>
              <a:gd name="connsiteY0" fmla="*/ 0 h 1177747"/>
              <a:gd name="connsiteX1" fmla="*/ 0 w 1126824"/>
              <a:gd name="connsiteY1" fmla="*/ 607162 h 1177747"/>
              <a:gd name="connsiteX2" fmla="*/ 29260 w 1126824"/>
              <a:gd name="connsiteY2" fmla="*/ 651053 h 1177747"/>
              <a:gd name="connsiteX3" fmla="*/ 29260 w 1126824"/>
              <a:gd name="connsiteY3" fmla="*/ 651053 h 1177747"/>
              <a:gd name="connsiteX4" fmla="*/ 65836 w 1126824"/>
              <a:gd name="connsiteY4" fmla="*/ 716890 h 1177747"/>
              <a:gd name="connsiteX5" fmla="*/ 102412 w 1126824"/>
              <a:gd name="connsiteY5" fmla="*/ 753466 h 1177747"/>
              <a:gd name="connsiteX6" fmla="*/ 131673 w 1126824"/>
              <a:gd name="connsiteY6" fmla="*/ 790042 h 1177747"/>
              <a:gd name="connsiteX7" fmla="*/ 153619 w 1126824"/>
              <a:gd name="connsiteY7" fmla="*/ 819303 h 1177747"/>
              <a:gd name="connsiteX8" fmla="*/ 197510 w 1126824"/>
              <a:gd name="connsiteY8" fmla="*/ 907085 h 1177747"/>
              <a:gd name="connsiteX9" fmla="*/ 248716 w 1126824"/>
              <a:gd name="connsiteY9" fmla="*/ 994867 h 1177747"/>
              <a:gd name="connsiteX10" fmla="*/ 277977 w 1126824"/>
              <a:gd name="connsiteY10" fmla="*/ 1089965 h 1177747"/>
              <a:gd name="connsiteX11" fmla="*/ 299923 w 1126824"/>
              <a:gd name="connsiteY11" fmla="*/ 1177747 h 1177747"/>
              <a:gd name="connsiteX12" fmla="*/ 1119225 w 1126824"/>
              <a:gd name="connsiteY12" fmla="*/ 1002183 h 1177747"/>
              <a:gd name="connsiteX13" fmla="*/ 1082649 w 1126824"/>
              <a:gd name="connsiteY13" fmla="*/ 841248 h 1177747"/>
              <a:gd name="connsiteX14" fmla="*/ 1009497 w 1126824"/>
              <a:gd name="connsiteY14" fmla="*/ 709575 h 1177747"/>
              <a:gd name="connsiteX15" fmla="*/ 943660 w 1126824"/>
              <a:gd name="connsiteY15" fmla="*/ 534010 h 1177747"/>
              <a:gd name="connsiteX16" fmla="*/ 753465 w 1126824"/>
              <a:gd name="connsiteY16" fmla="*/ 219456 h 1177747"/>
              <a:gd name="connsiteX17" fmla="*/ 621792 w 1126824"/>
              <a:gd name="connsiteY17" fmla="*/ 58522 h 1177747"/>
              <a:gd name="connsiteX18" fmla="*/ 570585 w 1126824"/>
              <a:gd name="connsiteY18" fmla="*/ 0 h 117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26824" h="1177747">
                <a:moveTo>
                  <a:pt x="570585" y="0"/>
                </a:moveTo>
                <a:lnTo>
                  <a:pt x="0" y="607162"/>
                </a:lnTo>
                <a:cubicBezTo>
                  <a:pt x="30783" y="645642"/>
                  <a:pt x="29260" y="628125"/>
                  <a:pt x="29260" y="651053"/>
                </a:cubicBezTo>
                <a:lnTo>
                  <a:pt x="29260" y="651053"/>
                </a:lnTo>
                <a:lnTo>
                  <a:pt x="65836" y="716890"/>
                </a:lnTo>
                <a:lnTo>
                  <a:pt x="102412" y="753466"/>
                </a:lnTo>
                <a:cubicBezTo>
                  <a:pt x="126427" y="785486"/>
                  <a:pt x="115737" y="774106"/>
                  <a:pt x="131673" y="790042"/>
                </a:cubicBezTo>
                <a:lnTo>
                  <a:pt x="153619" y="819303"/>
                </a:lnTo>
                <a:lnTo>
                  <a:pt x="197510" y="907085"/>
                </a:lnTo>
                <a:lnTo>
                  <a:pt x="248716" y="994867"/>
                </a:lnTo>
                <a:lnTo>
                  <a:pt x="277977" y="1089965"/>
                </a:lnTo>
                <a:lnTo>
                  <a:pt x="299923" y="1177747"/>
                </a:lnTo>
                <a:lnTo>
                  <a:pt x="1119225" y="1002183"/>
                </a:lnTo>
                <a:cubicBezTo>
                  <a:pt x="1089319" y="845176"/>
                  <a:pt x="1126824" y="885423"/>
                  <a:pt x="1082649" y="841248"/>
                </a:cubicBezTo>
                <a:cubicBezTo>
                  <a:pt x="1015722" y="707394"/>
                  <a:pt x="1065884" y="709575"/>
                  <a:pt x="1009497" y="709575"/>
                </a:cubicBezTo>
                <a:lnTo>
                  <a:pt x="943660" y="534010"/>
                </a:lnTo>
                <a:lnTo>
                  <a:pt x="753465" y="219456"/>
                </a:lnTo>
                <a:lnTo>
                  <a:pt x="621792" y="58522"/>
                </a:lnTo>
                <a:lnTo>
                  <a:pt x="570585" y="0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0262" name="Line 10"/>
          <p:cNvSpPr>
            <a:spLocks noChangeShapeType="1"/>
          </p:cNvSpPr>
          <p:nvPr/>
        </p:nvSpPr>
        <p:spPr bwMode="auto">
          <a:xfrm flipV="1">
            <a:off x="4618038" y="2714625"/>
            <a:ext cx="1428750" cy="142875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263" name="Line 13"/>
          <p:cNvSpPr>
            <a:spLocks noChangeShapeType="1"/>
          </p:cNvSpPr>
          <p:nvPr/>
        </p:nvSpPr>
        <p:spPr bwMode="auto">
          <a:xfrm flipV="1">
            <a:off x="2760663" y="3714750"/>
            <a:ext cx="3786187" cy="785813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264" name="Oval 15"/>
          <p:cNvSpPr>
            <a:spLocks noChangeArrowheads="1"/>
          </p:cNvSpPr>
          <p:nvPr/>
        </p:nvSpPr>
        <p:spPr bwMode="auto">
          <a:xfrm>
            <a:off x="3506788" y="3009900"/>
            <a:ext cx="2268537" cy="2268538"/>
          </a:xfrm>
          <a:prstGeom prst="ellipse">
            <a:avLst/>
          </a:prstGeom>
          <a:solidFill>
            <a:srgbClr val="0099FF"/>
          </a:solidFill>
          <a:ln w="381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0265" name="Oval 16"/>
          <p:cNvSpPr>
            <a:spLocks noChangeArrowheads="1"/>
          </p:cNvSpPr>
          <p:nvPr/>
        </p:nvSpPr>
        <p:spPr bwMode="auto">
          <a:xfrm>
            <a:off x="4127500" y="3621088"/>
            <a:ext cx="1008063" cy="1008062"/>
          </a:xfrm>
          <a:prstGeom prst="ellipse">
            <a:avLst/>
          </a:prstGeom>
          <a:solidFill>
            <a:srgbClr val="CCFFFF">
              <a:alpha val="4196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th-TH" sz="36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นขต.ทอ</a:t>
            </a:r>
          </a:p>
        </p:txBody>
      </p:sp>
      <p:sp>
        <p:nvSpPr>
          <p:cNvPr id="10266" name="Oval 7"/>
          <p:cNvSpPr>
            <a:spLocks noChangeArrowheads="1"/>
          </p:cNvSpPr>
          <p:nvPr/>
        </p:nvSpPr>
        <p:spPr bwMode="auto">
          <a:xfrm>
            <a:off x="2640013" y="2120900"/>
            <a:ext cx="3959225" cy="3960813"/>
          </a:xfrm>
          <a:prstGeom prst="ellipse">
            <a:avLst/>
          </a:prstGeom>
          <a:noFill/>
          <a:ln w="762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0267" name="Text Box 19"/>
          <p:cNvSpPr txBox="1">
            <a:spLocks noChangeArrowheads="1"/>
          </p:cNvSpPr>
          <p:nvPr/>
        </p:nvSpPr>
        <p:spPr bwMode="auto">
          <a:xfrm>
            <a:off x="5572125" y="4572000"/>
            <a:ext cx="887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th-TH" b="1">
                <a:latin typeface="TH SarabunPSK" pitchFamily="34" charset="-34"/>
                <a:cs typeface="TH SarabunPSK" pitchFamily="34" charset="-34"/>
              </a:rPr>
              <a:t>ยก.ทอ.</a:t>
            </a:r>
          </a:p>
        </p:txBody>
      </p:sp>
      <p:sp>
        <p:nvSpPr>
          <p:cNvPr id="10268" name="Line 51"/>
          <p:cNvSpPr>
            <a:spLocks noChangeShapeType="1"/>
          </p:cNvSpPr>
          <p:nvPr/>
        </p:nvSpPr>
        <p:spPr bwMode="auto">
          <a:xfrm flipH="1">
            <a:off x="5189538" y="3643313"/>
            <a:ext cx="360362" cy="2174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0269" name="Line 53"/>
          <p:cNvSpPr>
            <a:spLocks noChangeShapeType="1"/>
          </p:cNvSpPr>
          <p:nvPr/>
        </p:nvSpPr>
        <p:spPr bwMode="auto">
          <a:xfrm flipH="1" flipV="1">
            <a:off x="5189538" y="4429125"/>
            <a:ext cx="288925" cy="1460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0270" name="Line 54"/>
          <p:cNvSpPr>
            <a:spLocks noChangeShapeType="1"/>
          </p:cNvSpPr>
          <p:nvPr/>
        </p:nvSpPr>
        <p:spPr bwMode="auto">
          <a:xfrm flipH="1" flipV="1">
            <a:off x="4903788" y="4643438"/>
            <a:ext cx="214312" cy="3571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0271" name="Line 52"/>
          <p:cNvSpPr>
            <a:spLocks noChangeShapeType="1"/>
          </p:cNvSpPr>
          <p:nvPr/>
        </p:nvSpPr>
        <p:spPr bwMode="auto">
          <a:xfrm flipH="1" flipV="1">
            <a:off x="5260975" y="4143375"/>
            <a:ext cx="373063" cy="460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0272" name="Line 52"/>
          <p:cNvSpPr>
            <a:spLocks noChangeShapeType="1"/>
          </p:cNvSpPr>
          <p:nvPr/>
        </p:nvSpPr>
        <p:spPr bwMode="auto">
          <a:xfrm rot="-480000">
            <a:off x="3690938" y="4095750"/>
            <a:ext cx="354012" cy="50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0273" name="Text Box 17"/>
          <p:cNvSpPr txBox="1">
            <a:spLocks noChangeArrowheads="1"/>
          </p:cNvSpPr>
          <p:nvPr/>
        </p:nvSpPr>
        <p:spPr bwMode="auto">
          <a:xfrm>
            <a:off x="5429250" y="3071813"/>
            <a:ext cx="1230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b="1">
                <a:latin typeface="TH SarabunPSK" pitchFamily="34" charset="-34"/>
                <a:cs typeface="TH SarabunPSK" pitchFamily="34" charset="-34"/>
              </a:rPr>
              <a:t>สพร.ทอ.</a:t>
            </a:r>
          </a:p>
        </p:txBody>
      </p:sp>
      <p:sp>
        <p:nvSpPr>
          <p:cNvPr id="3133" name="Text Box 44"/>
          <p:cNvSpPr txBox="1">
            <a:spLocks noChangeArrowheads="1"/>
          </p:cNvSpPr>
          <p:nvPr/>
        </p:nvSpPr>
        <p:spPr bwMode="auto">
          <a:xfrm>
            <a:off x="2771775" y="1412875"/>
            <a:ext cx="2232025" cy="690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500"/>
              </a:lnSpc>
              <a:defRPr/>
            </a:pPr>
            <a:r>
              <a:rPr lang="th-TH" sz="2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ยุทธศาสตร์ชาติ </a:t>
            </a:r>
            <a:r>
              <a:rPr lang="en-US" sz="2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20 </a:t>
            </a:r>
            <a:r>
              <a:rPr lang="th-TH" sz="2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ปี</a:t>
            </a:r>
          </a:p>
          <a:p>
            <a:pPr algn="ctr">
              <a:lnSpc>
                <a:spcPts val="1500"/>
              </a:lnSpc>
              <a:defRPr/>
            </a:pPr>
            <a:r>
              <a:rPr lang="th-TH" sz="2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ยุทธศาสตร์ ทอ. </a:t>
            </a:r>
            <a:r>
              <a:rPr lang="en-US" sz="2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20 </a:t>
            </a:r>
            <a:r>
              <a:rPr lang="th-TH" sz="2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ปี</a:t>
            </a:r>
          </a:p>
          <a:p>
            <a:pPr algn="ctr">
              <a:lnSpc>
                <a:spcPts val="1500"/>
              </a:lnSpc>
              <a:defRPr/>
            </a:pPr>
            <a:r>
              <a:rPr lang="th-TH" sz="2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แผนปฏิบัติราชการ 4 ปี(ทอ.)</a:t>
            </a:r>
          </a:p>
        </p:txBody>
      </p:sp>
      <p:sp>
        <p:nvSpPr>
          <p:cNvPr id="69" name="รูปแบบอิสระ 68"/>
          <p:cNvSpPr/>
          <p:nvPr/>
        </p:nvSpPr>
        <p:spPr bwMode="auto">
          <a:xfrm>
            <a:off x="4357688" y="1428750"/>
            <a:ext cx="1714500" cy="3286125"/>
          </a:xfrm>
          <a:custGeom>
            <a:avLst/>
            <a:gdLst>
              <a:gd name="connsiteX0" fmla="*/ 0 w 3889375"/>
              <a:gd name="connsiteY0" fmla="*/ 0 h 3352800"/>
              <a:gd name="connsiteX1" fmla="*/ 781050 w 3889375"/>
              <a:gd name="connsiteY1" fmla="*/ 114300 h 3352800"/>
              <a:gd name="connsiteX2" fmla="*/ 1924050 w 3889375"/>
              <a:gd name="connsiteY2" fmla="*/ 400050 h 3352800"/>
              <a:gd name="connsiteX3" fmla="*/ 2800350 w 3889375"/>
              <a:gd name="connsiteY3" fmla="*/ 781050 h 3352800"/>
              <a:gd name="connsiteX4" fmla="*/ 3581400 w 3889375"/>
              <a:gd name="connsiteY4" fmla="*/ 1428750 h 3352800"/>
              <a:gd name="connsiteX5" fmla="*/ 3886200 w 3889375"/>
              <a:gd name="connsiteY5" fmla="*/ 2305050 h 3352800"/>
              <a:gd name="connsiteX6" fmla="*/ 3600450 w 3889375"/>
              <a:gd name="connsiteY6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9375" h="3352800">
                <a:moveTo>
                  <a:pt x="0" y="0"/>
                </a:moveTo>
                <a:cubicBezTo>
                  <a:pt x="230187" y="23812"/>
                  <a:pt x="460375" y="47625"/>
                  <a:pt x="781050" y="114300"/>
                </a:cubicBezTo>
                <a:cubicBezTo>
                  <a:pt x="1101725" y="180975"/>
                  <a:pt x="1587500" y="288925"/>
                  <a:pt x="1924050" y="400050"/>
                </a:cubicBezTo>
                <a:cubicBezTo>
                  <a:pt x="2260600" y="511175"/>
                  <a:pt x="2524125" y="609600"/>
                  <a:pt x="2800350" y="781050"/>
                </a:cubicBezTo>
                <a:cubicBezTo>
                  <a:pt x="3076575" y="952500"/>
                  <a:pt x="3400425" y="1174750"/>
                  <a:pt x="3581400" y="1428750"/>
                </a:cubicBezTo>
                <a:cubicBezTo>
                  <a:pt x="3762375" y="1682750"/>
                  <a:pt x="3883025" y="1984375"/>
                  <a:pt x="3886200" y="2305050"/>
                </a:cubicBezTo>
                <a:cubicBezTo>
                  <a:pt x="3889375" y="2625725"/>
                  <a:pt x="3744912" y="2989262"/>
                  <a:pt x="3600450" y="3352800"/>
                </a:cubicBezTo>
              </a:path>
            </a:pathLst>
          </a:custGeom>
          <a:noFill/>
          <a:ln w="317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0276" name="Line 29"/>
          <p:cNvSpPr>
            <a:spLocks noChangeShapeType="1"/>
          </p:cNvSpPr>
          <p:nvPr/>
        </p:nvSpPr>
        <p:spPr bwMode="auto">
          <a:xfrm flipH="1">
            <a:off x="6232525" y="1357299"/>
            <a:ext cx="1625623" cy="1424002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0277" name="Line 30"/>
          <p:cNvSpPr>
            <a:spLocks noChangeShapeType="1"/>
          </p:cNvSpPr>
          <p:nvPr/>
        </p:nvSpPr>
        <p:spPr bwMode="auto">
          <a:xfrm flipH="1">
            <a:off x="6659562" y="2428868"/>
            <a:ext cx="769957" cy="164307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0278" name="Line 31"/>
          <p:cNvSpPr>
            <a:spLocks noChangeShapeType="1"/>
          </p:cNvSpPr>
          <p:nvPr/>
        </p:nvSpPr>
        <p:spPr bwMode="auto">
          <a:xfrm flipH="1">
            <a:off x="7929563" y="1585913"/>
            <a:ext cx="500062" cy="3414712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279" name="Line 33"/>
          <p:cNvSpPr>
            <a:spLocks noChangeShapeType="1"/>
          </p:cNvSpPr>
          <p:nvPr/>
        </p:nvSpPr>
        <p:spPr bwMode="auto">
          <a:xfrm flipH="1">
            <a:off x="8643938" y="1571625"/>
            <a:ext cx="142875" cy="4143375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281" name="Text Box 40"/>
          <p:cNvSpPr txBox="1">
            <a:spLocks noChangeArrowheads="1"/>
          </p:cNvSpPr>
          <p:nvPr/>
        </p:nvSpPr>
        <p:spPr bwMode="auto">
          <a:xfrm>
            <a:off x="6654800" y="2571750"/>
            <a:ext cx="12303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ป้องกันและปราบปราม</a:t>
            </a:r>
          </a:p>
          <a:p>
            <a:pPr algn="ctr" eaLnBrk="1" hangingPunct="1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ทุจริต และ</a:t>
            </a:r>
          </a:p>
          <a:p>
            <a:pPr algn="ctr" eaLnBrk="1" hangingPunct="1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ตรวจสอบ</a:t>
            </a:r>
          </a:p>
          <a:p>
            <a:pPr algn="ctr" eaLnBrk="1" hangingPunct="1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ภายใน</a:t>
            </a:r>
          </a:p>
        </p:txBody>
      </p:sp>
      <p:grpSp>
        <p:nvGrpSpPr>
          <p:cNvPr id="3" name="Group 83"/>
          <p:cNvGrpSpPr>
            <a:grpSpLocks/>
          </p:cNvGrpSpPr>
          <p:nvPr/>
        </p:nvGrpSpPr>
        <p:grpSpPr bwMode="auto">
          <a:xfrm>
            <a:off x="5715000" y="1181100"/>
            <a:ext cx="3062288" cy="4922838"/>
            <a:chOff x="5715676" y="1181385"/>
            <a:chExt cx="3061107" cy="4922799"/>
          </a:xfrm>
        </p:grpSpPr>
        <p:sp>
          <p:nvSpPr>
            <p:cNvPr id="10306" name="สี่เหลี่ยมผืนผ้า 70"/>
            <p:cNvSpPr>
              <a:spLocks noChangeArrowheads="1"/>
            </p:cNvSpPr>
            <p:nvPr/>
          </p:nvSpPr>
          <p:spPr bwMode="auto">
            <a:xfrm>
              <a:off x="6425206" y="5357826"/>
              <a:ext cx="2285870" cy="746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ts val="1700"/>
                </a:lnSpc>
                <a:buClr>
                  <a:srgbClr val="0000FF"/>
                </a:buClr>
                <a:buSzPct val="70000"/>
              </a:pPr>
              <a:r>
                <a:rPr lang="th-TH" sz="2400" b="1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rPr>
                <a:t>การจัดการความรู้</a:t>
              </a:r>
              <a:r>
                <a:rPr lang="en-US" sz="2400" b="1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rPr>
                <a:t> KM</a:t>
              </a:r>
            </a:p>
            <a:p>
              <a:pPr eaLnBrk="1" hangingPunct="1">
                <a:lnSpc>
                  <a:spcPts val="1700"/>
                </a:lnSpc>
                <a:buClr>
                  <a:srgbClr val="0000FF"/>
                </a:buClr>
                <a:buSzPct val="70000"/>
              </a:pPr>
              <a:endParaRPr 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eaLnBrk="1" hangingPunct="1">
                <a:lnSpc>
                  <a:spcPts val="1700"/>
                </a:lnSpc>
                <a:buClr>
                  <a:srgbClr val="0000FF"/>
                </a:buClr>
                <a:buSzPct val="70000"/>
              </a:pPr>
              <a:r>
                <a:rPr lang="th-TH" sz="2400" b="1">
                  <a:solidFill>
                    <a:srgbClr val="660033"/>
                  </a:solidFill>
                  <a:latin typeface="TH SarabunPSK" pitchFamily="34" charset="-34"/>
                  <a:cs typeface="TH SarabunPSK" pitchFamily="34" charset="-34"/>
                </a:rPr>
                <a:t>การกำกับองค์กรที่ดี</a:t>
              </a:r>
              <a:r>
                <a:rPr lang="en-US" sz="2400" b="1">
                  <a:solidFill>
                    <a:srgbClr val="660033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endParaRPr lang="th-TH" sz="2400" b="1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4" name="Group 79"/>
            <p:cNvGrpSpPr>
              <a:grpSpLocks/>
            </p:cNvGrpSpPr>
            <p:nvPr/>
          </p:nvGrpSpPr>
          <p:grpSpPr bwMode="auto">
            <a:xfrm>
              <a:off x="5715676" y="1181385"/>
              <a:ext cx="3061107" cy="4176441"/>
              <a:chOff x="5715676" y="1181385"/>
              <a:chExt cx="3061107" cy="4176441"/>
            </a:xfrm>
          </p:grpSpPr>
          <p:sp>
            <p:nvSpPr>
              <p:cNvPr id="4164" name="Text Box 42"/>
              <p:cNvSpPr txBox="1">
                <a:spLocks noChangeArrowheads="1"/>
              </p:cNvSpPr>
              <p:nvPr/>
            </p:nvSpPr>
            <p:spPr bwMode="auto">
              <a:xfrm>
                <a:off x="7715155" y="2702198"/>
                <a:ext cx="1061628" cy="830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th-TH" sz="2400" b="1" dirty="0">
                    <a:solidFill>
                      <a:schemeClr val="accent2">
                        <a:lumMod val="75000"/>
                      </a:schemeClr>
                    </a:solidFill>
                    <a:latin typeface="TH SarabunPSK" pitchFamily="34" charset="-34"/>
                    <a:cs typeface="TH SarabunPSK" pitchFamily="34" charset="-34"/>
                  </a:rPr>
                  <a:t>บริหาร</a:t>
                </a:r>
              </a:p>
              <a:p>
                <a:pPr algn="ctr">
                  <a:defRPr/>
                </a:pPr>
                <a:r>
                  <a:rPr lang="th-TH" sz="2400" b="1" dirty="0">
                    <a:solidFill>
                      <a:schemeClr val="accent2">
                        <a:lumMod val="75000"/>
                      </a:schemeClr>
                    </a:solidFill>
                    <a:latin typeface="TH SarabunPSK" pitchFamily="34" charset="-34"/>
                    <a:cs typeface="TH SarabunPSK" pitchFamily="34" charset="-34"/>
                  </a:rPr>
                  <a:t>ความเสี่ยง</a:t>
                </a:r>
              </a:p>
            </p:txBody>
          </p:sp>
          <p:sp>
            <p:nvSpPr>
              <p:cNvPr id="10309" name="Text Box 43"/>
              <p:cNvSpPr txBox="1">
                <a:spLocks noChangeArrowheads="1"/>
              </p:cNvSpPr>
              <p:nvPr/>
            </p:nvSpPr>
            <p:spPr bwMode="auto">
              <a:xfrm>
                <a:off x="6929859" y="1181385"/>
                <a:ext cx="96992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th-TH" sz="2400" b="1">
                    <a:latin typeface="TH SarabunPSK" pitchFamily="34" charset="-34"/>
                    <a:cs typeface="TH SarabunPSK" pitchFamily="34" charset="-34"/>
                  </a:rPr>
                  <a:t>คำรับรอง</a:t>
                </a:r>
              </a:p>
            </p:txBody>
          </p:sp>
          <p:sp>
            <p:nvSpPr>
              <p:cNvPr id="10310" name="Text Box 46"/>
              <p:cNvSpPr txBox="1">
                <a:spLocks noChangeArrowheads="1"/>
              </p:cNvSpPr>
              <p:nvPr/>
            </p:nvSpPr>
            <p:spPr bwMode="auto">
              <a:xfrm>
                <a:off x="6650604" y="1500174"/>
                <a:ext cx="77921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 b="1">
                    <a:solidFill>
                      <a:srgbClr val="660066"/>
                    </a:solidFill>
                    <a:latin typeface="TH SarabunPSK" pitchFamily="34" charset="-34"/>
                    <a:cs typeface="TH SarabunPSK" pitchFamily="34" charset="-34"/>
                  </a:rPr>
                  <a:t>PMQA</a:t>
                </a:r>
                <a:endParaRPr lang="th-TH" sz="2400" b="1">
                  <a:solidFill>
                    <a:srgbClr val="660066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10311" name="สี่เหลี่ยมผืนผ้า 69"/>
              <p:cNvSpPr>
                <a:spLocks noChangeArrowheads="1"/>
              </p:cNvSpPr>
              <p:nvPr/>
            </p:nvSpPr>
            <p:spPr bwMode="auto">
              <a:xfrm>
                <a:off x="5715676" y="1740747"/>
                <a:ext cx="1071336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th-TH" sz="2400" b="1">
                    <a:solidFill>
                      <a:srgbClr val="0000FF"/>
                    </a:solidFill>
                    <a:latin typeface="TH SarabunPSK" pitchFamily="34" charset="-34"/>
                    <a:cs typeface="TH SarabunPSK" pitchFamily="34" charset="-34"/>
                  </a:rPr>
                  <a:t>การจัดสรร</a:t>
                </a:r>
              </a:p>
              <a:p>
                <a:pPr eaLnBrk="1" hangingPunct="1"/>
                <a:r>
                  <a:rPr lang="th-TH" sz="2400" b="1">
                    <a:solidFill>
                      <a:srgbClr val="0000FF"/>
                    </a:solidFill>
                    <a:latin typeface="TH SarabunPSK" pitchFamily="34" charset="-34"/>
                    <a:cs typeface="TH SarabunPSK" pitchFamily="34" charset="-34"/>
                  </a:rPr>
                  <a:t>เงินรางวัล</a:t>
                </a:r>
                <a:r>
                  <a:rPr lang="en-US" sz="2400" b="1">
                    <a:solidFill>
                      <a:srgbClr val="0000FF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endParaRPr lang="th-TH" sz="2400" b="1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42" name="Text Box 41"/>
              <p:cNvSpPr txBox="1">
                <a:spLocks noChangeArrowheads="1"/>
              </p:cNvSpPr>
              <p:nvPr/>
            </p:nvSpPr>
            <p:spPr bwMode="auto">
              <a:xfrm>
                <a:off x="6339323" y="4226186"/>
                <a:ext cx="2304161" cy="11318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sz="2400" b="1" spc="-20" dirty="0">
                    <a:solidFill>
                      <a:srgbClr val="663300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การบริหาร</a:t>
                </a:r>
              </a:p>
              <a:p>
                <a:pPr algn="ctr" fontAlgn="auto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sz="2400" b="1" spc="-20" dirty="0">
                    <a:solidFill>
                      <a:srgbClr val="663300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การเปลี่ยนแปลง</a:t>
                </a:r>
              </a:p>
              <a:p>
                <a:pPr algn="ctr" fontAlgn="auto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spc="-20" dirty="0">
                    <a:solidFill>
                      <a:srgbClr val="663300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Blue Print </a:t>
                </a:r>
              </a:p>
              <a:p>
                <a:pPr algn="ctr" fontAlgn="auto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spc="-20" dirty="0">
                    <a:solidFill>
                      <a:srgbClr val="663300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for Change</a:t>
                </a:r>
              </a:p>
              <a:p>
                <a:pPr algn="ctr" fontAlgn="auto">
                  <a:lnSpc>
                    <a:spcPts val="1500"/>
                  </a:lnSpc>
                  <a:spcBef>
                    <a:spcPts val="600"/>
                  </a:spcBef>
                  <a:spcAft>
                    <a:spcPts val="0"/>
                  </a:spcAft>
                  <a:defRPr/>
                </a:pPr>
                <a:r>
                  <a:rPr lang="th-TH" sz="2400" b="1" spc="-20" dirty="0">
                    <a:solidFill>
                      <a:srgbClr val="663300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(ความเสี่ยงยุทธศาสตร์)</a:t>
                </a:r>
                <a:endParaRPr lang="en-US" sz="2400" b="1" spc="-20" dirty="0">
                  <a:solidFill>
                    <a:srgbClr val="663300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endParaRPr>
              </a:p>
            </p:txBody>
          </p:sp>
        </p:grpSp>
      </p:grpSp>
      <p:sp>
        <p:nvSpPr>
          <p:cNvPr id="10283" name="Text Box 18"/>
          <p:cNvSpPr txBox="1">
            <a:spLocks noChangeArrowheads="1"/>
          </p:cNvSpPr>
          <p:nvPr/>
        </p:nvSpPr>
        <p:spPr bwMode="auto">
          <a:xfrm>
            <a:off x="5715000" y="3929063"/>
            <a:ext cx="1076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b="1">
                <a:latin typeface="TH SarabunPSK" pitchFamily="34" charset="-34"/>
                <a:cs typeface="TH SarabunPSK" pitchFamily="34" charset="-34"/>
              </a:rPr>
              <a:t>สตน.ทอ.</a:t>
            </a:r>
          </a:p>
        </p:txBody>
      </p:sp>
      <p:cxnSp>
        <p:nvCxnSpPr>
          <p:cNvPr id="85" name="ลูกศรเชื่อมต่อแบบตรง 84"/>
          <p:cNvCxnSpPr/>
          <p:nvPr/>
        </p:nvCxnSpPr>
        <p:spPr bwMode="auto">
          <a:xfrm rot="10800000">
            <a:off x="6643688" y="5000625"/>
            <a:ext cx="1285875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ลูกศรเชื่อมต่อแบบตรง 85"/>
          <p:cNvCxnSpPr/>
          <p:nvPr/>
        </p:nvCxnSpPr>
        <p:spPr bwMode="auto">
          <a:xfrm rot="10800000">
            <a:off x="6016625" y="5715000"/>
            <a:ext cx="2627313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6" name="TextBox 61"/>
          <p:cNvSpPr txBox="1">
            <a:spLocks noChangeArrowheads="1"/>
          </p:cNvSpPr>
          <p:nvPr/>
        </p:nvSpPr>
        <p:spPr bwMode="auto">
          <a:xfrm>
            <a:off x="3643313" y="2500313"/>
            <a:ext cx="2162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th-TH" sz="36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ยุทธศาสตร์ ทอ.</a:t>
            </a:r>
          </a:p>
        </p:txBody>
      </p:sp>
      <p:sp>
        <p:nvSpPr>
          <p:cNvPr id="63" name="สี่เหลี่ยมผืนผ้า 62"/>
          <p:cNvSpPr/>
          <p:nvPr/>
        </p:nvSpPr>
        <p:spPr>
          <a:xfrm>
            <a:off x="2643174" y="3214686"/>
            <a:ext cx="407196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กองทัพอากาศ</a:t>
            </a:r>
          </a:p>
        </p:txBody>
      </p:sp>
      <p:sp>
        <p:nvSpPr>
          <p:cNvPr id="77" name="รูปแบบอิสระ 76"/>
          <p:cNvSpPr/>
          <p:nvPr/>
        </p:nvSpPr>
        <p:spPr>
          <a:xfrm>
            <a:off x="3241675" y="1384300"/>
            <a:ext cx="2990850" cy="2544763"/>
          </a:xfrm>
          <a:custGeom>
            <a:avLst/>
            <a:gdLst>
              <a:gd name="connsiteX0" fmla="*/ 2992120 w 2992120"/>
              <a:gd name="connsiteY0" fmla="*/ 0 h 2545080"/>
              <a:gd name="connsiteX1" fmla="*/ 492760 w 2992120"/>
              <a:gd name="connsiteY1" fmla="*/ 1341120 h 2545080"/>
              <a:gd name="connsiteX2" fmla="*/ 35560 w 2992120"/>
              <a:gd name="connsiteY2" fmla="*/ 2545080 h 254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2120" h="2545080">
                <a:moveTo>
                  <a:pt x="2992120" y="0"/>
                </a:moveTo>
                <a:cubicBezTo>
                  <a:pt x="1988820" y="458470"/>
                  <a:pt x="985520" y="916940"/>
                  <a:pt x="492760" y="1341120"/>
                </a:cubicBezTo>
                <a:cubicBezTo>
                  <a:pt x="0" y="1765300"/>
                  <a:pt x="17780" y="2155190"/>
                  <a:pt x="35560" y="2545080"/>
                </a:cubicBezTo>
              </a:path>
            </a:pathLst>
          </a:custGeom>
          <a:ln w="28575">
            <a:solidFill>
              <a:srgbClr val="C0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0289" name="Text Box 40"/>
          <p:cNvSpPr txBox="1">
            <a:spLocks noChangeArrowheads="1"/>
          </p:cNvSpPr>
          <p:nvPr/>
        </p:nvSpPr>
        <p:spPr bwMode="auto">
          <a:xfrm>
            <a:off x="5072063" y="1395413"/>
            <a:ext cx="1384300" cy="461962"/>
          </a:xfrm>
          <a:prstGeom prst="rect">
            <a:avLst/>
          </a:prstGeom>
          <a:solidFill>
            <a:srgbClr val="FFFFFF">
              <a:alpha val="7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th-TH" sz="2400" b="1">
                <a:solidFill>
                  <a:srgbClr val="6600FF"/>
                </a:solidFill>
                <a:latin typeface="TH SarabunPSK" pitchFamily="34" charset="-34"/>
                <a:cs typeface="TH SarabunPSK" pitchFamily="34" charset="-34"/>
              </a:rPr>
              <a:t>ควบคุมภายใน</a:t>
            </a:r>
          </a:p>
        </p:txBody>
      </p:sp>
      <p:grpSp>
        <p:nvGrpSpPr>
          <p:cNvPr id="5" name="Group 82"/>
          <p:cNvGrpSpPr>
            <a:grpSpLocks/>
          </p:cNvGrpSpPr>
          <p:nvPr/>
        </p:nvGrpSpPr>
        <p:grpSpPr bwMode="auto">
          <a:xfrm>
            <a:off x="71438" y="5084590"/>
            <a:ext cx="2928937" cy="693304"/>
            <a:chOff x="0" y="5064199"/>
            <a:chExt cx="2441694" cy="762338"/>
          </a:xfrm>
        </p:grpSpPr>
        <p:sp>
          <p:nvSpPr>
            <p:cNvPr id="10303" name="Text Box 36"/>
            <p:cNvSpPr txBox="1">
              <a:spLocks noChangeArrowheads="1"/>
            </p:cNvSpPr>
            <p:nvPr/>
          </p:nvSpPr>
          <p:spPr bwMode="auto">
            <a:xfrm>
              <a:off x="100013" y="5364641"/>
              <a:ext cx="601447" cy="461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VFM</a:t>
              </a:r>
              <a:endPara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304" name="Text Box 37"/>
            <p:cNvSpPr txBox="1">
              <a:spLocks noChangeArrowheads="1"/>
            </p:cNvSpPr>
            <p:nvPr/>
          </p:nvSpPr>
          <p:spPr bwMode="auto">
            <a:xfrm>
              <a:off x="596900" y="5364641"/>
              <a:ext cx="1822935" cy="461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Value for Money</a:t>
              </a:r>
              <a:endPara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305" name="Text Box 39"/>
            <p:cNvSpPr txBox="1">
              <a:spLocks noChangeArrowheads="1"/>
            </p:cNvSpPr>
            <p:nvPr/>
          </p:nvSpPr>
          <p:spPr bwMode="auto">
            <a:xfrm>
              <a:off x="0" y="5064199"/>
              <a:ext cx="2441694" cy="461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th-TH" sz="2400" b="1" dirty="0">
                  <a:solidFill>
                    <a:srgbClr val="003366"/>
                  </a:solidFill>
                  <a:latin typeface="TH SarabunPSK" pitchFamily="34" charset="-34"/>
                  <a:cs typeface="TH SarabunPSK" pitchFamily="34" charset="-34"/>
                </a:rPr>
                <a:t>แผนบริหารราชการแผ่นดิน</a:t>
              </a:r>
            </a:p>
          </p:txBody>
        </p:sp>
      </p:grpSp>
      <p:sp>
        <p:nvSpPr>
          <p:cNvPr id="10293" name="Line 59"/>
          <p:cNvSpPr>
            <a:spLocks noChangeShapeType="1"/>
          </p:cNvSpPr>
          <p:nvPr/>
        </p:nvSpPr>
        <p:spPr bwMode="auto">
          <a:xfrm flipH="1" flipV="1">
            <a:off x="4716463" y="5876925"/>
            <a:ext cx="1655762" cy="5556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0294" name="Text Box 20"/>
          <p:cNvSpPr txBox="1">
            <a:spLocks noChangeArrowheads="1"/>
          </p:cNvSpPr>
          <p:nvPr/>
        </p:nvSpPr>
        <p:spPr bwMode="auto">
          <a:xfrm>
            <a:off x="3079750" y="4868863"/>
            <a:ext cx="866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th-TH" b="1">
                <a:latin typeface="TH SarabunPSK" pitchFamily="34" charset="-34"/>
                <a:cs typeface="TH SarabunPSK" pitchFamily="34" charset="-34"/>
              </a:rPr>
              <a:t>กร.ทอ.</a:t>
            </a:r>
          </a:p>
        </p:txBody>
      </p:sp>
      <p:sp>
        <p:nvSpPr>
          <p:cNvPr id="10295" name="Text Box 44"/>
          <p:cNvSpPr txBox="1">
            <a:spLocks noChangeArrowheads="1"/>
          </p:cNvSpPr>
          <p:nvPr/>
        </p:nvSpPr>
        <p:spPr bwMode="auto">
          <a:xfrm>
            <a:off x="2771775" y="6227763"/>
            <a:ext cx="3024188" cy="477054"/>
          </a:xfrm>
          <a:prstGeom prst="rect">
            <a:avLst/>
          </a:prstGeom>
          <a:solidFill>
            <a:srgbClr val="FF1515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ts val="1500"/>
              </a:lnSpc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การสร้างความรับรู้ความเข้าใจ</a:t>
            </a:r>
          </a:p>
          <a:p>
            <a:pPr algn="ctr" eaLnBrk="1" hangingPunct="1">
              <a:lnSpc>
                <a:spcPts val="1500"/>
              </a:lnSpc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แก่ประชาชน</a:t>
            </a:r>
          </a:p>
        </p:txBody>
      </p:sp>
      <p:sp>
        <p:nvSpPr>
          <p:cNvPr id="10296" name="Line 53"/>
          <p:cNvSpPr>
            <a:spLocks noChangeShapeType="1"/>
          </p:cNvSpPr>
          <p:nvPr/>
        </p:nvSpPr>
        <p:spPr bwMode="auto">
          <a:xfrm flipV="1">
            <a:off x="3779838" y="4362450"/>
            <a:ext cx="287337" cy="2190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0297" name="Line 59"/>
          <p:cNvSpPr>
            <a:spLocks noChangeShapeType="1"/>
          </p:cNvSpPr>
          <p:nvPr/>
        </p:nvSpPr>
        <p:spPr bwMode="auto">
          <a:xfrm flipH="1" flipV="1">
            <a:off x="3348038" y="5373688"/>
            <a:ext cx="0" cy="79216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0298" name="Line 54"/>
          <p:cNvSpPr>
            <a:spLocks noChangeShapeType="1"/>
          </p:cNvSpPr>
          <p:nvPr/>
        </p:nvSpPr>
        <p:spPr bwMode="auto">
          <a:xfrm flipV="1">
            <a:off x="4427538" y="4724400"/>
            <a:ext cx="73025" cy="360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78" name="สี่เหลี่ยมมุมมน 74"/>
          <p:cNvSpPr/>
          <p:nvPr/>
        </p:nvSpPr>
        <p:spPr>
          <a:xfrm>
            <a:off x="0" y="71414"/>
            <a:ext cx="9144000" cy="571504"/>
          </a:xfrm>
          <a:prstGeom prst="roundRect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กรอบแนวคิดการจัดการของภาครัฐ</a:t>
            </a:r>
          </a:p>
        </p:txBody>
      </p:sp>
      <p:sp>
        <p:nvSpPr>
          <p:cNvPr id="10302" name="Line 61"/>
          <p:cNvSpPr>
            <a:spLocks noChangeShapeType="1"/>
          </p:cNvSpPr>
          <p:nvPr/>
        </p:nvSpPr>
        <p:spPr bwMode="auto">
          <a:xfrm>
            <a:off x="1285875" y="1470025"/>
            <a:ext cx="1258888" cy="2297113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pic>
        <p:nvPicPr>
          <p:cNvPr id="1351684" name="Picture 4" descr="à¸à¸¥à¸à¸²à¸£à¸à¹à¸à¸«à¸²à¸£à¸¹à¸à¸ à¸²à¸à¸ªà¸³à¸«à¸£à¸±à¸ à¸à¸£à¸²à¸ªà¹à¸²à¸à¸±à¸à¸à¸à¸à¸£à¸°à¸¡à¸²à¸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642918"/>
            <a:ext cx="828000" cy="828000"/>
          </a:xfrm>
          <a:prstGeom prst="rect">
            <a:avLst/>
          </a:prstGeom>
          <a:noFill/>
        </p:spPr>
      </p:pic>
      <p:pic>
        <p:nvPicPr>
          <p:cNvPr id="1351688" name="Picture 8" descr="à¸à¸¥à¸à¸²à¸£à¸à¹à¸à¸«à¸²à¸£à¸¹à¸à¸ à¸²à¸à¸ªà¸³à¸«à¸£à¸±à¸ à¸à¸£à¸²à¸à¸à¸./à¸à¸à¸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900" y="1805581"/>
            <a:ext cx="756000" cy="756000"/>
          </a:xfrm>
          <a:prstGeom prst="rect">
            <a:avLst/>
          </a:prstGeom>
          <a:noFill/>
        </p:spPr>
      </p:pic>
      <p:sp>
        <p:nvSpPr>
          <p:cNvPr id="1351690" name="AutoShape 10" descr="à¸à¸¥à¸à¸²à¸£à¸à¹à¸à¸«à¸²à¸£à¸¹à¸à¸ à¸²à¸à¸ªà¸³à¸«à¸£à¸±à¸ à¸à¸£à¸²à¸à¸à¸.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51694" name="Picture 14" descr="sli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9" y="714357"/>
            <a:ext cx="2286015" cy="666754"/>
          </a:xfrm>
          <a:prstGeom prst="rect">
            <a:avLst/>
          </a:prstGeom>
          <a:noFill/>
        </p:spPr>
      </p:pic>
      <p:pic>
        <p:nvPicPr>
          <p:cNvPr id="1351696" name="Picture 16" descr="Emblem of the Ministry of Digital Economy and Society of Thailan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1996" y="6040674"/>
            <a:ext cx="781330" cy="785794"/>
          </a:xfrm>
          <a:prstGeom prst="rect">
            <a:avLst/>
          </a:prstGeom>
          <a:noFill/>
        </p:spPr>
      </p:pic>
      <p:sp>
        <p:nvSpPr>
          <p:cNvPr id="1351708" name="AutoShape 28" descr="à¸à¸¥à¸à¸²à¸£à¸à¹à¸à¸«à¸²à¸£à¸¹à¸à¸ à¸²à¸à¸ªà¸³à¸«à¸£à¸±à¸ à¹à¸¥à¹à¸à¹à¸à¸£à¸¡à¸à¸±à¸à¸à¸µà¸à¸¥à¸²à¸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51710" name="Picture 30" descr="à¸à¸¥à¸à¸²à¸£à¸à¹à¸à¸«à¸²à¸£à¸¹à¸à¸ à¸²à¸à¸ªà¸³à¸«à¸£à¸±à¸ à¹à¸¥à¹à¸à¹à¸à¸£à¸¡à¸à¸±à¸à¸à¸µà¸à¸¥à¸²à¸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9686" y="5878949"/>
            <a:ext cx="915987" cy="915987"/>
          </a:xfrm>
          <a:prstGeom prst="rect">
            <a:avLst/>
          </a:prstGeom>
          <a:noFill/>
        </p:spPr>
      </p:pic>
      <p:pic>
        <p:nvPicPr>
          <p:cNvPr id="1351712" name="Picture 32" descr="à¸ªà¸³à¸à¸±à¸à¸à¸à¸à¸£à¸°à¸¡à¸²à¸ à¹à¸à¸´à¸à¸£à¸±à¸à¸ªà¸¡à¸±à¸à¸£à¸ªà¸­à¸à¸à¸£à¸£à¸à¸¸à¹à¸à¹à¸²à¸£à¸±à¸à¸£à¸²à¸à¸à¸²à¸£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9926" y="698590"/>
            <a:ext cx="1000146" cy="600088"/>
          </a:xfrm>
          <a:prstGeom prst="rect">
            <a:avLst/>
          </a:prstGeom>
          <a:noFill/>
        </p:spPr>
      </p:pic>
      <p:pic>
        <p:nvPicPr>
          <p:cNvPr id="1351720" name="Picture 40" descr="https://www.nesdb.go.th/images/NESDC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704872"/>
            <a:ext cx="2808000" cy="393479"/>
          </a:xfrm>
          <a:prstGeom prst="rect">
            <a:avLst/>
          </a:prstGeom>
          <a:noFill/>
        </p:spPr>
      </p:pic>
      <p:pic>
        <p:nvPicPr>
          <p:cNvPr id="1351722" name="Picture 42" descr="https://www.opdc.go.th/assets/images/logo_bar_th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80638" y="785795"/>
            <a:ext cx="2556000" cy="4891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8" name="Group 205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53411028"/>
              </p:ext>
            </p:extLst>
          </p:nvPr>
        </p:nvGraphicFramePr>
        <p:xfrm>
          <a:off x="1636713" y="1625588"/>
          <a:ext cx="6096000" cy="2139951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80" name="Text Box 2068"/>
          <p:cNvSpPr txBox="1">
            <a:spLocks noChangeArrowheads="1"/>
          </p:cNvSpPr>
          <p:nvPr/>
        </p:nvSpPr>
        <p:spPr bwMode="auto">
          <a:xfrm>
            <a:off x="1492250" y="716831"/>
            <a:ext cx="6264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ระดับของความเสี่ยง</a:t>
            </a:r>
          </a:p>
        </p:txBody>
      </p:sp>
      <p:sp>
        <p:nvSpPr>
          <p:cNvPr id="40981" name="Text Box 2069"/>
          <p:cNvSpPr txBox="1">
            <a:spLocks noChangeArrowheads="1"/>
          </p:cNvSpPr>
          <p:nvPr/>
        </p:nvSpPr>
        <p:spPr bwMode="auto">
          <a:xfrm>
            <a:off x="1619250" y="4203688"/>
            <a:ext cx="61007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th-TH" sz="2800" b="1">
                <a:latin typeface="TH SarabunPSK" pitchFamily="34" charset="-34"/>
                <a:cs typeface="TH SarabunPSK" pitchFamily="34" charset="-34"/>
              </a:rPr>
              <a:t>โอกาสที่จะเกิดความเสี่ยง</a:t>
            </a:r>
          </a:p>
        </p:txBody>
      </p:sp>
      <p:sp>
        <p:nvSpPr>
          <p:cNvPr id="40982" name="Text Box 2070"/>
          <p:cNvSpPr txBox="1">
            <a:spLocks noChangeArrowheads="1"/>
          </p:cNvSpPr>
          <p:nvPr/>
        </p:nvSpPr>
        <p:spPr bwMode="auto">
          <a:xfrm rot="-5411054">
            <a:off x="-1289050" y="2449513"/>
            <a:ext cx="40338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ผลกระทบของความเสี่ยง</a:t>
            </a:r>
          </a:p>
        </p:txBody>
      </p:sp>
      <p:sp>
        <p:nvSpPr>
          <p:cNvPr id="40983" name="Text Box 2071"/>
          <p:cNvSpPr txBox="1">
            <a:spLocks noChangeArrowheads="1"/>
          </p:cNvSpPr>
          <p:nvPr/>
        </p:nvSpPr>
        <p:spPr bwMode="auto">
          <a:xfrm>
            <a:off x="1112838" y="3171813"/>
            <a:ext cx="53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3200" b="1">
                <a:latin typeface="TH SarabunPSK" pitchFamily="34" charset="-34"/>
                <a:cs typeface="TH SarabunPSK" pitchFamily="34" charset="-34"/>
              </a:rPr>
              <a:t>1</a:t>
            </a:r>
          </a:p>
        </p:txBody>
      </p:sp>
      <p:sp>
        <p:nvSpPr>
          <p:cNvPr id="40984" name="Text Box 2072"/>
          <p:cNvSpPr txBox="1">
            <a:spLocks noChangeArrowheads="1"/>
          </p:cNvSpPr>
          <p:nvPr/>
        </p:nvSpPr>
        <p:spPr bwMode="auto">
          <a:xfrm>
            <a:off x="1112838" y="2486013"/>
            <a:ext cx="53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3200" b="1">
                <a:latin typeface="TH SarabunPSK" pitchFamily="34" charset="-34"/>
                <a:cs typeface="TH SarabunPSK" pitchFamily="34" charset="-34"/>
              </a:rPr>
              <a:t>2</a:t>
            </a:r>
          </a:p>
        </p:txBody>
      </p:sp>
      <p:sp>
        <p:nvSpPr>
          <p:cNvPr id="40985" name="Text Box 2073"/>
          <p:cNvSpPr txBox="1">
            <a:spLocks noChangeArrowheads="1"/>
          </p:cNvSpPr>
          <p:nvPr/>
        </p:nvSpPr>
        <p:spPr bwMode="auto">
          <a:xfrm>
            <a:off x="1112838" y="1724013"/>
            <a:ext cx="53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3200" b="1">
                <a:latin typeface="TH SarabunPSK" pitchFamily="34" charset="-34"/>
                <a:cs typeface="TH SarabunPSK" pitchFamily="34" charset="-34"/>
              </a:rPr>
              <a:t>3</a:t>
            </a:r>
          </a:p>
        </p:txBody>
      </p:sp>
      <p:sp>
        <p:nvSpPr>
          <p:cNvPr id="40986" name="Text Box 2074"/>
          <p:cNvSpPr txBox="1">
            <a:spLocks noChangeArrowheads="1"/>
          </p:cNvSpPr>
          <p:nvPr/>
        </p:nvSpPr>
        <p:spPr bwMode="auto">
          <a:xfrm>
            <a:off x="6446838" y="3781413"/>
            <a:ext cx="53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3200" b="1">
                <a:latin typeface="TH SarabunPSK" pitchFamily="34" charset="-34"/>
                <a:cs typeface="TH SarabunPSK" pitchFamily="34" charset="-34"/>
              </a:rPr>
              <a:t>3</a:t>
            </a:r>
          </a:p>
        </p:txBody>
      </p:sp>
      <p:sp>
        <p:nvSpPr>
          <p:cNvPr id="40987" name="Text Box 2075"/>
          <p:cNvSpPr txBox="1">
            <a:spLocks noChangeArrowheads="1"/>
          </p:cNvSpPr>
          <p:nvPr/>
        </p:nvSpPr>
        <p:spPr bwMode="auto">
          <a:xfrm>
            <a:off x="4541838" y="3811575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3200" b="1">
                <a:latin typeface="TH SarabunPSK" pitchFamily="34" charset="-34"/>
                <a:cs typeface="TH SarabunPSK" pitchFamily="34" charset="-34"/>
              </a:rPr>
              <a:t>2</a:t>
            </a:r>
          </a:p>
        </p:txBody>
      </p:sp>
      <p:sp>
        <p:nvSpPr>
          <p:cNvPr id="40988" name="Text Box 2076"/>
          <p:cNvSpPr txBox="1">
            <a:spLocks noChangeArrowheads="1"/>
          </p:cNvSpPr>
          <p:nvPr/>
        </p:nvSpPr>
        <p:spPr bwMode="auto">
          <a:xfrm>
            <a:off x="2408238" y="3773475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3200" b="1">
                <a:latin typeface="TH SarabunPSK" pitchFamily="34" charset="-34"/>
                <a:cs typeface="TH SarabunPSK" pitchFamily="34" charset="-34"/>
              </a:rPr>
              <a:t>1</a:t>
            </a:r>
          </a:p>
        </p:txBody>
      </p:sp>
      <p:sp>
        <p:nvSpPr>
          <p:cNvPr id="40989" name="Text Box 2077"/>
          <p:cNvSpPr txBox="1">
            <a:spLocks noChangeArrowheads="1"/>
          </p:cNvSpPr>
          <p:nvPr/>
        </p:nvSpPr>
        <p:spPr bwMode="auto">
          <a:xfrm>
            <a:off x="6243638" y="1660513"/>
            <a:ext cx="99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th-TH" sz="4000" b="1">
                <a:latin typeface="TH SarabunPSK" pitchFamily="34" charset="-34"/>
                <a:cs typeface="TH SarabunPSK" pitchFamily="34" charset="-34"/>
              </a:rPr>
              <a:t>สูง</a:t>
            </a:r>
          </a:p>
        </p:txBody>
      </p:sp>
      <p:sp>
        <p:nvSpPr>
          <p:cNvPr id="40990" name="Text Box 2078"/>
          <p:cNvSpPr txBox="1">
            <a:spLocks noChangeArrowheads="1"/>
          </p:cNvSpPr>
          <p:nvPr/>
        </p:nvSpPr>
        <p:spPr bwMode="auto">
          <a:xfrm>
            <a:off x="3894138" y="2409813"/>
            <a:ext cx="1508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กลาง</a:t>
            </a:r>
          </a:p>
        </p:txBody>
      </p:sp>
      <p:sp>
        <p:nvSpPr>
          <p:cNvPr id="40991" name="Text Box 2079"/>
          <p:cNvSpPr txBox="1">
            <a:spLocks noChangeArrowheads="1"/>
          </p:cNvSpPr>
          <p:nvPr/>
        </p:nvSpPr>
        <p:spPr bwMode="auto">
          <a:xfrm>
            <a:off x="2103438" y="3079738"/>
            <a:ext cx="99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ต่ำ</a:t>
            </a:r>
          </a:p>
        </p:txBody>
      </p:sp>
      <p:grpSp>
        <p:nvGrpSpPr>
          <p:cNvPr id="2" name="Group 2080"/>
          <p:cNvGrpSpPr>
            <a:grpSpLocks/>
          </p:cNvGrpSpPr>
          <p:nvPr/>
        </p:nvGrpSpPr>
        <p:grpSpPr bwMode="auto">
          <a:xfrm>
            <a:off x="1428728" y="4714884"/>
            <a:ext cx="6624638" cy="1801812"/>
            <a:chOff x="521" y="3022"/>
            <a:chExt cx="4763" cy="1135"/>
          </a:xfrm>
        </p:grpSpPr>
        <p:sp>
          <p:nvSpPr>
            <p:cNvPr id="40993" name="Text Box 2081"/>
            <p:cNvSpPr txBox="1">
              <a:spLocks noChangeArrowheads="1"/>
            </p:cNvSpPr>
            <p:nvPr/>
          </p:nvSpPr>
          <p:spPr bwMode="auto">
            <a:xfrm>
              <a:off x="793" y="3022"/>
              <a:ext cx="4491" cy="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1431925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>
                <a:tabLst>
                  <a:tab pos="1431925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>
                <a:tabLst>
                  <a:tab pos="1431925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>
                <a:tabLst>
                  <a:tab pos="1431925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>
                <a:tabLst>
                  <a:tab pos="1431925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431925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431925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431925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431925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th-TH" sz="2800" b="1" dirty="0">
                  <a:solidFill>
                    <a:srgbClr val="CC0000"/>
                  </a:solidFill>
                  <a:latin typeface="TH SarabunPSK" pitchFamily="34" charset="-34"/>
                  <a:cs typeface="TH SarabunPSK" pitchFamily="34" charset="-34"/>
                </a:rPr>
                <a:t>ระดับสูง	มีค่าคะแนนมากกว่า 5 คะแนนขึ้นไป</a:t>
              </a:r>
            </a:p>
            <a:p>
              <a:pPr>
                <a:spcBef>
                  <a:spcPct val="50000"/>
                </a:spcBef>
              </a:pPr>
              <a:r>
                <a:rPr lang="th-TH" sz="2800" b="1" dirty="0">
                  <a:solidFill>
                    <a:srgbClr val="6699FF"/>
                  </a:solidFill>
                  <a:latin typeface="TH SarabunPSK" pitchFamily="34" charset="-34"/>
                  <a:cs typeface="TH SarabunPSK" pitchFamily="34" charset="-34"/>
                </a:rPr>
                <a:t>ระดับกลาง	มีค่าคะแนนตั้งแต่  2 - 5 คะแนน</a:t>
              </a:r>
            </a:p>
            <a:p>
              <a:pPr>
                <a:spcBef>
                  <a:spcPct val="50000"/>
                </a:spcBef>
              </a:pPr>
              <a:r>
                <a:rPr lang="th-TH" sz="2800" b="1" dirty="0">
                  <a:latin typeface="TH SarabunPSK" pitchFamily="34" charset="-34"/>
                  <a:cs typeface="TH SarabunPSK" pitchFamily="34" charset="-34"/>
                </a:rPr>
                <a:t>ระดับต่ำ	มีค่าคะแนน 1 คะแนน</a:t>
              </a:r>
              <a:endParaRPr lang="en-US" sz="28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0994" name="Rectangle 2082"/>
            <p:cNvSpPr>
              <a:spLocks noChangeArrowheads="1"/>
            </p:cNvSpPr>
            <p:nvPr/>
          </p:nvSpPr>
          <p:spPr bwMode="auto">
            <a:xfrm>
              <a:off x="521" y="3113"/>
              <a:ext cx="227" cy="18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h-TH" sz="4000" b="1">
                <a:solidFill>
                  <a:srgbClr val="CC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0995" name="Rectangle 2083"/>
            <p:cNvSpPr>
              <a:spLocks noChangeArrowheads="1"/>
            </p:cNvSpPr>
            <p:nvPr/>
          </p:nvSpPr>
          <p:spPr bwMode="auto">
            <a:xfrm>
              <a:off x="521" y="3486"/>
              <a:ext cx="227" cy="181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h-TH" sz="4000" b="1">
                <a:solidFill>
                  <a:srgbClr val="CC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0996" name="Rectangle 2084"/>
            <p:cNvSpPr>
              <a:spLocks noChangeArrowheads="1"/>
            </p:cNvSpPr>
            <p:nvPr/>
          </p:nvSpPr>
          <p:spPr bwMode="auto">
            <a:xfrm>
              <a:off x="521" y="3884"/>
              <a:ext cx="227" cy="1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h-TH" sz="4000" b="1">
                <a:solidFill>
                  <a:srgbClr val="CC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20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3815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96083"/>
            <a:ext cx="8229600" cy="893729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แนวทางการตอบสนองความเสี่ยง</a:t>
            </a:r>
            <a:endParaRPr lang="th-TH" sz="40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60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11687" y="3746818"/>
            <a:ext cx="2786082" cy="4680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th-TH" sz="28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ยอมรับ (</a:t>
            </a:r>
            <a:r>
              <a:rPr lang="en-US" sz="28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Take, Accept)</a:t>
            </a:r>
            <a:endParaRPr lang="th-TH" sz="2800" b="1" dirty="0" smtClean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14114" name="Picture 2" descr="Avoid premium 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3768" y="4429132"/>
            <a:ext cx="1260000" cy="12600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1114116" name="Picture 4" descr="Reduce premium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5124" y="1428736"/>
            <a:ext cx="1260000" cy="12600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1114118" name="Picture 6" descr="Transfer premium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546" y="4643446"/>
            <a:ext cx="1260000" cy="12600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1114120" name="Picture 8" descr="Available premium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4728" y="2428868"/>
            <a:ext cx="1260000" cy="12600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13" name="ตัวยึดเนื้อหา 2"/>
          <p:cNvSpPr txBox="1">
            <a:spLocks/>
          </p:cNvSpPr>
          <p:nvPr/>
        </p:nvSpPr>
        <p:spPr>
          <a:xfrm>
            <a:off x="5500694" y="2714620"/>
            <a:ext cx="2428860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ควบคุม (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Treat)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4" name="ตัวยึดเนื้อหา 2"/>
          <p:cNvSpPr txBox="1">
            <a:spLocks/>
          </p:cNvSpPr>
          <p:nvPr/>
        </p:nvSpPr>
        <p:spPr>
          <a:xfrm>
            <a:off x="5643570" y="5745566"/>
            <a:ext cx="3000396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ยกเลิก (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Terminate) 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/>
            </a:r>
            <a:b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</a:b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หรือ หลีกเลี่ยง (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Avoid)</a:t>
            </a:r>
            <a:endParaRPr kumimoji="0" lang="th-TH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5" name="ตัวยึดเนื้อหา 2"/>
          <p:cNvSpPr txBox="1">
            <a:spLocks/>
          </p:cNvSpPr>
          <p:nvPr/>
        </p:nvSpPr>
        <p:spPr>
          <a:xfrm>
            <a:off x="1692235" y="5929330"/>
            <a:ext cx="2196623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โอนย้าย (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Transfer) </a:t>
            </a:r>
            <a:r>
              <a:rPr lang="th-TH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หรือ แบ่ง (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Share)</a:t>
            </a:r>
            <a:endParaRPr kumimoji="0" lang="th-TH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pic>
        <p:nvPicPr>
          <p:cNvPr id="1114122" name="Picture 10" descr="Risk premium ic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6673" y="2838478"/>
            <a:ext cx="1800000" cy="18000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cxnSp>
        <p:nvCxnSpPr>
          <p:cNvPr id="18" name="Straight Arrow Connector 17"/>
          <p:cNvCxnSpPr>
            <a:stCxn id="1114122" idx="1"/>
            <a:endCxn id="1114120" idx="3"/>
          </p:cNvCxnSpPr>
          <p:nvPr/>
        </p:nvCxnSpPr>
        <p:spPr>
          <a:xfrm rot="10800000">
            <a:off x="2634729" y="3058868"/>
            <a:ext cx="1141945" cy="6796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14122" idx="2"/>
            <a:endCxn id="1114118" idx="3"/>
          </p:cNvCxnSpPr>
          <p:nvPr/>
        </p:nvCxnSpPr>
        <p:spPr>
          <a:xfrm rot="5400000">
            <a:off x="3731126" y="4327899"/>
            <a:ext cx="634968" cy="12561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14122" idx="0"/>
            <a:endCxn id="1114116" idx="1"/>
          </p:cNvCxnSpPr>
          <p:nvPr/>
        </p:nvCxnSpPr>
        <p:spPr>
          <a:xfrm rot="5400000" flipH="1" flipV="1">
            <a:off x="4991027" y="1744382"/>
            <a:ext cx="779742" cy="14084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14122" idx="3"/>
            <a:endCxn id="1114114" idx="0"/>
          </p:cNvCxnSpPr>
          <p:nvPr/>
        </p:nvCxnSpPr>
        <p:spPr>
          <a:xfrm>
            <a:off x="5576673" y="3738478"/>
            <a:ext cx="1567095" cy="690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Rectangle 2"/>
          <p:cNvSpPr>
            <a:spLocks noChangeArrowheads="1"/>
          </p:cNvSpPr>
          <p:nvPr/>
        </p:nvSpPr>
        <p:spPr bwMode="auto">
          <a:xfrm>
            <a:off x="714375" y="738496"/>
            <a:ext cx="76676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th-TH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ตัวอย่างกิจกรรมการควบคุมตามการจัดการความเสี่ยง</a:t>
            </a:r>
          </a:p>
        </p:txBody>
      </p:sp>
      <p:graphicFrame>
        <p:nvGraphicFramePr>
          <p:cNvPr id="17" name="ตาราง 16"/>
          <p:cNvGraphicFramePr>
            <a:graphicFrameLocks noGrp="1"/>
          </p:cNvGraphicFramePr>
          <p:nvPr/>
        </p:nvGraphicFramePr>
        <p:xfrm>
          <a:off x="285720" y="1428736"/>
          <a:ext cx="8501122" cy="5151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29024"/>
                <a:gridCol w="507209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แนวทางการตอบสนองความเสี่ยง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กิจกรรมการควบคุม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CC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การยอมรับความเสี่ยง </a:t>
                      </a:r>
                    </a:p>
                    <a:p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dirty="0" smtClean="0">
                          <a:latin typeface="TH SarabunPSK" pitchFamily="34" charset="-34"/>
                          <a:cs typeface="TH SarabunPSK" pitchFamily="34" charset="-34"/>
                        </a:rPr>
                        <a:t>ไม่มีกิจกรรมการควบคุม  </a:t>
                      </a:r>
                      <a:br>
                        <a:rPr kumimoji="0" lang="th-TH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kumimoji="0" lang="th-TH" dirty="0" smtClean="0">
                          <a:latin typeface="TH SarabunPSK" pitchFamily="34" charset="-34"/>
                          <a:cs typeface="TH SarabunPSK" pitchFamily="34" charset="-34"/>
                        </a:rPr>
                        <a:t>เนื่องจากการควบคุมที่มีอยู่เหมาะสมแล้ว</a:t>
                      </a:r>
                      <a:endParaRPr kumimoji="0" lang="th-TH" b="1" dirty="0" smtClean="0">
                        <a:solidFill>
                          <a:srgbClr val="333333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การป้องกัน/ควบคุมความเสี่ยง</a:t>
                      </a:r>
                    </a:p>
                    <a:p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0" hangingPunct="0">
                        <a:buFont typeface="Wingdings 2" pitchFamily="18" charset="2"/>
                        <a:buNone/>
                      </a:pPr>
                      <a:r>
                        <a:rPr kumimoji="0" lang="th-TH" dirty="0" smtClean="0">
                          <a:latin typeface="TH SarabunPSK" pitchFamily="34" charset="-34"/>
                          <a:cs typeface="TH SarabunPSK" pitchFamily="34" charset="-34"/>
                        </a:rPr>
                        <a:t>นโยบาย</a:t>
                      </a:r>
                      <a:r>
                        <a:rPr kumimoji="0" lang="en-US" dirty="0" smtClean="0"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kumimoji="0" lang="th-TH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การวางแผน  การกำกับดูแล การฝึกอบรม</a:t>
                      </a:r>
                    </a:p>
                    <a:p>
                      <a:pPr eaLnBrk="0" hangingPunct="0">
                        <a:buFont typeface="Wingdings 2" pitchFamily="18" charset="2"/>
                        <a:buNone/>
                      </a:pPr>
                      <a:r>
                        <a:rPr kumimoji="0" lang="th-TH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การมอบหมายอำนาจหน้าที่ความรับผิดชอบ</a:t>
                      </a:r>
                    </a:p>
                    <a:p>
                      <a:pPr eaLnBrk="0" hangingPunct="0">
                        <a:buFont typeface="Wingdings 2" pitchFamily="18" charset="2"/>
                        <a:buNone/>
                      </a:pPr>
                      <a:r>
                        <a:rPr kumimoji="0" lang="th-TH" dirty="0" smtClean="0">
                          <a:latin typeface="TH SarabunPSK" pitchFamily="34" charset="-34"/>
                          <a:cs typeface="TH SarabunPSK" pitchFamily="34" charset="-34"/>
                        </a:rPr>
                        <a:t>แนวทางการปฏิบัติงาน  ฯลฯ</a:t>
                      </a:r>
                      <a:endParaRPr kumimoji="0" lang="th-TH" b="1" dirty="0" smtClean="0">
                        <a:solidFill>
                          <a:srgbClr val="333333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โอน/การกระจายความเสี่ยง</a:t>
                      </a:r>
                    </a:p>
                    <a:p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25000"/>
                        </a:lnSpc>
                        <a:buFont typeface="Wingdings 2" pitchFamily="18" charset="2"/>
                        <a:buNone/>
                      </a:pPr>
                      <a:r>
                        <a:rPr kumimoji="0"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การจ้างที่ปรึกษา  การจ้างเหมาบริการ  การประกัน  </a:t>
                      </a:r>
                    </a:p>
                    <a:p>
                      <a:pPr eaLnBrk="0" hangingPunct="0">
                        <a:lnSpc>
                          <a:spcPct val="125000"/>
                        </a:lnSpc>
                        <a:buFont typeface="Wingdings 2" pitchFamily="18" charset="2"/>
                        <a:buNone/>
                      </a:pPr>
                      <a:r>
                        <a:rPr kumimoji="0"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การเช่าครุภัณฑ์  ฯลฯ</a:t>
                      </a:r>
                      <a:endParaRPr kumimoji="0" lang="th-TH" sz="2800" b="1" dirty="0" smtClean="0">
                        <a:solidFill>
                          <a:srgbClr val="333333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การหลีกเลี่ยงความเสี่ยง</a:t>
                      </a:r>
                    </a:p>
                    <a:p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25000"/>
                        </a:lnSpc>
                        <a:buFont typeface="Wingdings 2" pitchFamily="18" charset="2"/>
                        <a:buNone/>
                      </a:pPr>
                      <a:r>
                        <a:rPr kumimoji="0"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ไม่มีกิจกรรมการควบคุม  </a:t>
                      </a:r>
                      <a:br>
                        <a:rPr kumimoji="0"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kumimoji="0"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เนื่องจากไม่ดำเนินการในภารกิจนั้นแล้ว</a:t>
                      </a:r>
                      <a:endParaRPr kumimoji="0" lang="th-TH" sz="2800" b="1" dirty="0">
                        <a:solidFill>
                          <a:srgbClr val="333333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60389"/>
            <a:ext cx="8229600" cy="1143000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5. การติดตามและประเมินผล</a:t>
            </a:r>
            <a:endParaRPr lang="th-TH" sz="40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2164"/>
            <a:ext cx="8229600" cy="3757626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th-TH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แผนจัดการความเสี่ยงถูกนำไปใช้อย่างถูกต้อง และมีประสิทธิภาพ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ทราบถึงข้อผิดพลาดที่อาจเกิดขึ้นหลังจากใช้แผนจัดการความเสี่ยง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th-TH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สามารถปรับปรุงแก้ไขแผนจัดการความเสี่ยงให้สอดคล้องกับสถานการณ์ที่เปลี่ยนแปลงไป หรือกรณีที่แผนเดิมไม่มีประสิทธิภาพ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มีการรายงานผลต่อผู้บริหารที่ได้รับมอบหมาย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76226" name="AutoShape 2" descr="à¸à¸¥à¸à¸²à¸£à¸à¹à¸à¸«à¸²à¸£à¸¹à¸à¸ à¸²à¸à¸ªà¸³à¸«à¸£à¸±à¸ monitor and evaluate icon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668040"/>
            <a:ext cx="8229600" cy="560406"/>
          </a:xfrm>
          <a:noFill/>
        </p:spPr>
        <p:txBody>
          <a:bodyPr>
            <a:no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การติดตามและทบทวนความเสี่ยง</a:t>
            </a:r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>
            <a:off x="288666" y="6000768"/>
            <a:ext cx="7308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 flipV="1">
            <a:off x="301668" y="996513"/>
            <a:ext cx="0" cy="5040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Line 17"/>
          <p:cNvSpPr>
            <a:spLocks noChangeShapeType="1"/>
          </p:cNvSpPr>
          <p:nvPr/>
        </p:nvSpPr>
        <p:spPr bwMode="auto">
          <a:xfrm flipH="1">
            <a:off x="301668" y="4148986"/>
            <a:ext cx="7272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AutoShape 24"/>
          <p:cNvSpPr>
            <a:spLocks noChangeArrowheads="1"/>
          </p:cNvSpPr>
          <p:nvPr/>
        </p:nvSpPr>
        <p:spPr bwMode="auto">
          <a:xfrm>
            <a:off x="2343332" y="6260578"/>
            <a:ext cx="2209800" cy="360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ตอบสนองความเสี่ยง</a:t>
            </a:r>
          </a:p>
        </p:txBody>
      </p:sp>
      <p:sp>
        <p:nvSpPr>
          <p:cNvPr id="33" name="AutoShape 25"/>
          <p:cNvSpPr>
            <a:spLocks noChangeArrowheads="1"/>
          </p:cNvSpPr>
          <p:nvPr/>
        </p:nvSpPr>
        <p:spPr bwMode="auto">
          <a:xfrm>
            <a:off x="4781732" y="6260578"/>
            <a:ext cx="1676400" cy="360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ติดตามทบทวน</a:t>
            </a:r>
          </a:p>
        </p:txBody>
      </p:sp>
      <p:sp>
        <p:nvSpPr>
          <p:cNvPr id="34" name="Line 22"/>
          <p:cNvSpPr>
            <a:spLocks noChangeShapeType="1"/>
          </p:cNvSpPr>
          <p:nvPr/>
        </p:nvSpPr>
        <p:spPr bwMode="auto">
          <a:xfrm>
            <a:off x="3444758" y="600076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" name="Line 23"/>
          <p:cNvSpPr>
            <a:spLocks noChangeShapeType="1"/>
          </p:cNvSpPr>
          <p:nvPr/>
        </p:nvSpPr>
        <p:spPr bwMode="auto">
          <a:xfrm>
            <a:off x="5516460" y="601653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301882" y="2445152"/>
            <a:ext cx="1476000" cy="72000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>
            <a:spAutoFit/>
          </a:bodyPr>
          <a:lstStyle/>
          <a:p>
            <a:pPr algn="ctr" eaLnBrk="0" hangingPunct="0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ความเสี่ยง</a:t>
            </a:r>
          </a:p>
          <a:p>
            <a:pPr algn="ctr" eaLnBrk="0" hangingPunct="0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ที่ถูกจัดการ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38" name="AutoShape 20"/>
          <p:cNvCxnSpPr>
            <a:cxnSpLocks noChangeShapeType="1"/>
            <a:stCxn id="23" idx="7"/>
            <a:endCxn id="26" idx="2"/>
          </p:cNvCxnSpPr>
          <p:nvPr/>
        </p:nvCxnSpPr>
        <p:spPr bwMode="auto">
          <a:xfrm rot="16200000" flipH="1">
            <a:off x="4458823" y="3495402"/>
            <a:ext cx="1425550" cy="1382426"/>
          </a:xfrm>
          <a:prstGeom prst="curvedConnector4">
            <a:avLst>
              <a:gd name="adj1" fmla="val -16036"/>
              <a:gd name="adj2" fmla="val 57818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0" name="Rectangle 39"/>
          <p:cNvSpPr/>
          <p:nvPr/>
        </p:nvSpPr>
        <p:spPr>
          <a:xfrm>
            <a:off x="5802212" y="3325566"/>
            <a:ext cx="1476000" cy="70788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แผนจัดการ</a:t>
            </a:r>
            <a:br>
              <a:rPr lang="th-TH" sz="20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ความเสี่ยงเพิ่มเติม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7567456" y="3720358"/>
            <a:ext cx="154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ระดับความ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เสี่ยง</a:t>
            </a:r>
            <a:br>
              <a:rPr lang="th-TH" sz="24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ยอมรับได้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564238" y="1428736"/>
            <a:ext cx="2224758" cy="4609146"/>
            <a:chOff x="564238" y="1428736"/>
            <a:chExt cx="2224758" cy="4609146"/>
          </a:xfrm>
        </p:grpSpPr>
        <p:sp>
          <p:nvSpPr>
            <p:cNvPr id="20" name="Oval 19"/>
            <p:cNvSpPr/>
            <p:nvPr/>
          </p:nvSpPr>
          <p:spPr>
            <a:xfrm>
              <a:off x="564238" y="1428736"/>
              <a:ext cx="2224758" cy="2647513"/>
            </a:xfrm>
            <a:prstGeom prst="ellipse">
              <a:avLst/>
            </a:prstGeom>
            <a:solidFill>
              <a:srgbClr val="FF33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21" name="Curved Connector 20"/>
            <p:cNvCxnSpPr/>
            <p:nvPr/>
          </p:nvCxnSpPr>
          <p:spPr>
            <a:xfrm rot="16200000" flipH="1">
              <a:off x="877580" y="4853172"/>
              <a:ext cx="1894501" cy="474920"/>
            </a:xfrm>
            <a:prstGeom prst="curvedConnector3">
              <a:avLst>
                <a:gd name="adj1" fmla="val 50000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Isosceles Triangle 21"/>
            <p:cNvSpPr/>
            <p:nvPr/>
          </p:nvSpPr>
          <p:spPr>
            <a:xfrm>
              <a:off x="1082617" y="1589962"/>
              <a:ext cx="1188000" cy="1296000"/>
            </a:xfrm>
            <a:prstGeom prst="triangle">
              <a:avLst/>
            </a:prstGeom>
            <a:solidFill>
              <a:srgbClr val="FFFF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dirty="0" smtClean="0">
                  <a:solidFill>
                    <a:schemeClr val="tx1"/>
                  </a:solidFill>
                </a:rPr>
                <a:t>!</a:t>
              </a:r>
              <a:endParaRPr lang="th-TH" sz="9600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50484" y="2979178"/>
              <a:ext cx="128753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ความเสี่ยง</a:t>
              </a:r>
              <a:br>
                <a:rPr lang="th-TH" b="1" dirty="0" smtClean="0">
                  <a:latin typeface="TH SarabunPSK" pitchFamily="34" charset="-34"/>
                  <a:cs typeface="TH SarabunPSK" pitchFamily="34" charset="-34"/>
                </a:rPr>
              </a:b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ก่อนจัดการ</a:t>
              </a:r>
              <a:endParaRPr lang="th-TH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022540" y="3210236"/>
            <a:ext cx="1872000" cy="2796136"/>
            <a:chOff x="3022540" y="3210236"/>
            <a:chExt cx="1872000" cy="2796136"/>
          </a:xfrm>
        </p:grpSpPr>
        <p:sp>
          <p:nvSpPr>
            <p:cNvPr id="23" name="Oval 22"/>
            <p:cNvSpPr/>
            <p:nvPr/>
          </p:nvSpPr>
          <p:spPr>
            <a:xfrm>
              <a:off x="3220540" y="3210236"/>
              <a:ext cx="1476000" cy="1800000"/>
            </a:xfrm>
            <a:prstGeom prst="ellipse">
              <a:avLst/>
            </a:prstGeom>
            <a:solidFill>
              <a:srgbClr val="FFC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24" name="Curved Connector 23"/>
            <p:cNvCxnSpPr>
              <a:stCxn id="23" idx="4"/>
            </p:cNvCxnSpPr>
            <p:nvPr/>
          </p:nvCxnSpPr>
          <p:spPr>
            <a:xfrm rot="16200000" flipH="1">
              <a:off x="3683282" y="5285494"/>
              <a:ext cx="996137" cy="44562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Isosceles Triangle 24"/>
            <p:cNvSpPr/>
            <p:nvPr/>
          </p:nvSpPr>
          <p:spPr>
            <a:xfrm>
              <a:off x="3598540" y="3286124"/>
              <a:ext cx="720000" cy="720000"/>
            </a:xfrm>
            <a:prstGeom prst="triangle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chemeClr val="tx1"/>
                  </a:solidFill>
                </a:rPr>
                <a:t>!</a:t>
              </a:r>
              <a:endParaRPr lang="th-TH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22540" y="4096082"/>
              <a:ext cx="1872000" cy="8280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2400" b="1" dirty="0" smtClean="0">
                  <a:latin typeface="TH SarabunPSK" pitchFamily="34" charset="-34"/>
                  <a:cs typeface="TH SarabunPSK" pitchFamily="34" charset="-34"/>
                </a:rPr>
                <a:t>ความเสี่ยง</a:t>
              </a:r>
              <a:br>
                <a:rPr lang="th-TH" sz="2400" b="1" dirty="0" smtClean="0">
                  <a:latin typeface="TH SarabunPSK" pitchFamily="34" charset="-34"/>
                  <a:cs typeface="TH SarabunPSK" pitchFamily="34" charset="-34"/>
                </a:rPr>
              </a:br>
              <a:r>
                <a:rPr lang="th-TH" sz="2400" b="1" dirty="0" smtClean="0">
                  <a:latin typeface="TH SarabunPSK" pitchFamily="34" charset="-34"/>
                  <a:cs typeface="TH SarabunPSK" pitchFamily="34" charset="-34"/>
                </a:rPr>
                <a:t>ที่เหลือ</a:t>
              </a:r>
              <a:endParaRPr lang="th-TH" sz="2400" b="1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62811" y="4197390"/>
            <a:ext cx="1188000" cy="1840492"/>
            <a:chOff x="5862811" y="4197390"/>
            <a:chExt cx="1188000" cy="1840492"/>
          </a:xfrm>
        </p:grpSpPr>
        <p:sp>
          <p:nvSpPr>
            <p:cNvPr id="26" name="Oval 25"/>
            <p:cNvSpPr/>
            <p:nvPr/>
          </p:nvSpPr>
          <p:spPr>
            <a:xfrm>
              <a:off x="5862811" y="4197390"/>
              <a:ext cx="1188000" cy="1404000"/>
            </a:xfrm>
            <a:prstGeom prst="ellipse">
              <a:avLst/>
            </a:prstGeom>
            <a:solidFill>
              <a:srgbClr val="33CC3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27" name="Curved Connector 26"/>
            <p:cNvCxnSpPr>
              <a:stCxn id="26" idx="4"/>
            </p:cNvCxnSpPr>
            <p:nvPr/>
          </p:nvCxnSpPr>
          <p:spPr>
            <a:xfrm rot="16200000" flipH="1">
              <a:off x="6441631" y="5616570"/>
              <a:ext cx="436492" cy="40613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Isosceles Triangle 27"/>
            <p:cNvSpPr/>
            <p:nvPr/>
          </p:nvSpPr>
          <p:spPr>
            <a:xfrm>
              <a:off x="6204811" y="4238278"/>
              <a:ext cx="504000" cy="50400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!</a:t>
              </a:r>
              <a:endParaRPr lang="th-TH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874632" y="4684334"/>
              <a:ext cx="112724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th-TH" sz="2200" b="1" dirty="0" smtClean="0">
                  <a:latin typeface="TH SarabunPSK" pitchFamily="34" charset="-34"/>
                  <a:cs typeface="TH SarabunPSK" pitchFamily="34" charset="-34"/>
                </a:rPr>
                <a:t>ความเสี่ยง</a:t>
              </a:r>
              <a:br>
                <a:rPr lang="th-TH" sz="2200" b="1" dirty="0" smtClean="0">
                  <a:latin typeface="TH SarabunPSK" pitchFamily="34" charset="-34"/>
                  <a:cs typeface="TH SarabunPSK" pitchFamily="34" charset="-34"/>
                </a:rPr>
              </a:br>
              <a:r>
                <a:rPr lang="th-TH" sz="2200" b="1" dirty="0" smtClean="0">
                  <a:latin typeface="TH SarabunPSK" pitchFamily="34" charset="-34"/>
                  <a:cs typeface="TH SarabunPSK" pitchFamily="34" charset="-34"/>
                </a:rPr>
                <a:t>ที่ยอมรับได้</a:t>
              </a:r>
              <a:endParaRPr lang="th-TH" sz="2200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5802212" y="2445152"/>
            <a:ext cx="1476000" cy="72000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>
            <a:spAutoFit/>
          </a:bodyPr>
          <a:lstStyle/>
          <a:p>
            <a:pPr algn="ctr" eaLnBrk="0" hangingPunct="0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ความเสี่ยง</a:t>
            </a:r>
          </a:p>
          <a:p>
            <a:pPr algn="ctr" eaLnBrk="0" hangingPunct="0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ที่ถูกจัดการ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71" name="Shape 70"/>
          <p:cNvCxnSpPr>
            <a:stCxn id="20" idx="0"/>
            <a:endCxn id="23" idx="2"/>
          </p:cNvCxnSpPr>
          <p:nvPr/>
        </p:nvCxnSpPr>
        <p:spPr>
          <a:xfrm rot="16200000" flipH="1">
            <a:off x="1107828" y="1997525"/>
            <a:ext cx="2681500" cy="1543923"/>
          </a:xfrm>
          <a:prstGeom prst="curvedConnector4">
            <a:avLst>
              <a:gd name="adj1" fmla="val -8525"/>
              <a:gd name="adj2" fmla="val 86024"/>
            </a:avLst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7" grpId="0" animBg="1"/>
      <p:bldP spid="40" grpId="0" animBg="1"/>
      <p:bldP spid="41" grpId="0"/>
      <p:bldP spid="5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ชื่อเรื่อง 1"/>
          <p:cNvSpPr>
            <a:spLocks noGrp="1"/>
          </p:cNvSpPr>
          <p:nvPr>
            <p:ph type="title"/>
          </p:nvPr>
        </p:nvSpPr>
        <p:spPr>
          <a:xfrm>
            <a:off x="1262046" y="528618"/>
            <a:ext cx="6715172" cy="825328"/>
          </a:xfrm>
          <a:noFill/>
        </p:spPr>
        <p:txBody>
          <a:bodyPr>
            <a:norm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ระดับความเสี่ยงคงเหลือที่ยอมรับได้</a:t>
            </a: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1273" y="6248400"/>
            <a:ext cx="23114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5574C8CE-BE23-47FD-82EF-5B137E8CC0D8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>
                <a:defRPr/>
              </a:pPr>
              <a:t>75</a:t>
            </a:fld>
            <a:endParaRPr lang="th-TH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3" name="Group 9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1596507281"/>
              </p:ext>
            </p:extLst>
          </p:nvPr>
        </p:nvGraphicFramePr>
        <p:xfrm>
          <a:off x="71098" y="1544638"/>
          <a:ext cx="4822825" cy="4332289"/>
        </p:xfrm>
        <a:graphic>
          <a:graphicData uri="http://schemas.openxmlformats.org/drawingml/2006/table">
            <a:tbl>
              <a:tblPr/>
              <a:tblGrid>
                <a:gridCol w="996950"/>
                <a:gridCol w="814388"/>
                <a:gridCol w="733425"/>
                <a:gridCol w="758825"/>
                <a:gridCol w="760412"/>
                <a:gridCol w="758825"/>
              </a:tblGrid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เกิดขึ้นยาก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(2)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เกิดขึ้นน้อย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(3)</a:t>
                      </a:r>
                      <a:endParaRPr kumimoji="0" lang="th-TH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เกิดขึ้นบ้าง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(4)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เกิดขึ้นบ่อยครั้ง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(5)</a:t>
                      </a:r>
                      <a:r>
                        <a:rPr kumimoji="0" lang="th-TH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เกิดขึ้นประจำ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รุนแรงมาก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(5)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7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B8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B84B"/>
                    </a:solidFill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รุนแรง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B8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B84B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</a:t>
                      </a:r>
                      <a:r>
                        <a:rPr kumimoji="0" lang="th-TH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ปานกลาง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endParaRPr kumimoji="0" lang="th-TH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(3)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7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791"/>
                    </a:solidFill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</a:t>
                      </a:r>
                      <a:r>
                        <a:rPr kumimoji="0" lang="th-TH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น้อย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(2)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791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</a:t>
                      </a:r>
                      <a:r>
                        <a:rPr kumimoji="0" lang="th-TH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น้อยมาก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(1)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4" name="Line 53"/>
          <p:cNvSpPr>
            <a:spLocks noChangeShapeType="1"/>
          </p:cNvSpPr>
          <p:nvPr/>
        </p:nvSpPr>
        <p:spPr bwMode="auto">
          <a:xfrm>
            <a:off x="148886" y="1571625"/>
            <a:ext cx="928687" cy="928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Text Box 55"/>
          <p:cNvSpPr txBox="1">
            <a:spLocks noChangeArrowheads="1"/>
          </p:cNvSpPr>
          <p:nvPr/>
        </p:nvSpPr>
        <p:spPr bwMode="auto">
          <a:xfrm>
            <a:off x="536236" y="1785938"/>
            <a:ext cx="6238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1600" b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โอกาส</a:t>
            </a: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1285852" y="6000768"/>
            <a:ext cx="6943725" cy="571504"/>
            <a:chOff x="839" y="3657"/>
            <a:chExt cx="4037" cy="544"/>
          </a:xfrm>
        </p:grpSpPr>
        <p:sp>
          <p:nvSpPr>
            <p:cNvPr id="27" name="Oval 58"/>
            <p:cNvSpPr>
              <a:spLocks noChangeArrowheads="1"/>
            </p:cNvSpPr>
            <p:nvPr/>
          </p:nvSpPr>
          <p:spPr bwMode="auto">
            <a:xfrm>
              <a:off x="839" y="3657"/>
              <a:ext cx="4037" cy="544"/>
            </a:xfrm>
            <a:prstGeom prst="ellipse">
              <a:avLst/>
            </a:prstGeom>
            <a:solidFill>
              <a:srgbClr val="FF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400" b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8" name="Text Box 59"/>
            <p:cNvSpPr txBox="1">
              <a:spLocks noChangeArrowheads="1"/>
            </p:cNvSpPr>
            <p:nvPr/>
          </p:nvSpPr>
          <p:spPr bwMode="auto">
            <a:xfrm>
              <a:off x="1020" y="3748"/>
              <a:ext cx="376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4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นโยบาย </a:t>
              </a:r>
              <a:r>
                <a:rPr lang="en-US" sz="24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…….</a:t>
              </a:r>
              <a:r>
                <a:rPr lang="th-TH" sz="24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ระดับความเสี่ยงคงเหลือที่ยอมรับได้   </a:t>
              </a:r>
              <a:r>
                <a:rPr lang="en-US" sz="24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&lt; = 9</a:t>
              </a:r>
              <a:endPara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1928473" y="2571750"/>
            <a:ext cx="2868613" cy="2500313"/>
            <a:chOff x="1338" y="1434"/>
            <a:chExt cx="1668" cy="1575"/>
          </a:xfrm>
        </p:grpSpPr>
        <p:sp>
          <p:nvSpPr>
            <p:cNvPr id="30" name="Line 61"/>
            <p:cNvSpPr>
              <a:spLocks noChangeShapeType="1"/>
            </p:cNvSpPr>
            <p:nvPr/>
          </p:nvSpPr>
          <p:spPr bwMode="auto">
            <a:xfrm>
              <a:off x="1338" y="1434"/>
              <a:ext cx="0" cy="363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 b="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1" name="Line 62"/>
            <p:cNvSpPr>
              <a:spLocks noChangeShapeType="1"/>
            </p:cNvSpPr>
            <p:nvPr/>
          </p:nvSpPr>
          <p:spPr bwMode="auto">
            <a:xfrm>
              <a:off x="1746" y="1797"/>
              <a:ext cx="0" cy="408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 b="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2" name="Line 63"/>
            <p:cNvSpPr>
              <a:spLocks noChangeShapeType="1"/>
            </p:cNvSpPr>
            <p:nvPr/>
          </p:nvSpPr>
          <p:spPr bwMode="auto">
            <a:xfrm>
              <a:off x="2154" y="2205"/>
              <a:ext cx="0" cy="409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 b="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3" name="Line 64"/>
            <p:cNvSpPr>
              <a:spLocks noChangeShapeType="1"/>
            </p:cNvSpPr>
            <p:nvPr/>
          </p:nvSpPr>
          <p:spPr bwMode="auto">
            <a:xfrm>
              <a:off x="2608" y="2614"/>
              <a:ext cx="0" cy="363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 b="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4" name="Line 65"/>
            <p:cNvSpPr>
              <a:spLocks noChangeShapeType="1"/>
            </p:cNvSpPr>
            <p:nvPr/>
          </p:nvSpPr>
          <p:spPr bwMode="auto">
            <a:xfrm>
              <a:off x="1338" y="1797"/>
              <a:ext cx="408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 b="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5" name="Line 66"/>
            <p:cNvSpPr>
              <a:spLocks noChangeShapeType="1"/>
            </p:cNvSpPr>
            <p:nvPr/>
          </p:nvSpPr>
          <p:spPr bwMode="auto">
            <a:xfrm>
              <a:off x="1746" y="2205"/>
              <a:ext cx="408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 b="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6" name="Line 67"/>
            <p:cNvSpPr>
              <a:spLocks noChangeShapeType="1"/>
            </p:cNvSpPr>
            <p:nvPr/>
          </p:nvSpPr>
          <p:spPr bwMode="auto">
            <a:xfrm>
              <a:off x="2154" y="2614"/>
              <a:ext cx="454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 b="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7" name="Line 68"/>
            <p:cNvSpPr>
              <a:spLocks noChangeShapeType="1"/>
            </p:cNvSpPr>
            <p:nvPr/>
          </p:nvSpPr>
          <p:spPr bwMode="auto">
            <a:xfrm>
              <a:off x="2598" y="3009"/>
              <a:ext cx="408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 b="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8" name="Text Box 69"/>
          <p:cNvSpPr txBox="1">
            <a:spLocks noChangeArrowheads="1"/>
          </p:cNvSpPr>
          <p:nvPr/>
        </p:nvSpPr>
        <p:spPr bwMode="auto">
          <a:xfrm>
            <a:off x="-314664" y="1000125"/>
            <a:ext cx="54213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ตารางจัดลำดับความเสี่ยง </a:t>
            </a:r>
            <a:r>
              <a:rPr lang="en-US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 RISK MATRIX)</a:t>
            </a:r>
            <a:endParaRPr lang="th-TH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Line 70"/>
          <p:cNvSpPr>
            <a:spLocks noChangeShapeType="1"/>
          </p:cNvSpPr>
          <p:nvPr/>
        </p:nvSpPr>
        <p:spPr bwMode="auto">
          <a:xfrm>
            <a:off x="7759361" y="4005263"/>
            <a:ext cx="234950" cy="6477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" name="Line 71"/>
          <p:cNvSpPr>
            <a:spLocks noChangeShapeType="1"/>
          </p:cNvSpPr>
          <p:nvPr/>
        </p:nvSpPr>
        <p:spPr bwMode="auto">
          <a:xfrm flipV="1">
            <a:off x="5186023" y="1484313"/>
            <a:ext cx="0" cy="37449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Line 72"/>
          <p:cNvSpPr>
            <a:spLocks noChangeShapeType="1"/>
          </p:cNvSpPr>
          <p:nvPr/>
        </p:nvSpPr>
        <p:spPr bwMode="auto">
          <a:xfrm>
            <a:off x="5186023" y="5229225"/>
            <a:ext cx="41719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2" name="Rectangle 73"/>
          <p:cNvSpPr>
            <a:spLocks noChangeArrowheads="1"/>
          </p:cNvSpPr>
          <p:nvPr/>
        </p:nvSpPr>
        <p:spPr bwMode="auto">
          <a:xfrm>
            <a:off x="5419386" y="2205038"/>
            <a:ext cx="1012825" cy="295275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b="1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Rectangle 74"/>
          <p:cNvSpPr>
            <a:spLocks noChangeArrowheads="1"/>
          </p:cNvSpPr>
          <p:nvPr/>
        </p:nvSpPr>
        <p:spPr bwMode="auto">
          <a:xfrm>
            <a:off x="6744948" y="2205038"/>
            <a:ext cx="1014413" cy="9366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b="1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4" name="Rectangle 75"/>
          <p:cNvSpPr>
            <a:spLocks noChangeArrowheads="1"/>
          </p:cNvSpPr>
          <p:nvPr/>
        </p:nvSpPr>
        <p:spPr bwMode="auto">
          <a:xfrm>
            <a:off x="6743361" y="3213100"/>
            <a:ext cx="1016000" cy="19446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b="1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" name="Rectangle 76"/>
          <p:cNvSpPr>
            <a:spLocks noChangeArrowheads="1"/>
          </p:cNvSpPr>
          <p:nvPr/>
        </p:nvSpPr>
        <p:spPr bwMode="auto">
          <a:xfrm>
            <a:off x="7994311" y="2205038"/>
            <a:ext cx="935037" cy="9366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b="1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Rectangle 77"/>
          <p:cNvSpPr>
            <a:spLocks noChangeArrowheads="1"/>
          </p:cNvSpPr>
          <p:nvPr/>
        </p:nvSpPr>
        <p:spPr bwMode="auto">
          <a:xfrm>
            <a:off x="7994311" y="3213100"/>
            <a:ext cx="935037" cy="936625"/>
          </a:xfrm>
          <a:prstGeom prst="rect">
            <a:avLst/>
          </a:prstGeom>
          <a:solidFill>
            <a:srgbClr val="FDEBD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b="1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7" name="Rectangle 78"/>
          <p:cNvSpPr>
            <a:spLocks noChangeArrowheads="1"/>
          </p:cNvSpPr>
          <p:nvPr/>
        </p:nvSpPr>
        <p:spPr bwMode="auto">
          <a:xfrm>
            <a:off x="7994311" y="4221163"/>
            <a:ext cx="935037" cy="936625"/>
          </a:xfrm>
          <a:prstGeom prst="rect">
            <a:avLst/>
          </a:prstGeom>
          <a:solidFill>
            <a:srgbClr val="D3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b="1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" name="Text Box 79"/>
          <p:cNvSpPr txBox="1">
            <a:spLocks noChangeArrowheads="1"/>
          </p:cNvSpPr>
          <p:nvPr/>
        </p:nvSpPr>
        <p:spPr bwMode="auto">
          <a:xfrm>
            <a:off x="5419386" y="3068638"/>
            <a:ext cx="1012825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1900" b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ความเสี่ยงก่อนการควบคุม</a:t>
            </a:r>
            <a:endParaRPr lang="en-US" sz="1900" b="1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9" name="Text Box 80"/>
          <p:cNvSpPr txBox="1">
            <a:spLocks noChangeArrowheads="1"/>
          </p:cNvSpPr>
          <p:nvPr/>
        </p:nvSpPr>
        <p:spPr bwMode="auto">
          <a:xfrm>
            <a:off x="6744948" y="2492375"/>
            <a:ext cx="109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19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</a:t>
            </a:r>
            <a:endParaRPr lang="en-US" sz="19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Text Box 81"/>
          <p:cNvSpPr txBox="1">
            <a:spLocks noChangeArrowheads="1"/>
          </p:cNvSpPr>
          <p:nvPr/>
        </p:nvSpPr>
        <p:spPr bwMode="auto">
          <a:xfrm>
            <a:off x="6744948" y="3429000"/>
            <a:ext cx="1249363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1900" b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ความเสี่ยงคงเหลือหลังมาตรการควบคุม</a:t>
            </a:r>
            <a:endParaRPr lang="en-US" sz="1900" b="1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" name="Text Box 82"/>
          <p:cNvSpPr txBox="1">
            <a:spLocks noChangeArrowheads="1"/>
          </p:cNvSpPr>
          <p:nvPr/>
        </p:nvSpPr>
        <p:spPr bwMode="auto">
          <a:xfrm>
            <a:off x="7914936" y="2492375"/>
            <a:ext cx="109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1900" b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</a:t>
            </a:r>
            <a:endParaRPr lang="en-US" sz="1900" b="1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2" name="Text Box 83"/>
          <p:cNvSpPr txBox="1">
            <a:spLocks noChangeArrowheads="1"/>
          </p:cNvSpPr>
          <p:nvPr/>
        </p:nvSpPr>
        <p:spPr bwMode="auto">
          <a:xfrm>
            <a:off x="7992723" y="3284538"/>
            <a:ext cx="124777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17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แผนจัดการความเสี่ยงเพิ่มเติม</a:t>
            </a:r>
            <a:endParaRPr lang="en-US" sz="17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3" name="Text Box 84"/>
          <p:cNvSpPr txBox="1">
            <a:spLocks noChangeArrowheads="1"/>
          </p:cNvSpPr>
          <p:nvPr/>
        </p:nvSpPr>
        <p:spPr bwMode="auto">
          <a:xfrm>
            <a:off x="7994311" y="4365625"/>
            <a:ext cx="10922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1500" b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ความเสี่ยงคงเหลือที่ยอมรับได้</a:t>
            </a:r>
            <a:endParaRPr lang="en-US" sz="1500" b="1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4" name="Line 85"/>
          <p:cNvSpPr>
            <a:spLocks noChangeShapeType="1"/>
          </p:cNvSpPr>
          <p:nvPr/>
        </p:nvSpPr>
        <p:spPr bwMode="auto">
          <a:xfrm>
            <a:off x="6432211" y="3213100"/>
            <a:ext cx="312737" cy="720725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5" name="Text Box 86"/>
          <p:cNvSpPr txBox="1">
            <a:spLocks noChangeArrowheads="1"/>
          </p:cNvSpPr>
          <p:nvPr/>
        </p:nvSpPr>
        <p:spPr bwMode="auto">
          <a:xfrm>
            <a:off x="5887698" y="1773238"/>
            <a:ext cx="2495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800" b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การประเมินความเสี่ยง</a:t>
            </a:r>
          </a:p>
        </p:txBody>
      </p:sp>
      <p:sp>
        <p:nvSpPr>
          <p:cNvPr id="56" name="Line 93"/>
          <p:cNvSpPr>
            <a:spLocks noChangeShapeType="1"/>
          </p:cNvSpPr>
          <p:nvPr/>
        </p:nvSpPr>
        <p:spPr bwMode="auto">
          <a:xfrm>
            <a:off x="5263811" y="4149725"/>
            <a:ext cx="4094162" cy="0"/>
          </a:xfrm>
          <a:prstGeom prst="line">
            <a:avLst/>
          </a:prstGeom>
          <a:noFill/>
          <a:ln w="762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7" name="สี่เหลี่ยมผืนผ้า 43"/>
          <p:cNvSpPr>
            <a:spLocks noChangeArrowheads="1"/>
          </p:cNvSpPr>
          <p:nvPr/>
        </p:nvSpPr>
        <p:spPr bwMode="auto">
          <a:xfrm>
            <a:off x="148886" y="2214563"/>
            <a:ext cx="6799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1400" b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ผลกระทบ</a:t>
            </a:r>
          </a:p>
        </p:txBody>
      </p:sp>
    </p:spTree>
    <p:extLst>
      <p:ext uri="{BB962C8B-B14F-4D97-AF65-F5344CB8AC3E}">
        <p14:creationId xmlns="" xmlns:p14="http://schemas.microsoft.com/office/powerpoint/2010/main" val="26673067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9CDAB9-6916-4778-969A-14D9360DC731}" type="slidenum">
              <a:rPr lang="en-US" smtClean="0">
                <a:latin typeface="TH SarabunPSK" pitchFamily="34" charset="-34"/>
                <a:cs typeface="TH SarabunPSK" pitchFamily="34" charset="-34"/>
              </a:rPr>
              <a:pPr/>
              <a:t>76</a:t>
            </a:fld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74146" name="Text Box 2"/>
          <p:cNvSpPr txBox="1">
            <a:spLocks noChangeArrowheads="1"/>
          </p:cNvSpPr>
          <p:nvPr/>
        </p:nvSpPr>
        <p:spPr bwMode="auto">
          <a:xfrm>
            <a:off x="819832" y="6169570"/>
            <a:ext cx="7884000" cy="576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0" lang="th-TH" b="1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ทราบความเสี่ยงและหาทางลดความเสี่ยงให้อยู่ในระดับที่ยอมรับได้</a:t>
            </a:r>
          </a:p>
        </p:txBody>
      </p:sp>
      <p:sp>
        <p:nvSpPr>
          <p:cNvPr id="2059" name="Rectangle 2"/>
          <p:cNvSpPr>
            <a:spLocks noChangeArrowheads="1"/>
          </p:cNvSpPr>
          <p:nvPr/>
        </p:nvSpPr>
        <p:spPr bwMode="auto">
          <a:xfrm>
            <a:off x="0" y="692696"/>
            <a:ext cx="9144000" cy="700086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kumimoji="0" lang="th-TH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การประเมินความเสี่ยง  (</a:t>
            </a:r>
            <a:r>
              <a:rPr kumimoji="0" lang="th-TH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Risk</a:t>
            </a:r>
            <a:r>
              <a:rPr kumimoji="0" lang="th-TH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kumimoji="0"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kumimoji="0" lang="th-TH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Assessment</a:t>
            </a:r>
            <a:r>
              <a:rPr kumimoji="0" lang="th-TH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2060" name="Text Box 22"/>
          <p:cNvSpPr txBox="1">
            <a:spLocks noChangeArrowheads="1"/>
          </p:cNvSpPr>
          <p:nvPr/>
        </p:nvSpPr>
        <p:spPr bwMode="auto">
          <a:xfrm>
            <a:off x="0" y="1352643"/>
            <a:ext cx="9144000" cy="138499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0" lang="en-US" b="1" dirty="0">
                <a:latin typeface="TH SarabunPSK" pitchFamily="34" charset="-34"/>
                <a:cs typeface="TH SarabunPSK" pitchFamily="34" charset="-34"/>
              </a:rPr>
              <a:t>       </a:t>
            </a:r>
            <a:r>
              <a:rPr kumimoji="0" lang="th-TH" b="1" u="sng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หมายถึง</a:t>
            </a:r>
            <a:r>
              <a:rPr kumimoji="0" lang="th-TH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การ</a:t>
            </a:r>
            <a:r>
              <a:rPr kumimoji="0" lang="th-TH" b="1" i="1" dirty="0">
                <a:solidFill>
                  <a:srgbClr val="A50021"/>
                </a:solidFill>
                <a:latin typeface="TH SarabunPSK" pitchFamily="34" charset="-34"/>
                <a:cs typeface="TH SarabunPSK" pitchFamily="34" charset="-34"/>
              </a:rPr>
              <a:t>ระบุปัจจัยเสี่ยง</a:t>
            </a:r>
            <a:r>
              <a:rPr kumimoji="0" lang="th-TH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kumimoji="0" lang="th-TH" b="1" i="1" dirty="0">
                <a:solidFill>
                  <a:srgbClr val="A50021"/>
                </a:solidFill>
                <a:latin typeface="TH SarabunPSK" pitchFamily="34" charset="-34"/>
                <a:cs typeface="TH SarabunPSK" pitchFamily="34" charset="-34"/>
              </a:rPr>
              <a:t>วิเคราะห์ความเสี่ยง</a:t>
            </a:r>
            <a:r>
              <a:rPr kumimoji="0" lang="th-TH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อย่างเป็นระบบ </a:t>
            </a:r>
            <a:r>
              <a:rPr kumimoji="0" lang="en-US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kumimoji="0" lang="th-TH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รวมถึงการ</a:t>
            </a:r>
            <a:r>
              <a:rPr kumimoji="0" lang="th-TH" b="1" i="1" dirty="0" smtClean="0">
                <a:solidFill>
                  <a:srgbClr val="A50021"/>
                </a:solidFill>
                <a:latin typeface="TH SarabunPSK" pitchFamily="34" charset="-34"/>
                <a:cs typeface="TH SarabunPSK" pitchFamily="34" charset="-34"/>
              </a:rPr>
              <a:t>จัดลำดับความสำคัญ</a:t>
            </a:r>
            <a:r>
              <a:rPr kumimoji="0" lang="th-TH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ว่าเหตุการณ์ใด/เงื่อนไขใดที่จะมีผลกระทบต่อการไม่บรรลุวัตถุประสงค์</a:t>
            </a:r>
            <a:r>
              <a:rPr kumimoji="0" lang="th-TH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ของหน่วยงาน</a:t>
            </a:r>
            <a:endParaRPr kumimoji="0" lang="th-TH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Left-Up Arrow 24"/>
          <p:cNvSpPr/>
          <p:nvPr/>
        </p:nvSpPr>
        <p:spPr>
          <a:xfrm>
            <a:off x="2285984" y="5316206"/>
            <a:ext cx="3207846" cy="756000"/>
          </a:xfrm>
          <a:prstGeom prst="leftUp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1" name="Group 40"/>
          <p:cNvGrpSpPr/>
          <p:nvPr/>
        </p:nvGrpSpPr>
        <p:grpSpPr>
          <a:xfrm>
            <a:off x="6400800" y="2708920"/>
            <a:ext cx="1905000" cy="3352800"/>
            <a:chOff x="6400800" y="2708920"/>
            <a:chExt cx="1905000" cy="3352800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6400800" y="2708920"/>
              <a:ext cx="1905000" cy="3352800"/>
              <a:chOff x="4032" y="1728"/>
              <a:chExt cx="1200" cy="2112"/>
            </a:xfrm>
          </p:grpSpPr>
          <p:sp>
            <p:nvSpPr>
              <p:cNvPr id="2065" name="Rectangle 13"/>
              <p:cNvSpPr>
                <a:spLocks noChangeArrowheads="1"/>
              </p:cNvSpPr>
              <p:nvPr/>
            </p:nvSpPr>
            <p:spPr bwMode="auto">
              <a:xfrm>
                <a:off x="4032" y="2064"/>
                <a:ext cx="1200" cy="177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eaLnBrk="0" hangingPunct="0">
                  <a:lnSpc>
                    <a:spcPct val="120000"/>
                  </a:lnSpc>
                </a:pPr>
                <a:r>
                  <a:rPr kumimoji="0" lang="th-TH" sz="2400" b="1" dirty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* ยอมรับ</a:t>
                </a:r>
              </a:p>
              <a:p>
                <a:pPr eaLnBrk="0" hangingPunct="0">
                  <a:lnSpc>
                    <a:spcPct val="120000"/>
                  </a:lnSpc>
                </a:pPr>
                <a:r>
                  <a:rPr kumimoji="0" lang="th-TH" sz="2400" b="1" dirty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* ป้องกัน/ควบคุม</a:t>
                </a:r>
              </a:p>
              <a:p>
                <a:pPr eaLnBrk="0" hangingPunct="0">
                  <a:lnSpc>
                    <a:spcPct val="120000"/>
                  </a:lnSpc>
                </a:pPr>
                <a:r>
                  <a:rPr kumimoji="0" lang="th-TH" sz="2400" b="1" dirty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* ถ่ายโอน/กระจาย</a:t>
                </a:r>
              </a:p>
              <a:p>
                <a:pPr eaLnBrk="0" hangingPunct="0">
                  <a:lnSpc>
                    <a:spcPct val="120000"/>
                  </a:lnSpc>
                </a:pPr>
                <a:r>
                  <a:rPr kumimoji="0" lang="th-TH" sz="2400" b="1" dirty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* หลีกเลี่ยง</a:t>
                </a:r>
              </a:p>
            </p:txBody>
          </p:sp>
          <p:sp>
            <p:nvSpPr>
              <p:cNvPr id="2066" name="Rectangle 14" descr="Rectangle: Click to edit Master text styles&#10;Second level&#10;Third level&#10;Fourth level&#10;Fifth level"/>
              <p:cNvSpPr>
                <a:spLocks noChangeArrowheads="1"/>
              </p:cNvSpPr>
              <p:nvPr/>
            </p:nvSpPr>
            <p:spPr bwMode="auto">
              <a:xfrm>
                <a:off x="4032" y="1728"/>
                <a:ext cx="1104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342900" indent="-342900" algn="ctr"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</a:pPr>
                <a:r>
                  <a:rPr kumimoji="0" lang="th-TH" sz="2400" b="1" dirty="0">
                    <a:solidFill>
                      <a:srgbClr val="0000CC"/>
                    </a:solidFill>
                    <a:latin typeface="TH SarabunPSK" pitchFamily="34" charset="-34"/>
                    <a:cs typeface="TH SarabunPSK" pitchFamily="34" charset="-34"/>
                  </a:rPr>
                  <a:t>การจัดการ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801362" y="4929198"/>
              <a:ext cx="1111472" cy="1111504"/>
              <a:chOff x="0" y="3214686"/>
              <a:chExt cx="1111472" cy="1111504"/>
            </a:xfrm>
          </p:grpSpPr>
          <p:pic>
            <p:nvPicPr>
              <p:cNvPr id="24" name="Picture 2" descr="Avoid premium ico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1472" y="3786190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" name="Picture 4" descr="Reduce premium ico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1472" y="3214686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" name="Picture 6" descr="Transfer premium icon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3786190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Picture 8" descr="Available premium ico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3214686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0" name="Group 39"/>
          <p:cNvGrpSpPr/>
          <p:nvPr/>
        </p:nvGrpSpPr>
        <p:grpSpPr>
          <a:xfrm>
            <a:off x="4495800" y="3242320"/>
            <a:ext cx="1905000" cy="2819400"/>
            <a:chOff x="4495800" y="3242320"/>
            <a:chExt cx="1905000" cy="2819400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4495800" y="3242320"/>
              <a:ext cx="1905000" cy="2819400"/>
              <a:chOff x="2832" y="2064"/>
              <a:chExt cx="1200" cy="1776"/>
            </a:xfrm>
          </p:grpSpPr>
          <p:sp>
            <p:nvSpPr>
              <p:cNvPr id="2067" name="Rectangle 10"/>
              <p:cNvSpPr>
                <a:spLocks noChangeArrowheads="1"/>
              </p:cNvSpPr>
              <p:nvPr/>
            </p:nvSpPr>
            <p:spPr bwMode="auto">
              <a:xfrm>
                <a:off x="2928" y="2400"/>
                <a:ext cx="1104" cy="144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eaLnBrk="0" hangingPunct="0">
                  <a:lnSpc>
                    <a:spcPct val="120000"/>
                  </a:lnSpc>
                </a:pPr>
                <a:r>
                  <a:rPr kumimoji="0" lang="th-TH" sz="2400" b="1" dirty="0" smtClean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* โอกาส</a:t>
                </a:r>
              </a:p>
              <a:p>
                <a:pPr eaLnBrk="0" hangingPunct="0">
                  <a:lnSpc>
                    <a:spcPct val="120000"/>
                  </a:lnSpc>
                </a:pPr>
                <a:endParaRPr kumimoji="0" lang="th-TH" sz="2400" b="1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eaLnBrk="0" hangingPunct="0">
                  <a:lnSpc>
                    <a:spcPct val="120000"/>
                  </a:lnSpc>
                </a:pPr>
                <a:r>
                  <a:rPr kumimoji="0" lang="th-TH" sz="2400" b="1" dirty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* ผลกระทบ</a:t>
                </a:r>
              </a:p>
            </p:txBody>
          </p:sp>
          <p:sp>
            <p:nvSpPr>
              <p:cNvPr id="2068" name="Rectangle 11" descr="Rectangle: Click to edit Master text styles&#10;Second level&#10;Third level&#10;Fourth level&#10;Fifth level"/>
              <p:cNvSpPr>
                <a:spLocks noChangeArrowheads="1"/>
              </p:cNvSpPr>
              <p:nvPr/>
            </p:nvSpPr>
            <p:spPr bwMode="auto">
              <a:xfrm>
                <a:off x="2832" y="2064"/>
                <a:ext cx="1200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342900" indent="-342900" algn="ctr"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</a:pPr>
                <a:r>
                  <a:rPr kumimoji="0" lang="th-TH" sz="2400" b="1" dirty="0">
                    <a:solidFill>
                      <a:srgbClr val="0000CC"/>
                    </a:solidFill>
                    <a:latin typeface="TH SarabunPSK" pitchFamily="34" charset="-34"/>
                    <a:cs typeface="TH SarabunPSK" pitchFamily="34" charset="-34"/>
                  </a:rPr>
                  <a:t>วิเคราะห์/จัดลำดับ</a:t>
                </a:r>
              </a:p>
            </p:txBody>
          </p:sp>
        </p:grpSp>
        <p:pic>
          <p:nvPicPr>
            <p:cNvPr id="30" name="Picture 2" descr="Impact premium icon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86446" y="4683352"/>
              <a:ext cx="540000" cy="540000"/>
            </a:xfrm>
            <a:prstGeom prst="rect">
              <a:avLst/>
            </a:prstGeom>
            <a:noFill/>
          </p:spPr>
        </p:pic>
        <p:pic>
          <p:nvPicPr>
            <p:cNvPr id="31" name="Picture 4" descr="Opportunity premium icon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675074" y="3817693"/>
              <a:ext cx="540000" cy="540001"/>
            </a:xfrm>
            <a:prstGeom prst="rect">
              <a:avLst/>
            </a:prstGeom>
            <a:noFill/>
          </p:spPr>
        </p:pic>
      </p:grpSp>
      <p:grpSp>
        <p:nvGrpSpPr>
          <p:cNvPr id="45" name="Group 44"/>
          <p:cNvGrpSpPr/>
          <p:nvPr/>
        </p:nvGrpSpPr>
        <p:grpSpPr>
          <a:xfrm>
            <a:off x="2895600" y="3775720"/>
            <a:ext cx="1752600" cy="2286000"/>
            <a:chOff x="2895600" y="3775720"/>
            <a:chExt cx="1752600" cy="228600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95600" y="3775720"/>
              <a:ext cx="1752600" cy="2286000"/>
              <a:chOff x="1824" y="2400"/>
              <a:chExt cx="1104" cy="1440"/>
            </a:xfrm>
          </p:grpSpPr>
          <p:sp>
            <p:nvSpPr>
              <p:cNvPr id="2069" name="Rectangle 7"/>
              <p:cNvSpPr>
                <a:spLocks noChangeArrowheads="1"/>
              </p:cNvSpPr>
              <p:nvPr/>
            </p:nvSpPr>
            <p:spPr bwMode="auto">
              <a:xfrm>
                <a:off x="1824" y="2736"/>
                <a:ext cx="1104" cy="110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eaLnBrk="0" hangingPunct="0">
                  <a:lnSpc>
                    <a:spcPct val="120000"/>
                  </a:lnSpc>
                </a:pPr>
                <a:r>
                  <a:rPr kumimoji="0" lang="th-TH" sz="2400" b="1" dirty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* ความเสี่ยงอะไร</a:t>
                </a:r>
              </a:p>
              <a:p>
                <a:pPr eaLnBrk="0" hangingPunct="0">
                  <a:lnSpc>
                    <a:spcPct val="120000"/>
                  </a:lnSpc>
                </a:pPr>
                <a:r>
                  <a:rPr kumimoji="0" lang="th-TH" sz="2400" b="1" dirty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* ส่งผลกระทบ</a:t>
                </a:r>
              </a:p>
              <a:p>
                <a:pPr eaLnBrk="0" hangingPunct="0">
                  <a:lnSpc>
                    <a:spcPct val="120000"/>
                  </a:lnSpc>
                </a:pPr>
                <a:r>
                  <a:rPr kumimoji="0" lang="th-TH" sz="2400" b="1" dirty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    อย่างไร</a:t>
                </a:r>
              </a:p>
            </p:txBody>
          </p:sp>
          <p:sp>
            <p:nvSpPr>
              <p:cNvPr id="2070" name="Rectangle 8" descr="Rectangle: Click to edit Master text styles&#10;Second level&#10;Third level&#10;Fourth level&#10;Fifth level"/>
              <p:cNvSpPr>
                <a:spLocks noChangeArrowheads="1"/>
              </p:cNvSpPr>
              <p:nvPr/>
            </p:nvSpPr>
            <p:spPr bwMode="auto">
              <a:xfrm>
                <a:off x="1824" y="2400"/>
                <a:ext cx="1104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342900" indent="-342900" algn="ctr"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</a:pPr>
                <a:r>
                  <a:rPr kumimoji="0" lang="th-TH" sz="2400" b="1" dirty="0">
                    <a:solidFill>
                      <a:srgbClr val="0000CC"/>
                    </a:solidFill>
                    <a:latin typeface="TH SarabunPSK" pitchFamily="34" charset="-34"/>
                    <a:cs typeface="TH SarabunPSK" pitchFamily="34" charset="-34"/>
                  </a:rPr>
                  <a:t>ระบุ</a:t>
                </a:r>
              </a:p>
            </p:txBody>
          </p:sp>
        </p:grpSp>
        <p:pic>
          <p:nvPicPr>
            <p:cNvPr id="32" name="Picture 10" descr="Risk premium ico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00496" y="5103606"/>
              <a:ext cx="576000" cy="576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" name="Group 43"/>
          <p:cNvGrpSpPr/>
          <p:nvPr/>
        </p:nvGrpSpPr>
        <p:grpSpPr>
          <a:xfrm>
            <a:off x="914400" y="4309120"/>
            <a:ext cx="2133600" cy="1752600"/>
            <a:chOff x="914400" y="4309120"/>
            <a:chExt cx="2133600" cy="1752600"/>
          </a:xfrm>
        </p:grpSpPr>
        <p:grpSp>
          <p:nvGrpSpPr>
            <p:cNvPr id="2" name="Group 3"/>
            <p:cNvGrpSpPr>
              <a:grpSpLocks/>
            </p:cNvGrpSpPr>
            <p:nvPr/>
          </p:nvGrpSpPr>
          <p:grpSpPr bwMode="auto">
            <a:xfrm>
              <a:off x="914400" y="4309120"/>
              <a:ext cx="2133600" cy="1752600"/>
              <a:chOff x="576" y="2736"/>
              <a:chExt cx="1344" cy="1104"/>
            </a:xfrm>
          </p:grpSpPr>
          <p:sp>
            <p:nvSpPr>
              <p:cNvPr id="2071" name="Rectangle 4"/>
              <p:cNvSpPr>
                <a:spLocks noChangeArrowheads="1"/>
              </p:cNvSpPr>
              <p:nvPr/>
            </p:nvSpPr>
            <p:spPr bwMode="auto">
              <a:xfrm>
                <a:off x="720" y="3072"/>
                <a:ext cx="1104" cy="76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eaLnBrk="0" hangingPunct="0">
                  <a:lnSpc>
                    <a:spcPct val="120000"/>
                  </a:lnSpc>
                </a:pPr>
                <a:r>
                  <a:rPr kumimoji="0" lang="th-TH" sz="2400" b="1" dirty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วัตถุประสงค์</a:t>
                </a:r>
              </a:p>
              <a:p>
                <a:pPr eaLnBrk="0" hangingPunct="0">
                  <a:lnSpc>
                    <a:spcPct val="120000"/>
                  </a:lnSpc>
                </a:pPr>
                <a:r>
                  <a:rPr kumimoji="0" lang="th-TH" sz="2400" b="1" dirty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เป้าหมาย</a:t>
                </a:r>
              </a:p>
            </p:txBody>
          </p:sp>
          <p:sp>
            <p:nvSpPr>
              <p:cNvPr id="2072" name="Rectangle 5" descr="Rectangle: Click to edit Master text styles&#10;Second level&#10;Third level&#10;Fourth level&#10;Fifth level"/>
              <p:cNvSpPr>
                <a:spLocks noChangeArrowheads="1"/>
              </p:cNvSpPr>
              <p:nvPr/>
            </p:nvSpPr>
            <p:spPr bwMode="auto">
              <a:xfrm>
                <a:off x="576" y="2736"/>
                <a:ext cx="1344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342900" indent="-342900"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</a:pPr>
                <a:r>
                  <a:rPr kumimoji="0" lang="th-TH" sz="2400" b="1" dirty="0">
                    <a:solidFill>
                      <a:srgbClr val="0000CC"/>
                    </a:solidFill>
                    <a:latin typeface="TH SarabunPSK" pitchFamily="34" charset="-34"/>
                    <a:cs typeface="TH SarabunPSK" pitchFamily="34" charset="-34"/>
                  </a:rPr>
                  <a:t>ศึกษา ทำความเข้าใจ</a:t>
                </a:r>
              </a:p>
            </p:txBody>
          </p:sp>
        </p:grpSp>
        <p:pic>
          <p:nvPicPr>
            <p:cNvPr id="33" name="Picture 41" descr="D:\กยศ.61\KPIs\objective 1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373160" y="4850368"/>
              <a:ext cx="540000" cy="540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" name="Group 38"/>
          <p:cNvGrpSpPr/>
          <p:nvPr/>
        </p:nvGrpSpPr>
        <p:grpSpPr>
          <a:xfrm>
            <a:off x="1000100" y="2781945"/>
            <a:ext cx="2185813" cy="1374775"/>
            <a:chOff x="1000100" y="2781945"/>
            <a:chExt cx="2185813" cy="1374775"/>
          </a:xfrm>
        </p:grpSpPr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1000100" y="2781945"/>
              <a:ext cx="2185813" cy="1374775"/>
              <a:chOff x="996" y="1774"/>
              <a:chExt cx="1066" cy="866"/>
            </a:xfrm>
          </p:grpSpPr>
          <p:sp>
            <p:nvSpPr>
              <p:cNvPr id="2061" name="AutoShape 19"/>
              <p:cNvSpPr>
                <a:spLocks noChangeArrowheads="1"/>
              </p:cNvSpPr>
              <p:nvPr/>
            </p:nvSpPr>
            <p:spPr bwMode="auto">
              <a:xfrm>
                <a:off x="1008" y="1776"/>
                <a:ext cx="1054" cy="864"/>
              </a:xfrm>
              <a:prstGeom prst="wedgeRoundRectCallout">
                <a:avLst>
                  <a:gd name="adj1" fmla="val 66319"/>
                  <a:gd name="adj2" fmla="val 42940"/>
                  <a:gd name="adj3" fmla="val 16667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r"/>
                <a:endParaRPr kumimoji="0" lang="th-TH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062" name="Text Box 20"/>
              <p:cNvSpPr txBox="1">
                <a:spLocks noChangeArrowheads="1"/>
              </p:cNvSpPr>
              <p:nvPr/>
            </p:nvSpPr>
            <p:spPr bwMode="auto">
              <a:xfrm>
                <a:off x="996" y="1774"/>
                <a:ext cx="1056" cy="8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r">
                  <a:lnSpc>
                    <a:spcPct val="25000"/>
                  </a:lnSpc>
                  <a:spcBef>
                    <a:spcPct val="50000"/>
                  </a:spcBef>
                </a:pPr>
                <a:endParaRPr kumimoji="0" lang="th-TH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algn="r">
                  <a:lnSpc>
                    <a:spcPct val="25000"/>
                  </a:lnSpc>
                  <a:spcBef>
                    <a:spcPct val="50000"/>
                  </a:spcBef>
                  <a:buFontTx/>
                  <a:buChar char="-"/>
                </a:pPr>
                <a:r>
                  <a:rPr kumimoji="0" lang="th-TH" sz="2400" b="1" dirty="0">
                    <a:latin typeface="TH SarabunPSK" pitchFamily="34" charset="-34"/>
                    <a:cs typeface="TH SarabunPSK" pitchFamily="34" charset="-34"/>
                  </a:rPr>
                  <a:t> โครงสร้าง</a:t>
                </a:r>
              </a:p>
              <a:p>
                <a:pPr algn="r">
                  <a:lnSpc>
                    <a:spcPct val="25000"/>
                  </a:lnSpc>
                  <a:spcBef>
                    <a:spcPct val="50000"/>
                  </a:spcBef>
                  <a:buFontTx/>
                  <a:buChar char="-"/>
                </a:pPr>
                <a:r>
                  <a:rPr kumimoji="0" lang="th-TH" sz="2400" b="1" dirty="0">
                    <a:latin typeface="TH SarabunPSK" pitchFamily="34" charset="-34"/>
                    <a:cs typeface="TH SarabunPSK" pitchFamily="34" charset="-34"/>
                  </a:rPr>
                  <a:t> ระบบงาน</a:t>
                </a:r>
              </a:p>
              <a:p>
                <a:pPr algn="r">
                  <a:lnSpc>
                    <a:spcPct val="25000"/>
                  </a:lnSpc>
                  <a:spcBef>
                    <a:spcPct val="50000"/>
                  </a:spcBef>
                  <a:buFontTx/>
                  <a:buChar char="-"/>
                </a:pPr>
                <a:r>
                  <a:rPr kumimoji="0" lang="th-TH" sz="2400" b="1" dirty="0">
                    <a:latin typeface="TH SarabunPSK" pitchFamily="34" charset="-34"/>
                    <a:cs typeface="TH SarabunPSK" pitchFamily="34" charset="-34"/>
                  </a:rPr>
                  <a:t> คน </a:t>
                </a:r>
              </a:p>
              <a:p>
                <a:pPr algn="r">
                  <a:lnSpc>
                    <a:spcPct val="25000"/>
                  </a:lnSpc>
                  <a:spcBef>
                    <a:spcPct val="50000"/>
                  </a:spcBef>
                  <a:buFontTx/>
                  <a:buChar char="-"/>
                </a:pPr>
                <a:r>
                  <a:rPr kumimoji="0" lang="th-TH" sz="2400" b="1" dirty="0">
                    <a:latin typeface="TH SarabunPSK" pitchFamily="34" charset="-34"/>
                    <a:cs typeface="TH SarabunPSK" pitchFamily="34" charset="-34"/>
                  </a:rPr>
                  <a:t> ทรัพย์สิน</a:t>
                </a:r>
              </a:p>
              <a:p>
                <a:pPr algn="r">
                  <a:lnSpc>
                    <a:spcPct val="25000"/>
                  </a:lnSpc>
                  <a:spcBef>
                    <a:spcPct val="50000"/>
                  </a:spcBef>
                  <a:buFontTx/>
                  <a:buChar char="-"/>
                </a:pPr>
                <a:r>
                  <a:rPr kumimoji="0" lang="th-TH" sz="2400" b="1" dirty="0">
                    <a:latin typeface="TH SarabunPSK" pitchFamily="34" charset="-34"/>
                    <a:cs typeface="TH SarabunPSK" pitchFamily="34" charset="-34"/>
                  </a:rPr>
                  <a:t> งบประมาณ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1214414" y="3071810"/>
              <a:ext cx="757214" cy="828662"/>
              <a:chOff x="-1500230" y="2857496"/>
              <a:chExt cx="757214" cy="828662"/>
            </a:xfrm>
          </p:grpSpPr>
          <p:pic>
            <p:nvPicPr>
              <p:cNvPr id="34" name="Picture 9" descr="D:\กยศ.61\KPIs\Processes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-1115544" y="3278146"/>
                <a:ext cx="372528" cy="408012"/>
              </a:xfrm>
              <a:prstGeom prst="rect">
                <a:avLst/>
              </a:prstGeom>
              <a:noFill/>
              <a:ln>
                <a:solidFill>
                  <a:schemeClr val="bg2">
                    <a:lumMod val="75000"/>
                  </a:schemeClr>
                </a:solidFill>
              </a:ln>
            </p:spPr>
          </p:pic>
          <p:pic>
            <p:nvPicPr>
              <p:cNvPr id="35" name="Picture 10" descr="D:\กยศ.61\KPIs\material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-1500230" y="3278146"/>
                <a:ext cx="372528" cy="408012"/>
              </a:xfrm>
              <a:prstGeom prst="rect">
                <a:avLst/>
              </a:prstGeom>
              <a:noFill/>
              <a:ln>
                <a:solidFill>
                  <a:schemeClr val="bg2">
                    <a:lumMod val="75000"/>
                  </a:schemeClr>
                </a:solidFill>
              </a:ln>
            </p:spPr>
          </p:pic>
          <p:pic>
            <p:nvPicPr>
              <p:cNvPr id="36" name="Picture 11" descr="D:\กยศ.61\KPIs\money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-1115544" y="2857496"/>
                <a:ext cx="372528" cy="408012"/>
              </a:xfrm>
              <a:prstGeom prst="rect">
                <a:avLst/>
              </a:prstGeom>
              <a:noFill/>
              <a:ln>
                <a:solidFill>
                  <a:schemeClr val="bg2">
                    <a:lumMod val="75000"/>
                  </a:schemeClr>
                </a:solidFill>
              </a:ln>
            </p:spPr>
          </p:pic>
          <p:pic>
            <p:nvPicPr>
              <p:cNvPr id="37" name="Picture 12" descr="C:\Users\Acer\Downloads\collaboration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-1500230" y="2857496"/>
                <a:ext cx="372528" cy="408012"/>
              </a:xfrm>
              <a:prstGeom prst="rect">
                <a:avLst/>
              </a:prstGeom>
              <a:noFill/>
              <a:ln>
                <a:solidFill>
                  <a:schemeClr val="bg2">
                    <a:lumMod val="75000"/>
                  </a:schemeClr>
                </a:solidFill>
              </a:ln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7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7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146" grpId="0" animBg="1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00043"/>
            <a:ext cx="8229600" cy="928694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ขั้นตอนที่สำคัญในการบริหารความเสี่ยง</a:t>
            </a:r>
          </a:p>
        </p:txBody>
      </p:sp>
      <p:sp>
        <p:nvSpPr>
          <p:cNvPr id="44043" name="AutoShape 12"/>
          <p:cNvSpPr>
            <a:spLocks noChangeArrowheads="1"/>
          </p:cNvSpPr>
          <p:nvPr/>
        </p:nvSpPr>
        <p:spPr bwMode="auto">
          <a:xfrm>
            <a:off x="2374170" y="1785288"/>
            <a:ext cx="3429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4044" name="AutoShape 13"/>
          <p:cNvSpPr>
            <a:spLocks noChangeArrowheads="1"/>
          </p:cNvSpPr>
          <p:nvPr/>
        </p:nvSpPr>
        <p:spPr bwMode="auto">
          <a:xfrm>
            <a:off x="2374170" y="2521592"/>
            <a:ext cx="342900" cy="242406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4045" name="AutoShape 14"/>
          <p:cNvSpPr>
            <a:spLocks noChangeArrowheads="1"/>
          </p:cNvSpPr>
          <p:nvPr/>
        </p:nvSpPr>
        <p:spPr bwMode="auto">
          <a:xfrm>
            <a:off x="2374170" y="3365936"/>
            <a:ext cx="3429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4046" name="AutoShape 15"/>
          <p:cNvSpPr>
            <a:spLocks noChangeArrowheads="1"/>
          </p:cNvSpPr>
          <p:nvPr/>
        </p:nvSpPr>
        <p:spPr bwMode="auto">
          <a:xfrm>
            <a:off x="2374170" y="4064550"/>
            <a:ext cx="3429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4047" name="AutoShape 16"/>
          <p:cNvSpPr>
            <a:spLocks noChangeArrowheads="1"/>
          </p:cNvSpPr>
          <p:nvPr/>
        </p:nvSpPr>
        <p:spPr bwMode="auto">
          <a:xfrm>
            <a:off x="2374170" y="4948022"/>
            <a:ext cx="3429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4048" name="AutoShape 17"/>
          <p:cNvSpPr>
            <a:spLocks noChangeArrowheads="1"/>
          </p:cNvSpPr>
          <p:nvPr/>
        </p:nvSpPr>
        <p:spPr bwMode="auto">
          <a:xfrm>
            <a:off x="2374170" y="6000768"/>
            <a:ext cx="3429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34330" y="1421344"/>
            <a:ext cx="6192000" cy="756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-  ผู้บริหารมอบนโยบาย และให้การสนับสนุน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-  ประชุมทีมงาน สรุปงานที่อยู่ในขอบเขตความรับผิดชอบ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34330" y="2258375"/>
            <a:ext cx="6192000" cy="72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3038" indent="-173038" eaLnBrk="0" fontAlgn="auto" hangingPunc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spc="-3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วิเคราะห์ขั้นตอนของแผนงาน ระบุความเสี่ยงและสาเหตุในแต่ละขั้นตอน</a:t>
            </a:r>
            <a:endParaRPr lang="en-US" sz="2400" b="1" spc="-30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0" fontAlgn="auto" hangingPunc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h-TH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 ศึกษาเอกสาร ข้อมูล ,ระดมความคิด ,สัมภาษณ์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34330" y="3059406"/>
            <a:ext cx="6192000" cy="72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8925" indent="-288925" eaLnBrk="0" fontAlgn="auto" hangingPunc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h-TH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โอกาสที่จะเกิด ,ความรุนแรงของผลกระทบ ,</a:t>
            </a:r>
          </a:p>
          <a:p>
            <a:pPr marL="288925" indent="-288925" eaLnBrk="0" fontAlgn="auto" hangingPunc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h-TH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ระดับความสำคัญของความเสี่ยง และจัดลำดับ</a:t>
            </a:r>
            <a:endParaRPr lang="th-TH" sz="24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34330" y="3860437"/>
            <a:ext cx="6192000" cy="72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0" fontAlgn="auto" hangingPunc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แบ่งปัน ,หลีกเลี่ยง ,ลด และยอมรับ</a:t>
            </a:r>
            <a:endParaRPr lang="en-US" sz="2400" b="1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0" fontAlgn="auto" hangingPunc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-  พิจารณาผลได้ผลเสียแต่ละทางเลือก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34330" y="4661468"/>
            <a:ext cx="6192000" cy="97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168275" eaLnBrk="0" fontAlgn="auto" hangingPunc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ติดตามตรวจสอบว่ามีการดำเนินการตามแผนจัดการความเสี่ยง</a:t>
            </a:r>
            <a:endParaRPr lang="en-US" sz="2400" b="1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0" fontAlgn="auto" hangingPunc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-  วิเคราะห์ความเสี่ยงคงเหลือ</a:t>
            </a:r>
            <a:endParaRPr lang="en-US" sz="2400" b="1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0" fontAlgn="auto" hangingPunc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-  ย้อนกลับสู่วงจรบริหารความเสี่ยง</a:t>
            </a:r>
            <a:endParaRPr lang="th-TH" sz="24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34330" y="5714500"/>
            <a:ext cx="6192000" cy="97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0" fontAlgn="auto" hangingPunc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-  วิเคราะห์ความเปลี่ยนแปลง และประโยชน์ที่ได้รับจากการบริหาร</a:t>
            </a:r>
            <a:br>
              <a:rPr lang="th-TH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  ความเสี่ยง</a:t>
            </a:r>
            <a:endParaRPr lang="en-US" sz="2400" b="1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0" fontAlgn="auto" hangingPunc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สรุปผลการดำเนินงาน</a:t>
            </a:r>
            <a:endParaRPr lang="th-TH" sz="24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112" y="1399406"/>
            <a:ext cx="2160000" cy="4816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50838" indent="-350838" eaLnBrk="0" hangingPunct="0">
              <a:buFontTx/>
              <a:buAutoNum type="arabicPeriod"/>
              <a:defRPr/>
            </a:pPr>
            <a:r>
              <a:rPr lang="th-TH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แต่งตั้งคณะทำงาน บริหารความเสี่ยง</a:t>
            </a:r>
          </a:p>
          <a:p>
            <a:pPr marL="350838" indent="-350838" eaLnBrk="0" hangingPunct="0">
              <a:defRPr/>
            </a:pPr>
            <a:endParaRPr lang="th-TH" sz="1800" b="1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50838" indent="-350838" eaLnBrk="0" hangingPunct="0">
              <a:defRPr/>
            </a:pPr>
            <a:r>
              <a:rPr lang="th-TH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2.   ระบุเหตุการณ์</a:t>
            </a:r>
            <a:endParaRPr lang="en-US" sz="2400" b="1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50838" indent="-350838" eaLnBrk="0" hangingPunct="0">
              <a:defRPr/>
            </a:pPr>
            <a:endParaRPr lang="en-US" sz="2400" b="1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50838" indent="-350838" eaLnBrk="0" hangingPunct="0">
              <a:spcBef>
                <a:spcPts val="600"/>
              </a:spcBef>
              <a:defRPr/>
            </a:pPr>
            <a:r>
              <a:rPr lang="th-TH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3. ประเมินความเสี่ยง</a:t>
            </a:r>
            <a:endParaRPr lang="en-US" sz="2400" b="1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50838" indent="-350838" eaLnBrk="0" hangingPunct="0">
              <a:defRPr/>
            </a:pPr>
            <a:endParaRPr lang="en-US" sz="2400" b="1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50838" indent="-350838" eaLnBrk="0" hangingPunct="0"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ตอบสนองความเสี่ยง</a:t>
            </a:r>
            <a:endParaRPr lang="en-US" sz="2400" b="1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50838" indent="-350838" eaLnBrk="0" hangingPunct="0">
              <a:defRPr/>
            </a:pPr>
            <a:endParaRPr lang="en-US" sz="3200" b="1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50838" indent="-350838" eaLnBrk="0" hangingPunct="0">
              <a:defRPr/>
            </a:pPr>
            <a:r>
              <a:rPr lang="th-TH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5. ติดตามทบทวน</a:t>
            </a:r>
            <a:endParaRPr lang="en-US" sz="2400" b="1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50838" indent="-350838" eaLnBrk="0" hangingPunct="0">
              <a:defRPr/>
            </a:pPr>
            <a:endParaRPr lang="en-US" sz="2400" b="1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50838" indent="-350838" eaLnBrk="0" hangingPunct="0">
              <a:defRPr/>
            </a:pPr>
            <a:endParaRPr lang="en-US" sz="1200" b="1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50838" indent="-350838" eaLnBrk="0" hangingPunct="0"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สรุปและรายงาน</a:t>
            </a:r>
            <a:endParaRPr lang="th-TH" sz="24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à¸à¸¥à¸à¸²à¸£à¸à¹à¸à¸«à¸²à¸£à¸¹à¸à¸ à¸²à¸à¸ªà¸³à¸«à¸£à¸±à¸ worksh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7962584" cy="38576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000132"/>
          </a:xfrm>
          <a:noFill/>
        </p:spPr>
        <p:txBody>
          <a:bodyPr>
            <a:norm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กระบวนการทำงาน มีความเสี่ยงที่อาจจะเกิดขึ้นอะไรบ้าง ? </a:t>
            </a:r>
            <a:endParaRPr lang="en-US" sz="3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1406" y="1624002"/>
          <a:ext cx="8929750" cy="4374896"/>
        </p:xfrm>
        <a:graphic>
          <a:graphicData uri="http://schemas.openxmlformats.org/drawingml/2006/table">
            <a:tbl>
              <a:tblPr/>
              <a:tblGrid>
                <a:gridCol w="857256"/>
                <a:gridCol w="1428760"/>
                <a:gridCol w="1785950"/>
                <a:gridCol w="2428892"/>
                <a:gridCol w="2428892"/>
              </a:tblGrid>
              <a:tr h="449568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ลำดับ</a:t>
                      </a: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th-TH" sz="2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กระบวน</a:t>
                      </a:r>
                      <a:br>
                        <a:rPr lang="th-TH" sz="2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การ</a:t>
                      </a:r>
                      <a:r>
                        <a:rPr lang="th-TH" sz="2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ทำงานจากข้อ ๓.๑</a:t>
                      </a: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วัตถุประสงค์ของกิจกรรม</a:t>
                      </a: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กระบวนการทำงานนั้น</a:t>
                      </a: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ความเสี่ยง</a:t>
                      </a: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(เหตุการณ์ที่ไม่บรรลุวัตถุประสงค์)</a:t>
                      </a: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ปัจจัยเสี่ยง</a:t>
                      </a:r>
                      <a:r>
                        <a:rPr lang="th-TH" sz="2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ที่</a:t>
                      </a:r>
                      <a:br>
                        <a:rPr lang="th-TH" sz="2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อาจจะ</a:t>
                      </a:r>
                      <a:r>
                        <a:rPr lang="th-TH" sz="2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เกิดขึ้น </a:t>
                      </a:r>
                      <a:r>
                        <a:rPr lang="th-TH" sz="2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/>
                      </a:r>
                      <a:br>
                        <a:rPr lang="th-TH" sz="2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</a:t>
                      </a:r>
                      <a:r>
                        <a:rPr lang="th-TH" sz="2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อาจมากกว่า </a:t>
                      </a:r>
                      <a:r>
                        <a:rPr lang="th-TH" sz="2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/>
                      </a:r>
                      <a:br>
                        <a:rPr lang="th-TH" sz="2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๑ ความ</a:t>
                      </a:r>
                      <a:r>
                        <a:rPr lang="th-TH" sz="2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เสี่ยง </a:t>
                      </a:r>
                      <a:r>
                        <a:rPr lang="en-US" sz="2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SOFCT</a:t>
                      </a:r>
                      <a:r>
                        <a:rPr lang="th-TH" sz="2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)</a:t>
                      </a: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th-TH" sz="2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๑.</a:t>
                      </a: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th-TH" sz="2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๒.</a:t>
                      </a: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th-TH" sz="2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๓.</a:t>
                      </a: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th-TH" sz="2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๔.</a:t>
                      </a: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th-TH" sz="2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๕.</a:t>
                      </a: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73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2482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785794"/>
            <a:ext cx="3927182" cy="2214578"/>
          </a:xfrm>
          <a:prstGeom prst="rect">
            <a:avLst/>
          </a:prstGeom>
          <a:noFill/>
        </p:spPr>
      </p:pic>
      <p:sp>
        <p:nvSpPr>
          <p:cNvPr id="72707" name="Line 3"/>
          <p:cNvSpPr>
            <a:spLocks noChangeShapeType="1"/>
          </p:cNvSpPr>
          <p:nvPr/>
        </p:nvSpPr>
        <p:spPr bwMode="auto">
          <a:xfrm>
            <a:off x="0" y="612775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grpSp>
        <p:nvGrpSpPr>
          <p:cNvPr id="14" name="กลุ่ม 12"/>
          <p:cNvGrpSpPr>
            <a:grpSpLocks/>
          </p:cNvGrpSpPr>
          <p:nvPr/>
        </p:nvGrpSpPr>
        <p:grpSpPr bwMode="auto">
          <a:xfrm>
            <a:off x="128588" y="3214688"/>
            <a:ext cx="4489545" cy="2335212"/>
            <a:chOff x="-1605697" y="2571743"/>
            <a:chExt cx="4489499" cy="2335105"/>
          </a:xfrm>
        </p:grpSpPr>
        <p:sp>
          <p:nvSpPr>
            <p:cNvPr id="72727" name="TextBox 24"/>
            <p:cNvSpPr txBox="1">
              <a:spLocks noChangeArrowheads="1"/>
            </p:cNvSpPr>
            <p:nvPr/>
          </p:nvSpPr>
          <p:spPr bwMode="auto">
            <a:xfrm>
              <a:off x="-1605697" y="3090775"/>
              <a:ext cx="3071812" cy="18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th-TH" b="1" u="sng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แนวคิดที่ ๒</a:t>
              </a:r>
            </a:p>
            <a:p>
              <a:pPr eaLnBrk="1" hangingPunct="1"/>
              <a:r>
                <a:rPr lang="th-TH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ให้ความสำคัญกับการพัฒนา หน่วยขึ้นตรงกองทัพอากาศ</a:t>
              </a:r>
            </a:p>
            <a:p>
              <a:pPr eaLnBrk="1" hangingPunct="1"/>
              <a:r>
                <a:rPr lang="th-TH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ตามนโยบายที่กำหนด</a:t>
              </a:r>
            </a:p>
          </p:txBody>
        </p:sp>
        <p:cxnSp>
          <p:nvCxnSpPr>
            <p:cNvPr id="38" name="ลูกศรเชื่อมต่อแบบตรง 37"/>
            <p:cNvCxnSpPr/>
            <p:nvPr/>
          </p:nvCxnSpPr>
          <p:spPr>
            <a:xfrm rot="10800000">
              <a:off x="1169320" y="2571743"/>
              <a:ext cx="1714482" cy="857211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กลุ่ม 38"/>
          <p:cNvGrpSpPr>
            <a:grpSpLocks/>
          </p:cNvGrpSpPr>
          <p:nvPr/>
        </p:nvGrpSpPr>
        <p:grpSpPr bwMode="auto">
          <a:xfrm>
            <a:off x="2071688" y="1000125"/>
            <a:ext cx="5881687" cy="2428875"/>
            <a:chOff x="1785876" y="785774"/>
            <a:chExt cx="5881285" cy="2428920"/>
          </a:xfrm>
        </p:grpSpPr>
        <p:sp>
          <p:nvSpPr>
            <p:cNvPr id="72725" name="TextBox 6"/>
            <p:cNvSpPr txBox="1">
              <a:spLocks noChangeArrowheads="1"/>
            </p:cNvSpPr>
            <p:nvPr/>
          </p:nvSpPr>
          <p:spPr bwMode="auto">
            <a:xfrm>
              <a:off x="4000552" y="785774"/>
              <a:ext cx="3666609" cy="1385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th-TH" b="1" u="sng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แนวคิดที่ ๑ </a:t>
              </a:r>
            </a:p>
            <a:p>
              <a:pPr eaLnBrk="1" hangingPunct="1"/>
              <a:r>
                <a:rPr lang="th-TH" b="1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การดำเนินการในนามกองทัพอากาศ</a:t>
              </a:r>
            </a:p>
            <a:p>
              <a:pPr eaLnBrk="1" hangingPunct="1"/>
              <a:r>
                <a:rPr lang="th-TH" b="1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ตอบโจทย์ ก.พ.ร.</a:t>
              </a:r>
            </a:p>
          </p:txBody>
        </p:sp>
        <p:cxnSp>
          <p:nvCxnSpPr>
            <p:cNvPr id="41" name="ลูกศรเชื่อมต่อแบบตรง 40"/>
            <p:cNvCxnSpPr/>
            <p:nvPr/>
          </p:nvCxnSpPr>
          <p:spPr>
            <a:xfrm rot="10800000">
              <a:off x="1785876" y="2143112"/>
              <a:ext cx="2142979" cy="1071582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3506" name="AutoShape 2" descr="à¸à¸¥à¸à¸²à¸£à¸à¹à¸à¸«à¸²à¸£à¸¹à¸à¸ à¸²à¸à¸ªà¸³à¸«à¸£à¸±à¸ à¸ªà¸³à¸à¸±à¸à¸à¸²à¸ à¸.à¸.à¸£.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173508" name="AutoShape 4" descr="à¸à¸¥à¸à¸²à¸£à¸à¹à¸à¸«à¸²à¸£à¸¹à¸à¸ à¸²à¸à¸ªà¸³à¸«à¸£à¸±à¸ à¸ªà¸³à¸à¸±à¸à¸à¸²à¸ à¸.à¸.à¸£.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6" name="Picture 25" descr="à¸à¸¥à¸à¸²à¸£à¸à¹à¸à¸«à¸²à¸£à¸¹à¸à¸ à¸²à¸à¸ªà¸³à¸«à¸£à¸±à¸ à¸«à¸à¹à¸§à¸¢à¸à¸¶à¹à¸à¸à¸£à¸à¸à¸­à¸à¸à¸±à¸à¸­à¸²à¸à¸²à¸¨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357562"/>
            <a:ext cx="4929190" cy="332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514128"/>
            <a:ext cx="9144000" cy="1285884"/>
          </a:xfrm>
          <a:noFill/>
        </p:spPr>
        <p:txBody>
          <a:bodyPr>
            <a:no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จากความเสี่ยงให้ นขต.ทอ.ประเมินความเสี่ยง จาก  การประเมิน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ความรุนแรงของผลกระทบ (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X)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และ โอกาสที่จะเกิดความเสียหาย (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Y)</a:t>
            </a:r>
            <a:br>
              <a:rPr lang="en-US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1406" y="1734286"/>
          <a:ext cx="8929750" cy="3900107"/>
        </p:xfrm>
        <a:graphic>
          <a:graphicData uri="http://schemas.openxmlformats.org/drawingml/2006/table">
            <a:tbl>
              <a:tblPr/>
              <a:tblGrid>
                <a:gridCol w="857256"/>
                <a:gridCol w="1428760"/>
                <a:gridCol w="2428892"/>
                <a:gridCol w="2214578"/>
                <a:gridCol w="2000264"/>
              </a:tblGrid>
              <a:tr h="449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endParaRPr lang="en-US" sz="2800" b="1" dirty="0">
                        <a:solidFill>
                          <a:schemeClr val="tx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รหัส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ความ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เสี่ยง จากข้อ 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๑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 (SOFCT)</a:t>
                      </a:r>
                      <a:endParaRPr lang="th-TH" sz="2800" b="1" dirty="0" smtClean="0">
                        <a:solidFill>
                          <a:schemeClr val="tx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โอกาสที่จะเกิดความเสียหาย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(Y)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(๑-๕ คะแนน)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ความรุนแรงของผลกระทบ (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X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)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(๑-๕ คะแนน)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ระดับความเสี่ยง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(ผลคูณ)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a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.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>
                        <a:solidFill>
                          <a:schemeClr val="tx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b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.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>
                        <a:solidFill>
                          <a:schemeClr val="tx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>
                        <a:solidFill>
                          <a:schemeClr val="tx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c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.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>
                        <a:solidFill>
                          <a:schemeClr val="tx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d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.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>
                        <a:solidFill>
                          <a:schemeClr val="tx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>
                        <a:solidFill>
                          <a:schemeClr val="tx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e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.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5443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285884"/>
          </a:xfrm>
          <a:noFill/>
        </p:spPr>
        <p:txBody>
          <a:bodyPr>
            <a:no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ให้กำหนดกิจกรรมแนวทางการจัดการความเสี่ยงของการปฏิบัติงาน 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โดยเรียงตามระดับความเสี่ยง จากมากไปหาน้อย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75FA-BB57-41AD-94DA-166ACB0528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5720" y="1991866"/>
          <a:ext cx="8572559" cy="3900107"/>
        </p:xfrm>
        <a:graphic>
          <a:graphicData uri="http://schemas.openxmlformats.org/drawingml/2006/table">
            <a:tbl>
              <a:tblPr/>
              <a:tblGrid>
                <a:gridCol w="785818"/>
                <a:gridCol w="954156"/>
                <a:gridCol w="1612660"/>
                <a:gridCol w="2362406"/>
                <a:gridCol w="1571636"/>
                <a:gridCol w="1285883"/>
              </a:tblGrid>
              <a:tr h="449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ลำดับ</a:t>
                      </a: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รหัส</a:t>
                      </a: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th-TH" sz="2800" b="1" i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(ปัจจัยเสี่ยง)</a:t>
                      </a: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ความเสี่ยง </a:t>
                      </a:r>
                      <a:endParaRPr lang="th-TH" sz="2800" b="1" dirty="0" smtClean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th-TH" sz="2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จาก</a:t>
                      </a:r>
                      <a:r>
                        <a:rPr lang="th-TH" sz="2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ข้อ 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th-TH" sz="2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เรียง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3375" algn="l"/>
                        </a:tabLst>
                      </a:pPr>
                      <a:r>
                        <a:rPr lang="th-TH" sz="2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ตามระดับ</a:t>
                      </a:r>
                      <a:r>
                        <a:rPr lang="th-TH" sz="2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ความเสี่ยง</a:t>
                      </a: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กิจกรรม</a:t>
                      </a:r>
                      <a:r>
                        <a:rPr lang="th-TH" sz="2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แนวทาง</a:t>
                      </a:r>
                      <a:br>
                        <a:rPr lang="th-TH" sz="2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การ</a:t>
                      </a:r>
                      <a:r>
                        <a:rPr lang="th-TH" sz="2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จัดการความ</a:t>
                      </a:r>
                      <a:r>
                        <a:rPr lang="th-TH" sz="2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เสี่ยง</a:t>
                      </a: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ช่องทางการสื่อสาร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การติดตามผล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19700" algn="l"/>
                        </a:tabLst>
                      </a:pPr>
                      <a:endParaRPr lang="en-US" sz="2800" dirty="0">
                        <a:solidFill>
                          <a:srgbClr val="00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11778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78989-7FB2-411C-96BC-A7C98A4830C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82</a:t>
            </a:fld>
            <a:endParaRPr lang="th-TH">
              <a:solidFill>
                <a:srgbClr val="000000"/>
              </a:solidFill>
            </a:endParaRPr>
          </a:p>
        </p:txBody>
      </p:sp>
      <p:pic>
        <p:nvPicPr>
          <p:cNvPr id="840708" name="Picture 4" descr="ผลการค้นหารูปภาพสำหรับ internal control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8365743" cy="43577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3638"/>
            <a:ext cx="2133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1D1EFBC-BADA-418B-8322-15EEA7A76C25}" type="slidenum">
              <a:rPr lang="en-US" smtClean="0">
                <a:latin typeface="TH SarabunPSK" pitchFamily="34" charset="-34"/>
                <a:cs typeface="TH SarabunPSK" pitchFamily="34" charset="-34"/>
              </a:rPr>
              <a:pPr/>
              <a:t>83</a:t>
            </a:fld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1403350" y="779450"/>
            <a:ext cx="5689600" cy="863600"/>
          </a:xfrm>
          <a:prstGeom prst="flowChartTerminator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หลักการควบคุมภายใน</a:t>
            </a:r>
          </a:p>
        </p:txBody>
      </p:sp>
      <p:pic>
        <p:nvPicPr>
          <p:cNvPr id="997378" name="Picture 2" descr="ผลการค้นหารูปภาพสำหรับ input process output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7399"/>
            <a:ext cx="9144000" cy="2005712"/>
          </a:xfrm>
          <a:prstGeom prst="rect">
            <a:avLst/>
          </a:prstGeom>
          <a:noFill/>
        </p:spPr>
      </p:pic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339975" y="5084763"/>
            <a:ext cx="4002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การจัดวางระบบการควบคุมภายใน</a:t>
            </a:r>
          </a:p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ประเมินผลการควบคุมภายใน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535238" y="1854200"/>
            <a:ext cx="4357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ความเสี่ยง / การควบคุม / กำกับดูแล</a:t>
            </a:r>
          </a:p>
        </p:txBody>
      </p:sp>
      <p:pic>
        <p:nvPicPr>
          <p:cNvPr id="997381" name="Picture 5" descr="ผลการค้นหารูปภาพสำหรับ arrow vec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1000100" y="4549832"/>
            <a:ext cx="1428760" cy="1531252"/>
          </a:xfrm>
          <a:prstGeom prst="rect">
            <a:avLst/>
          </a:prstGeom>
          <a:noFill/>
        </p:spPr>
      </p:pic>
      <p:pic>
        <p:nvPicPr>
          <p:cNvPr id="24" name="Picture 5" descr="ผลการค้นหารูปภาพสำหรับ arrow vec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7424" y="4429132"/>
            <a:ext cx="1500198" cy="1500198"/>
          </a:xfrm>
          <a:prstGeom prst="rect">
            <a:avLst/>
          </a:prstGeom>
          <a:noFill/>
        </p:spPr>
      </p:pic>
      <p:pic>
        <p:nvPicPr>
          <p:cNvPr id="25" name="Picture 5" descr="ผลการค้นหารูปภาพสำหรับ arrow vec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1000100" y="1857364"/>
            <a:ext cx="1547810" cy="1547810"/>
          </a:xfrm>
          <a:prstGeom prst="rect">
            <a:avLst/>
          </a:prstGeom>
          <a:noFill/>
        </p:spPr>
      </p:pic>
      <p:pic>
        <p:nvPicPr>
          <p:cNvPr id="26" name="Picture 5" descr="ผลการค้นหารูปภาพสำหรับ arrow vec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7072330" y="1785926"/>
            <a:ext cx="1428760" cy="15312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ตัวยึดหมายเลขภาพนิ่ง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EADED31-08A8-49ED-9D62-A71B124D18FC}" type="slidenum">
              <a:rPr lang="en-US" sz="160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pPr algn="r"/>
              <a:t>84</a:t>
            </a:fld>
            <a:endParaRPr lang="th-TH" sz="160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928688"/>
            <a:ext cx="82296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th-TH" sz="4400" b="1">
              <a:solidFill>
                <a:srgbClr val="FF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defRPr/>
            </a:pPr>
            <a:endParaRPr lang="th-TH" sz="4400" b="1">
              <a:solidFill>
                <a:srgbClr val="FF99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0" y="-3709235"/>
            <a:ext cx="65" cy="14276470"/>
          </a:xfrm>
          <a:prstGeom prst="rect">
            <a:avLst/>
          </a:prstGeom>
          <a:solidFill>
            <a:srgbClr val="D8DFEA"/>
          </a:solidFill>
          <a:ln w="9525" algn="ctr">
            <a:noFill/>
            <a:miter lim="800000"/>
            <a:headEnd/>
            <a:tailEnd/>
          </a:ln>
        </p:spPr>
        <p:txBody>
          <a:bodyPr wrap="none" lIns="0" tIns="13711680" rIns="0" bIns="0" anchor="ctr">
            <a:spAutoFit/>
          </a:bodyPr>
          <a:lstStyle/>
          <a:p>
            <a:pPr eaLnBrk="0" hangingPunct="0"/>
            <a:endParaRPr lang="en-US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01688" y="1853975"/>
            <a:ext cx="7588937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คณะกรรมการตรวจเงินแผ่นดิน กำหนดให้มี ๕ องค์ประกอบ</a:t>
            </a:r>
          </a:p>
        </p:txBody>
      </p:sp>
      <p:sp>
        <p:nvSpPr>
          <p:cNvPr id="26638" name="Text Box 5"/>
          <p:cNvSpPr txBox="1">
            <a:spLocks noChangeArrowheads="1"/>
          </p:cNvSpPr>
          <p:nvPr/>
        </p:nvSpPr>
        <p:spPr bwMode="auto">
          <a:xfrm>
            <a:off x="400050" y="2780928"/>
            <a:ext cx="8486619" cy="343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>
              <a:spcBef>
                <a:spcPts val="600"/>
              </a:spcBef>
              <a:buAutoNum type="thaiNumPeriod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สภาพแวดล้อม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ของการควบคุม (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Control Environment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514350" indent="-514350">
              <a:spcBef>
                <a:spcPts val="600"/>
              </a:spcBef>
              <a:buFontTx/>
              <a:buAutoNum type="thaiNumPeriod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การประเมินความเสี่ยง (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Risk Assessment )</a:t>
            </a:r>
          </a:p>
          <a:p>
            <a:pPr marL="514350" indent="-514350">
              <a:spcBef>
                <a:spcPts val="600"/>
              </a:spcBef>
              <a:buFontTx/>
              <a:buAutoNum type="thaiNumPeriod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กิจกรรมการควบคุม (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Control Activities )</a:t>
            </a:r>
          </a:p>
          <a:p>
            <a:pPr marL="514350" indent="-514350">
              <a:spcBef>
                <a:spcPts val="600"/>
              </a:spcBef>
              <a:buFontTx/>
              <a:buAutoNum type="thaiNumPeriod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สารสนเทศและการสื่อสาร (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Information and Communications )</a:t>
            </a:r>
          </a:p>
          <a:p>
            <a:pPr marL="514350" indent="-514350">
              <a:spcBef>
                <a:spcPts val="600"/>
              </a:spcBef>
              <a:buFontTx/>
              <a:buAutoNum type="thaiNumPeriod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การติดตามและประเมินผล (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Monitoring and Evaluation )</a:t>
            </a: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spcBef>
                <a:spcPts val="600"/>
              </a:spcBef>
              <a:buFontTx/>
              <a:buAutoNum type="thaiNumPeriod"/>
            </a:pP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1417166" y="741652"/>
            <a:ext cx="6357981" cy="1000132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มาตรฐานการควบคุมภายใน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11582-4A72-45AC-A73D-C1DA311FF5D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84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78989-7FB2-411C-96BC-A7C98A4830C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85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928688"/>
            <a:ext cx="82296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th-TH" sz="4400" b="1">
              <a:solidFill>
                <a:srgbClr val="FF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defRPr/>
            </a:pPr>
            <a:endParaRPr lang="th-TH" sz="4400" b="1">
              <a:solidFill>
                <a:srgbClr val="FF99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1406" y="1287452"/>
            <a:ext cx="892971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h-TH" sz="40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๑. สภาพแวดล้อมของการควบคุม ( </a:t>
            </a:r>
            <a:r>
              <a:rPr lang="en-US" sz="4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Control Environment </a:t>
            </a:r>
            <a:r>
              <a:rPr lang="en-US" sz="40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40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14546" y="2666340"/>
            <a:ext cx="671517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หมายถึง</a:t>
            </a:r>
            <a:r>
              <a:rPr lang="th-TH" sz="36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ปัจจัยต่างๆ ที่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ส่งเสริมให้องค์ประกอบ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การ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ควบคุมภายใน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อื่น ๆ มีประสิทธิภาพในหน่วยรับตรวจ หรือทำให้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หน่วยควบคุมที่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มีอยู่แล้วมีประสิทธิผลยิ่งขึ้น</a:t>
            </a:r>
          </a:p>
        </p:txBody>
      </p:sp>
      <p:pic>
        <p:nvPicPr>
          <p:cNvPr id="834562" name="Picture 2" descr="ผลการค้นหารูปภาพสำหรับ Control Environment 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44"/>
            <a:ext cx="2286028" cy="22860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78989-7FB2-411C-96BC-A7C98A4830C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86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928688"/>
            <a:ext cx="82296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th-TH" sz="4400" b="1">
              <a:solidFill>
                <a:srgbClr val="FF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defRPr/>
            </a:pPr>
            <a:endParaRPr lang="th-TH" sz="4400" b="1">
              <a:solidFill>
                <a:srgbClr val="FF99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57158" y="785794"/>
            <a:ext cx="792961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h-TH" sz="4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๒.   การประเมินความเสี่ยง ( </a:t>
            </a:r>
            <a:r>
              <a:rPr lang="en-US" sz="4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Risk Assessment )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28596" y="1928802"/>
            <a:ext cx="2960709" cy="4680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600" b="1" u="sng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sz="3600" b="1" u="sng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เสี่ยง</a:t>
            </a:r>
            <a:r>
              <a:rPr lang="th-TH" sz="36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3600" b="1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หมายถึง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โอกาสที่จะเกิดความผิดพลาด เสียหาย การรั่วไหล การสูญเปล่า หรือเหตุการณ์ไม่พึงประสงค์ที่ทำให้งานไม่ประสบความสำเร็จ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ตามวัตถุประสงค์ หรือเป้าหมายที่กำหนด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714744" y="2571744"/>
            <a:ext cx="542925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600" b="1" u="sng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การประเมินความเสี่ยง </a:t>
            </a:r>
            <a:r>
              <a:rPr lang="th-TH" sz="3600" b="1" u="sng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u="sng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หมายถึง </a:t>
            </a:r>
            <a:r>
              <a:rPr lang="th-TH" sz="32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กระบวนการสำคัญที่ใช้ในการ</a:t>
            </a:r>
            <a:r>
              <a:rPr lang="th-TH" sz="3200" b="1" dirty="0" smtClean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ระบุ</a:t>
            </a:r>
            <a:br>
              <a:rPr lang="th-TH" sz="3200" b="1" dirty="0" smtClean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32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วิเคราะห์ความเสี่ยงที่มีผลกระทบต่อการบรรลุวัตถุประสงค์ของหน่วยรับ</a:t>
            </a:r>
            <a:r>
              <a:rPr lang="th-TH" sz="3200" b="1" dirty="0" smtClean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ตรวจ ๓ </a:t>
            </a:r>
            <a:r>
              <a:rPr lang="th-TH" sz="32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ด้าน</a:t>
            </a:r>
            <a:r>
              <a:rPr lang="en-US" sz="32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        </a:t>
            </a:r>
          </a:p>
          <a:p>
            <a:r>
              <a:rPr lang="en-US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  </a:t>
            </a:r>
            <a:r>
              <a:rPr lang="th-TH" sz="3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การดำเนินงาน (</a:t>
            </a:r>
            <a:r>
              <a:rPr lang="en-US" sz="3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 Operation )</a:t>
            </a:r>
          </a:p>
          <a:p>
            <a:r>
              <a:rPr lang="en-US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  </a:t>
            </a:r>
            <a:r>
              <a:rPr lang="th-TH" sz="3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รายงานการเงิน ( </a:t>
            </a:r>
            <a:r>
              <a:rPr lang="en-US" sz="3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Financial Reporting )</a:t>
            </a:r>
          </a:p>
          <a:p>
            <a:r>
              <a:rPr lang="en-US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  </a:t>
            </a:r>
            <a:r>
              <a:rPr lang="th-TH" sz="3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การปฏิบัติตาม กฎ ระเบียบ และข้อบังคับ ( </a:t>
            </a:r>
            <a:r>
              <a:rPr lang="en-US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Compliance</a:t>
            </a:r>
            <a:r>
              <a:rPr lang="th-TH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 )</a:t>
            </a:r>
            <a:r>
              <a:rPr lang="en-US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 </a:t>
            </a:r>
            <a:endParaRPr lang="th-TH" sz="32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33538" name="AutoShape 2" descr="ผลการค้นหารูปภาพสำหรับ Risk Assessment icon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33540" name="AutoShape 4" descr="ผลการค้นหารูปภาพสำหรับ Risk Assessment icon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33542" name="AutoShape 6" descr="ผลการค้นหารูปภาพสำหรับ Risk icon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833544" name="Picture 8" descr="ผลการค้นหารูปภาพสำหรับ Risk 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1714488"/>
            <a:ext cx="1500210" cy="12451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00498" y="6387882"/>
            <a:ext cx="2133600" cy="365125"/>
          </a:xfrm>
        </p:spPr>
        <p:txBody>
          <a:bodyPr/>
          <a:lstStyle/>
          <a:p>
            <a:pPr>
              <a:defRPr/>
            </a:pPr>
            <a:fld id="{A2D78989-7FB2-411C-96BC-A7C98A4830CE}" type="slidenum">
              <a:rPr lang="en-US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pPr>
                <a:defRPr/>
              </a:pPr>
              <a:t>87</a:t>
            </a:fld>
            <a:endParaRPr lang="th-TH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หมายเลขภาพนิ่ง 3"/>
          <p:cNvSpPr txBox="1">
            <a:spLocks/>
          </p:cNvSpPr>
          <p:nvPr/>
        </p:nvSpPr>
        <p:spPr>
          <a:xfrm>
            <a:off x="6600498" y="6387882"/>
            <a:ext cx="2133600" cy="36512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E80CD2-D190-45E2-B877-AEF71F5518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th-TH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5318" y="6122272"/>
            <a:ext cx="85344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th-TH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ฝ่ายบริหาร (ทุกระดับ) กำหนดกิจกรรมการควบคุมให้กับบุคลากรของหน่วยปฏิบัติ  </a:t>
            </a: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56828" y="1523041"/>
            <a:ext cx="9000000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th-TH" b="1" u="sng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หมายถึง</a:t>
            </a:r>
            <a:r>
              <a:rPr kumimoji="0" lang="th-TH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kumimoji="0" lang="th-TH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นโยบาย มาตรการ และวิธีการต่างๆ ที่ฝ่ายบริหารกำหนดหรือ</a:t>
            </a:r>
            <a:r>
              <a:rPr kumimoji="0" lang="th-TH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นำมาใช้</a:t>
            </a:r>
            <a:br>
              <a:rPr kumimoji="0" lang="th-TH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kumimoji="0" lang="th-TH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เพื่อ</a:t>
            </a:r>
            <a:r>
              <a:rPr kumimoji="0" lang="th-TH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ลดความเสี่ยงที่จะเกิดขึ้น และช่วยเพิ่มความมั่นใจในความสำเร็จตาม</a:t>
            </a:r>
            <a:r>
              <a:rPr kumimoji="0" lang="th-TH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วัตถุประสงค์ เช่น</a:t>
            </a:r>
            <a:endParaRPr kumimoji="0" lang="th-TH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357158" y="2561406"/>
            <a:ext cx="4286280" cy="349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r" eaLnBrk="0" hangingPunct="0">
              <a:buFont typeface="Wingdings 2" pitchFamily="18" charset="2"/>
              <a:buChar char=","/>
            </a:pPr>
            <a:r>
              <a:rPr kumimoji="0" lang="th-TH" b="1" dirty="0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 นโยบาย</a:t>
            </a:r>
          </a:p>
          <a:p>
            <a:pPr algn="r" eaLnBrk="0" hangingPunct="0">
              <a:buFont typeface="Wingdings 2" pitchFamily="18" charset="2"/>
              <a:buChar char=","/>
            </a:pPr>
            <a:r>
              <a:rPr kumimoji="0" lang="th-TH" b="1" dirty="0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 การวางแผน</a:t>
            </a:r>
          </a:p>
          <a:p>
            <a:pPr algn="r" eaLnBrk="0" hangingPunct="0">
              <a:buFont typeface="Wingdings 2" pitchFamily="18" charset="2"/>
              <a:buChar char=","/>
            </a:pPr>
            <a:r>
              <a:rPr kumimoji="0" lang="th-TH" b="1" dirty="0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 การกำกับดูแล</a:t>
            </a:r>
          </a:p>
          <a:p>
            <a:pPr algn="r" eaLnBrk="0" hangingPunct="0">
              <a:buFont typeface="Wingdings 2" pitchFamily="18" charset="2"/>
              <a:buChar char=","/>
            </a:pPr>
            <a:r>
              <a:rPr kumimoji="0" lang="th-TH" b="1" dirty="0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 การสอบทาน</a:t>
            </a:r>
          </a:p>
          <a:p>
            <a:pPr algn="r" eaLnBrk="0" hangingPunct="0">
              <a:buFont typeface="Wingdings 2" pitchFamily="18" charset="2"/>
              <a:buChar char=","/>
            </a:pPr>
            <a:r>
              <a:rPr kumimoji="0" lang="th-TH" b="1" dirty="0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 การรายงาน</a:t>
            </a:r>
          </a:p>
          <a:p>
            <a:pPr algn="r" eaLnBrk="0" hangingPunct="0">
              <a:buFont typeface="Wingdings 2" pitchFamily="18" charset="2"/>
              <a:buChar char=","/>
            </a:pPr>
            <a:r>
              <a:rPr kumimoji="0" lang="th-TH" b="1" dirty="0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 การสั่งการ  การ</a:t>
            </a:r>
            <a:r>
              <a:rPr kumimoji="0" lang="th-TH" b="1" dirty="0" smtClean="0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สื่อสาร</a:t>
            </a:r>
          </a:p>
          <a:p>
            <a:pPr algn="r" eaLnBrk="0" hangingPunct="0">
              <a:buFont typeface="Wingdings 2" pitchFamily="18" charset="2"/>
              <a:buChar char=","/>
            </a:pPr>
            <a:r>
              <a:rPr lang="th-TH" b="1" dirty="0" smtClean="0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 การมอบหมายหน้าที่  ความรับผิดชอบ</a:t>
            </a:r>
          </a:p>
          <a:p>
            <a:pPr algn="r" eaLnBrk="0" hangingPunct="0">
              <a:buFont typeface="Wingdings 2" pitchFamily="18" charset="2"/>
              <a:buChar char=","/>
            </a:pPr>
            <a:r>
              <a:rPr kumimoji="0" lang="th-TH" b="1" dirty="0" smtClean="0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การแบ่งแยกหน้าที่</a:t>
            </a:r>
            <a:endParaRPr kumimoji="0" lang="th-TH" b="1" dirty="0">
              <a:solidFill>
                <a:srgbClr val="333333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4786314" y="2561406"/>
            <a:ext cx="3996000" cy="349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eaLnBrk="0" hangingPunct="0">
              <a:buFont typeface="Wingdings 2" pitchFamily="18" charset="2"/>
              <a:buChar char=","/>
            </a:pPr>
            <a:r>
              <a:rPr lang="th-TH" b="1" dirty="0" smtClean="0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 การอนุมัติ</a:t>
            </a:r>
            <a:endParaRPr kumimoji="0" lang="th-TH" b="1" dirty="0" smtClean="0">
              <a:solidFill>
                <a:srgbClr val="333333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buFont typeface="Wingdings 2" pitchFamily="18" charset="2"/>
              <a:buChar char=","/>
            </a:pPr>
            <a:r>
              <a:rPr lang="th-TH" b="1" dirty="0" smtClean="0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 การให้ความเห็นชอบ</a:t>
            </a:r>
            <a:endParaRPr kumimoji="0" lang="en-US" b="1" dirty="0" smtClean="0">
              <a:solidFill>
                <a:srgbClr val="333333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buFont typeface="Wingdings 2" pitchFamily="18" charset="2"/>
              <a:buChar char=","/>
            </a:pPr>
            <a:r>
              <a:rPr kumimoji="0" lang="en-US" b="1" dirty="0" smtClean="0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แนวทางการปฏิบัติงาน  คู่มือ</a:t>
            </a:r>
            <a:endParaRPr kumimoji="0" lang="th-TH" b="1" dirty="0">
              <a:solidFill>
                <a:srgbClr val="333333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buFont typeface="Wingdings 2" pitchFamily="18" charset="2"/>
              <a:buChar char=","/>
            </a:pPr>
            <a:r>
              <a:rPr kumimoji="0" lang="th-TH" b="1" dirty="0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การให้ความรู้  ความเข้าใจ</a:t>
            </a:r>
            <a:endParaRPr kumimoji="0" lang="th-TH" b="1" dirty="0">
              <a:solidFill>
                <a:srgbClr val="333333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buFont typeface="Wingdings 2" pitchFamily="18" charset="2"/>
              <a:buChar char=","/>
            </a:pPr>
            <a:r>
              <a:rPr kumimoji="0" lang="th-TH" b="1" dirty="0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การรวบรวม  จัดเก็บเอกสาร</a:t>
            </a:r>
            <a:endParaRPr kumimoji="0" lang="th-TH" b="1" dirty="0">
              <a:solidFill>
                <a:srgbClr val="333333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buFont typeface="Wingdings 2" pitchFamily="18" charset="2"/>
              <a:buChar char=","/>
            </a:pPr>
            <a:r>
              <a:rPr kumimoji="0" lang="th-TH" b="1" dirty="0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การจดบันทึก  การประมวลผลข้อมูล</a:t>
            </a:r>
          </a:p>
          <a:p>
            <a:pPr eaLnBrk="0" hangingPunct="0">
              <a:buFont typeface="Wingdings 2" pitchFamily="18" charset="2"/>
              <a:buChar char=","/>
            </a:pPr>
            <a:r>
              <a:rPr lang="th-TH" b="1" dirty="0" smtClean="0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 การตรวจนับ</a:t>
            </a:r>
            <a:endParaRPr kumimoji="0" lang="th-TH" b="1" dirty="0">
              <a:solidFill>
                <a:srgbClr val="333333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331913" y="782405"/>
            <a:ext cx="632096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th-TH" sz="36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๓. </a:t>
            </a:r>
            <a:r>
              <a:rPr lang="th-TH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กิจกรรม</a:t>
            </a:r>
            <a:r>
              <a:rPr lang="th-TH" sz="36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การควบคุม ( </a:t>
            </a:r>
            <a:r>
              <a:rPr lang="en-US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Control Activities )</a:t>
            </a:r>
            <a:endParaRPr lang="th-TH" sz="36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58786" name="Picture 2" descr="Activity premium 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422" y="2643182"/>
            <a:ext cx="1872000" cy="1872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78989-7FB2-411C-96BC-A7C98A4830C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88</a:t>
            </a:fld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85721" y="835042"/>
            <a:ext cx="864399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h-TH" sz="3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๔.   สารสนเทศและการสื่อสาร ( </a:t>
            </a:r>
            <a:r>
              <a:rPr lang="en-US" sz="3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Information and Communications )</a:t>
            </a:r>
            <a:endParaRPr lang="th-TH" sz="32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5"/>
          <p:cNvSpPr>
            <a:spLocks noChangeArrowheads="1"/>
          </p:cNvSpPr>
          <p:nvPr/>
        </p:nvSpPr>
        <p:spPr bwMode="auto">
          <a:xfrm>
            <a:off x="4429124" y="1643050"/>
            <a:ext cx="4500594" cy="403187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200" b="1" u="sng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200" b="1" u="sng" dirty="0">
                <a:latin typeface="TH SarabunPSK" pitchFamily="34" charset="-34"/>
                <a:cs typeface="TH SarabunPSK" pitchFamily="34" charset="-34"/>
              </a:rPr>
              <a:t>สื่อสาร </a:t>
            </a:r>
            <a:r>
              <a:rPr lang="th-TH" sz="3200" b="1" u="sng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200" b="1" u="sng" dirty="0" smtClean="0">
                <a:latin typeface="TH SarabunPSK" pitchFamily="34" charset="-34"/>
                <a:cs typeface="TH SarabunPSK" pitchFamily="34" charset="-34"/>
              </a:rPr>
            </a:br>
            <a:endParaRPr lang="th-TH" sz="3200" b="1" u="sng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3200" b="1" u="sng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แลกเปลี่ยนข้อมูลระหว่าง</a:t>
            </a:r>
            <a:r>
              <a:rPr lang="th-TH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กันเพื่อให้</a:t>
            </a:r>
            <a:r>
              <a:rPr lang="th-TH" sz="3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เกิดความเข้าใจอันดีระหว่างบุคคลที่</a:t>
            </a:r>
            <a:r>
              <a:rPr lang="th-TH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รับผิดชอบใน</a:t>
            </a:r>
            <a:r>
              <a:rPr lang="th-TH" sz="3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งานที่สัมพันธ์กัน เกิดได้ทั้งภายในและภายนอก</a:t>
            </a:r>
            <a:r>
              <a:rPr lang="th-TH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หน่วยงาน</a:t>
            </a:r>
          </a:p>
          <a:p>
            <a:endParaRPr lang="th-TH" sz="3200" b="1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6"/>
          <p:cNvSpPr>
            <a:spLocks noChangeArrowheads="1"/>
          </p:cNvSpPr>
          <p:nvPr/>
        </p:nvSpPr>
        <p:spPr bwMode="auto">
          <a:xfrm>
            <a:off x="222656" y="1621856"/>
            <a:ext cx="4068000" cy="50167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u="sng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สารสนเทศ</a:t>
            </a:r>
            <a:r>
              <a:rPr lang="th-TH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ข้อมูล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ที่ผ่านการประมวลผล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ถูก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จัดให้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อยู่ในรูปแบบที่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มีความหมาย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ประโยชน์ต่อ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ใช้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งานไม่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ว่าเป็นข้อมูลจากแหล่งภายใน หรือ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ภายนอก</a:t>
            </a:r>
          </a:p>
          <a:p>
            <a:pPr algn="thaiDist"/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27746" name="AutoShape 2" descr="ผลการค้นหารูปภาพสำหรับ Information and Communications icon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27749" name="AutoShape 5" descr="ผลการค้นหารูปภาพสำหรับ Communications icon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269772" name="Picture 12" descr="D:\กยศ.61\KPIs\inform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6656" y="4714884"/>
            <a:ext cx="1620000" cy="1620000"/>
          </a:xfrm>
          <a:prstGeom prst="rect">
            <a:avLst/>
          </a:prstGeom>
          <a:noFill/>
        </p:spPr>
      </p:pic>
      <p:pic>
        <p:nvPicPr>
          <p:cNvPr id="1269773" name="Picture 13" descr="D:\กยศ.61\KPIs\network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1714488"/>
            <a:ext cx="1438268" cy="14382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78989-7FB2-411C-96BC-A7C98A4830C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89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85720" y="1119193"/>
            <a:ext cx="851547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th-TH" sz="36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๕.   การติดตามและประเมินผล ( </a:t>
            </a:r>
            <a:r>
              <a:rPr lang="en-US" sz="36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Monitoring and Evaluation )</a:t>
            </a:r>
            <a:endParaRPr lang="th-TH" sz="36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26722" name="AutoShape 2" descr="ผลการค้นหารูปภาพสำหรับ Monitoring and Evaluation icon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26724" name="AutoShape 4" descr="ผลการค้นหารูปภาพสำหรับ Monitoring and Evaluation icon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26726" name="AutoShape 6" descr="ผลการค้นหารูปภาพสำหรับ Monitoring and Evaluation icon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26728" name="AutoShape 8" descr="ผลการค้นหารูปภาพสำหรับ Monitoring and Evaluation icon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26730" name="AutoShape 10" descr="ผลการค้นหารูปภาพสำหรับ Monitoring and Evaluation icon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6128" y="2643182"/>
            <a:ext cx="8858280" cy="25545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		  หมายถึง </a:t>
            </a:r>
            <a:r>
              <a:rPr lang="th-TH" sz="3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กระบวนการประเมินคุณภาพการ</a:t>
            </a:r>
            <a:r>
              <a:rPr lang="th-TH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ปฏิบัติงานและ			  ประเมิน</a:t>
            </a:r>
            <a:r>
              <a:rPr lang="th-TH" sz="3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ประสิทธิภาพ</a:t>
            </a:r>
            <a:r>
              <a:rPr lang="th-TH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ของการ</a:t>
            </a:r>
            <a:r>
              <a:rPr lang="th-TH" sz="3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ควบคุมภายในที่กำหนด</a:t>
            </a:r>
            <a:r>
              <a:rPr lang="th-TH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ไว้อย่าง		  ต่อเนื่อง</a:t>
            </a:r>
            <a:r>
              <a:rPr lang="th-TH" sz="3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สม่ำเสมอเพื่อให้</a:t>
            </a:r>
            <a:r>
              <a:rPr lang="th-TH" sz="3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เกิดความมั่นใจว่าระบบ</a:t>
            </a:r>
            <a:r>
              <a:rPr lang="th-TH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การ			  ควบคุม</a:t>
            </a:r>
            <a:r>
              <a:rPr lang="th-TH" sz="3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ภายในที่กำหนด เหมาะสม </a:t>
            </a:r>
            <a:r>
              <a:rPr lang="th-TH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3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ประสิทธิภาพหรือ</a:t>
            </a:r>
            <a:r>
              <a:rPr lang="th-TH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ต้อง		  ปรับปรุง</a:t>
            </a:r>
            <a:endParaRPr lang="th-TH" sz="32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68737" name="Picture 1" descr="D:\กยศ.61\KPIs\research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167191"/>
            <a:ext cx="1506526" cy="15065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สี่เหลี่ยมผืนผ้า 16"/>
          <p:cNvSpPr/>
          <p:nvPr/>
        </p:nvSpPr>
        <p:spPr>
          <a:xfrm>
            <a:off x="6099908" y="2714627"/>
            <a:ext cx="2901248" cy="32051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กลุ่ม 14"/>
          <p:cNvGrpSpPr>
            <a:grpSpLocks/>
          </p:cNvGrpSpPr>
          <p:nvPr/>
        </p:nvGrpSpPr>
        <p:grpSpPr bwMode="auto">
          <a:xfrm>
            <a:off x="3011488" y="2786063"/>
            <a:ext cx="5741987" cy="1341437"/>
            <a:chOff x="2928926" y="1859798"/>
            <a:chExt cx="5742408" cy="1341129"/>
          </a:xfrm>
        </p:grpSpPr>
        <p:grpSp>
          <p:nvGrpSpPr>
            <p:cNvPr id="3" name="สี่เหลี่ยมมุมมน 3"/>
            <p:cNvGrpSpPr>
              <a:grpSpLocks/>
            </p:cNvGrpSpPr>
            <p:nvPr/>
          </p:nvGrpSpPr>
          <p:grpSpPr bwMode="auto">
            <a:xfrm>
              <a:off x="6110996" y="1859798"/>
              <a:ext cx="2560338" cy="1341129"/>
              <a:chOff x="6193536" y="2143108"/>
              <a:chExt cx="2560320" cy="1341120"/>
            </a:xfrm>
          </p:grpSpPr>
          <p:pic>
            <p:nvPicPr>
              <p:cNvPr id="43040" name="สี่เหลี่ยมมุมมน 3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193536" y="2143108"/>
                <a:ext cx="2560320" cy="1341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041" name="Text Box 14"/>
              <p:cNvSpPr txBox="1">
                <a:spLocks noChangeArrowheads="1"/>
              </p:cNvSpPr>
              <p:nvPr/>
            </p:nvSpPr>
            <p:spPr bwMode="auto">
              <a:xfrm>
                <a:off x="6269195" y="2214545"/>
                <a:ext cx="2374771" cy="116033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r>
                  <a:rPr lang="th-TH" sz="1800" b="1" dirty="0">
                    <a:latin typeface="TH SarabunPSK" pitchFamily="34" charset="-34"/>
                    <a:cs typeface="TH SarabunPSK" pitchFamily="34" charset="-34"/>
                  </a:rPr>
                  <a:t>คณะกรรมการ</a:t>
                </a:r>
              </a:p>
              <a:p>
                <a:pPr algn="ctr"/>
                <a:r>
                  <a:rPr lang="th-TH" sz="1800" b="1" dirty="0">
                    <a:latin typeface="TH SarabunPSK" pitchFamily="34" charset="-34"/>
                    <a:cs typeface="TH SarabunPSK" pitchFamily="34" charset="-34"/>
                  </a:rPr>
                  <a:t>พัฒนาระบบราชการกองทัพอากาศ</a:t>
                </a:r>
              </a:p>
              <a:p>
                <a:pPr algn="ctr"/>
                <a:r>
                  <a:rPr lang="th-TH" sz="1800" b="1" dirty="0">
                    <a:latin typeface="TH SarabunPSK" pitchFamily="34" charset="-34"/>
                    <a:cs typeface="TH SarabunPSK" pitchFamily="34" charset="-34"/>
                  </a:rPr>
                  <a:t>(ก.พ.ร.ทอ.)</a:t>
                </a:r>
              </a:p>
            </p:txBody>
          </p:sp>
        </p:grpSp>
        <p:cxnSp>
          <p:nvCxnSpPr>
            <p:cNvPr id="8" name="ลูกศรเชื่อมต่อแบบตรง 7"/>
            <p:cNvCxnSpPr/>
            <p:nvPr/>
          </p:nvCxnSpPr>
          <p:spPr>
            <a:xfrm>
              <a:off x="2928926" y="1928802"/>
              <a:ext cx="3214710" cy="1588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สี่เหลี่ยมมุมมน 15"/>
          <p:cNvGrpSpPr>
            <a:grpSpLocks/>
          </p:cNvGrpSpPr>
          <p:nvPr/>
        </p:nvGrpSpPr>
        <p:grpSpPr bwMode="auto">
          <a:xfrm>
            <a:off x="6400800" y="4538663"/>
            <a:ext cx="2554288" cy="1201737"/>
            <a:chOff x="4032" y="2004"/>
            <a:chExt cx="1609" cy="757"/>
          </a:xfrm>
        </p:grpSpPr>
        <p:pic>
          <p:nvPicPr>
            <p:cNvPr id="43036" name="สี่เหลี่ยมมุมมน 15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2" y="2004"/>
              <a:ext cx="1609" cy="75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43037" name="Text Box 6"/>
            <p:cNvSpPr txBox="1">
              <a:spLocks noChangeArrowheads="1"/>
            </p:cNvSpPr>
            <p:nvPr/>
          </p:nvSpPr>
          <p:spPr bwMode="auto">
            <a:xfrm>
              <a:off x="4085" y="2059"/>
              <a:ext cx="1505" cy="65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th-TH" sz="1800" b="1">
                  <a:latin typeface="TH SarabunPSK" pitchFamily="34" charset="-34"/>
                  <a:cs typeface="TH SarabunPSK" pitchFamily="34" charset="-34"/>
                </a:rPr>
                <a:t>สำนักงาน</a:t>
              </a:r>
            </a:p>
            <a:p>
              <a:pPr algn="ctr"/>
              <a:r>
                <a:rPr lang="th-TH" sz="1800" b="1">
                  <a:latin typeface="TH SarabunPSK" pitchFamily="34" charset="-34"/>
                  <a:cs typeface="TH SarabunPSK" pitchFamily="34" charset="-34"/>
                </a:rPr>
                <a:t>พัฒนาระบบราชการกองทัพอากาศ</a:t>
              </a:r>
            </a:p>
            <a:p>
              <a:pPr algn="ctr"/>
              <a:r>
                <a:rPr lang="th-TH" sz="1800" b="1">
                  <a:latin typeface="TH SarabunPSK" pitchFamily="34" charset="-34"/>
                  <a:cs typeface="TH SarabunPSK" pitchFamily="34" charset="-34"/>
                </a:rPr>
                <a:t>(สพร.ทอ.)</a:t>
              </a:r>
              <a:endParaRPr lang="th-TH" sz="1600" b="1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9" name="สี่เหลี่ยมมุมมน 18"/>
          <p:cNvSpPr/>
          <p:nvPr/>
        </p:nvSpPr>
        <p:spPr>
          <a:xfrm>
            <a:off x="214282" y="1000115"/>
            <a:ext cx="5572164" cy="85726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4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 algn="ctr">
              <a:defRPr/>
            </a:pP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การพัฒนาระบบราชการกองทัพอากาศ</a:t>
            </a:r>
          </a:p>
          <a:p>
            <a:pPr algn="ctr">
              <a:defRPr/>
            </a:pPr>
            <a:endParaRPr lang="th-TH" sz="24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21" name="สี่เหลี่ยมมุมมน 20"/>
          <p:cNvSpPr/>
          <p:nvPr/>
        </p:nvSpPr>
        <p:spPr>
          <a:xfrm>
            <a:off x="6585912" y="2357437"/>
            <a:ext cx="1714512" cy="2857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400" b="1" dirty="0" err="1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ผช.</a:t>
            </a:r>
            <a:r>
              <a:rPr lang="th-TH" sz="14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ผบ.ทอ./</a:t>
            </a:r>
            <a:r>
              <a:rPr lang="en-US" sz="14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CCO</a:t>
            </a:r>
            <a:endParaRPr lang="th-TH" sz="1400" b="1" dirty="0">
              <a:solidFill>
                <a:schemeClr val="bg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43022" name="Line 3"/>
          <p:cNvSpPr>
            <a:spLocks noChangeShapeType="1"/>
          </p:cNvSpPr>
          <p:nvPr/>
        </p:nvSpPr>
        <p:spPr bwMode="auto">
          <a:xfrm>
            <a:off x="0" y="642938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84646" y="714356"/>
            <a:ext cx="1500198" cy="1643074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5-Point Star 24"/>
          <p:cNvSpPr/>
          <p:nvPr/>
        </p:nvSpPr>
        <p:spPr>
          <a:xfrm flipH="1">
            <a:off x="6858000" y="928688"/>
            <a:ext cx="285750" cy="28575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5-Point Star 25"/>
          <p:cNvSpPr/>
          <p:nvPr/>
        </p:nvSpPr>
        <p:spPr>
          <a:xfrm flipH="1">
            <a:off x="7143750" y="1214438"/>
            <a:ext cx="285750" cy="28575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5-Point Star 26"/>
          <p:cNvSpPr/>
          <p:nvPr/>
        </p:nvSpPr>
        <p:spPr>
          <a:xfrm flipH="1">
            <a:off x="7429500" y="1500188"/>
            <a:ext cx="285750" cy="28575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5-Point Star 27"/>
          <p:cNvSpPr/>
          <p:nvPr/>
        </p:nvSpPr>
        <p:spPr>
          <a:xfrm flipH="1">
            <a:off x="7715250" y="1785938"/>
            <a:ext cx="285750" cy="28575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42141-AE1E-4FF3-9D7B-24A45E44E802}" type="slidenum">
              <a:rPr lang="th-TH" smtClean="0">
                <a:latin typeface="TH SarabunPSK" pitchFamily="34" charset="-34"/>
                <a:cs typeface="TH SarabunPSK" pitchFamily="34" charset="-34"/>
              </a:rPr>
              <a:pPr>
                <a:defRPr/>
              </a:pPr>
              <a:t>9</a:t>
            </a:fld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1" name="Picture 25" descr="à¸à¸¥à¸à¸²à¸£à¸à¹à¸à¸«à¸²à¸£à¸¹à¸à¸ à¸²à¸à¸ªà¸³à¸«à¸£à¸±à¸ à¸«à¸à¹à¸§à¸¢à¸à¸¶à¹à¸à¸à¸£à¸à¸à¸­à¸à¸à¸±à¸à¸­à¸²à¸à¸²à¸¨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2500306"/>
            <a:ext cx="581734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hape 32"/>
          <p:cNvCxnSpPr>
            <a:stCxn id="43040" idx="2"/>
            <a:endCxn id="43036" idx="1"/>
          </p:cNvCxnSpPr>
          <p:nvPr/>
        </p:nvCxnSpPr>
        <p:spPr>
          <a:xfrm rot="5400000">
            <a:off x="6431084" y="4097216"/>
            <a:ext cx="1012032" cy="1072600"/>
          </a:xfrm>
          <a:prstGeom prst="bentConnector4">
            <a:avLst>
              <a:gd name="adj1" fmla="val 20314"/>
              <a:gd name="adj2" fmla="val 12131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78989-7FB2-411C-96BC-A7C98A4830C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90</a:t>
            </a:fld>
            <a:endParaRPr lang="th-TH" dirty="0">
              <a:solidFill>
                <a:srgbClr val="000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10362" y="911922"/>
            <a:ext cx="4356000" cy="5760000"/>
            <a:chOff x="110362" y="911922"/>
            <a:chExt cx="4356000" cy="5760000"/>
          </a:xfrm>
        </p:grpSpPr>
        <p:sp>
          <p:nvSpPr>
            <p:cNvPr id="59" name="Rounded Rectangle 58"/>
            <p:cNvSpPr/>
            <p:nvPr/>
          </p:nvSpPr>
          <p:spPr>
            <a:xfrm>
              <a:off x="110362" y="911922"/>
              <a:ext cx="4356000" cy="5760000"/>
            </a:xfrm>
            <a:prstGeom prst="roundRect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สี่เหลี่ยมผืนผ้า 3"/>
            <p:cNvSpPr>
              <a:spLocks noChangeArrowheads="1"/>
            </p:cNvSpPr>
            <p:nvPr/>
          </p:nvSpPr>
          <p:spPr bwMode="auto">
            <a:xfrm>
              <a:off x="1139233" y="3000372"/>
              <a:ext cx="3147015" cy="523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สภาพแวดล้อมของการควบคุม</a:t>
              </a:r>
              <a:endParaRPr lang="th-TH" sz="4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3" name="สี่เหลี่ยมผืนผ้า 4"/>
            <p:cNvSpPr>
              <a:spLocks noChangeArrowheads="1"/>
            </p:cNvSpPr>
            <p:nvPr/>
          </p:nvSpPr>
          <p:spPr bwMode="auto">
            <a:xfrm>
              <a:off x="1139233" y="3686672"/>
              <a:ext cx="2364750" cy="523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การประเมินความเสี่ยง</a:t>
              </a:r>
              <a:endParaRPr lang="th-TH" sz="4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2" name="สี่เหลี่ยมผืนผ้า 6"/>
            <p:cNvSpPr>
              <a:spLocks noChangeArrowheads="1"/>
            </p:cNvSpPr>
            <p:nvPr/>
          </p:nvSpPr>
          <p:spPr bwMode="auto">
            <a:xfrm>
              <a:off x="1139233" y="4372972"/>
              <a:ext cx="2188420" cy="523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marL="263525" indent="-26352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กิจกรรมการควบคุม</a:t>
              </a:r>
            </a:p>
          </p:txBody>
        </p:sp>
        <p:sp>
          <p:nvSpPr>
            <p:cNvPr id="43" name="สี่เหลี่ยมผืนผ้า 7"/>
            <p:cNvSpPr>
              <a:spLocks noChangeArrowheads="1"/>
            </p:cNvSpPr>
            <p:nvPr/>
          </p:nvSpPr>
          <p:spPr bwMode="auto">
            <a:xfrm>
              <a:off x="1139233" y="5059272"/>
              <a:ext cx="2773516" cy="523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สารสนเทศ และการสื่อสาร</a:t>
              </a:r>
              <a:endParaRPr lang="th-TH" sz="4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4" name="สี่เหลี่ยมผืนผ้า 8"/>
            <p:cNvSpPr>
              <a:spLocks noChangeArrowheads="1"/>
            </p:cNvSpPr>
            <p:nvPr/>
          </p:nvSpPr>
          <p:spPr bwMode="auto">
            <a:xfrm>
              <a:off x="1139233" y="5745570"/>
              <a:ext cx="2425664" cy="523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การติดตามประเมินผล</a:t>
              </a:r>
              <a:endParaRPr lang="th-TH" sz="4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7729" y="1357298"/>
              <a:ext cx="2183611" cy="70788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4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ควบคุมภายใน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21479" y="2293384"/>
              <a:ext cx="2220480" cy="52322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b="1" dirty="0">
                  <a:solidFill>
                    <a:prstClr val="black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ประเมินองค์ประกอบ</a:t>
              </a:r>
            </a:p>
          </p:txBody>
        </p:sp>
        <p:cxnSp>
          <p:nvCxnSpPr>
            <p:cNvPr id="23" name="Shape 22"/>
            <p:cNvCxnSpPr>
              <a:stCxn id="31" idx="1"/>
              <a:endCxn id="32" idx="1"/>
            </p:cNvCxnSpPr>
            <p:nvPr/>
          </p:nvCxnSpPr>
          <p:spPr>
            <a:xfrm rot="10800000" flipH="1" flipV="1">
              <a:off x="567729" y="1711240"/>
              <a:ext cx="571504" cy="1550741"/>
            </a:xfrm>
            <a:prstGeom prst="bentConnector3">
              <a:avLst>
                <a:gd name="adj1" fmla="val -4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37"/>
            <p:cNvCxnSpPr>
              <a:stCxn id="31" idx="1"/>
              <a:endCxn id="33" idx="1"/>
            </p:cNvCxnSpPr>
            <p:nvPr/>
          </p:nvCxnSpPr>
          <p:spPr>
            <a:xfrm rot="10800000" flipH="1" flipV="1">
              <a:off x="567729" y="1711240"/>
              <a:ext cx="571504" cy="2237041"/>
            </a:xfrm>
            <a:prstGeom prst="bentConnector3">
              <a:avLst>
                <a:gd name="adj1" fmla="val -4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>
              <a:stCxn id="31" idx="1"/>
              <a:endCxn id="42" idx="1"/>
            </p:cNvCxnSpPr>
            <p:nvPr/>
          </p:nvCxnSpPr>
          <p:spPr>
            <a:xfrm rot="10800000" flipH="1" flipV="1">
              <a:off x="567729" y="1711240"/>
              <a:ext cx="571504" cy="2923341"/>
            </a:xfrm>
            <a:prstGeom prst="bentConnector3">
              <a:avLst>
                <a:gd name="adj1" fmla="val -4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lbow Connector 50"/>
            <p:cNvCxnSpPr>
              <a:stCxn id="31" idx="1"/>
              <a:endCxn id="43" idx="1"/>
            </p:cNvCxnSpPr>
            <p:nvPr/>
          </p:nvCxnSpPr>
          <p:spPr>
            <a:xfrm rot="10800000" flipH="1" flipV="1">
              <a:off x="567729" y="1711240"/>
              <a:ext cx="571504" cy="3609641"/>
            </a:xfrm>
            <a:prstGeom prst="bentConnector3">
              <a:avLst>
                <a:gd name="adj1" fmla="val -4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/>
            <p:cNvCxnSpPr>
              <a:stCxn id="31" idx="1"/>
              <a:endCxn id="44" idx="1"/>
            </p:cNvCxnSpPr>
            <p:nvPr/>
          </p:nvCxnSpPr>
          <p:spPr>
            <a:xfrm rot="10800000" flipH="1" flipV="1">
              <a:off x="567729" y="1711240"/>
              <a:ext cx="571504" cy="4295939"/>
            </a:xfrm>
            <a:prstGeom prst="bentConnector3">
              <a:avLst>
                <a:gd name="adj1" fmla="val -4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สี่เหลี่ยมผืนผ้า 72"/>
          <p:cNvSpPr/>
          <p:nvPr/>
        </p:nvSpPr>
        <p:spPr>
          <a:xfrm>
            <a:off x="4610924" y="1214423"/>
            <a:ext cx="4429156" cy="3970318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รายงานการประเมินผลและ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การปรับปรุงการควบคุมภายใน</a:t>
            </a:r>
            <a:endParaRPr lang="th-TH" b="1" dirty="0" smtClean="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AutoNum type="thaiNumPeriod"/>
            </a:pP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กระบวนการ</a:t>
            </a:r>
            <a:r>
              <a:rPr lang="th-TH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ปฏิบัติงาน</a:t>
            </a: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และวัตถุประสงค์ของ</a:t>
            </a:r>
            <a:r>
              <a:rPr lang="th-TH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</a:t>
            </a: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ควบคุม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AutoNum type="thaiNumPeriod"/>
            </a:pP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</a:t>
            </a:r>
            <a:r>
              <a:rPr lang="th-TH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ควบคุมที่มี</a:t>
            </a: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อยู่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AutoNum type="thaiNumPeriod"/>
            </a:pP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</a:t>
            </a:r>
            <a:r>
              <a:rPr lang="th-TH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ประเมินผลการ</a:t>
            </a: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ควบคุม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AutoNum type="thaiNumPeriod"/>
            </a:pP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ความ</a:t>
            </a:r>
            <a:r>
              <a:rPr lang="th-TH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เสี่ยงที่ยัง</a:t>
            </a: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เหลืออยู่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AutoNum type="thaiNumPeriod"/>
            </a:pP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</a:t>
            </a:r>
            <a:r>
              <a:rPr lang="th-TH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ปรับปรุงการ</a:t>
            </a: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ควบคุม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AutoNum type="thaiNumPeriod"/>
            </a:pP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กำหนด</a:t>
            </a:r>
            <a:r>
              <a:rPr lang="th-TH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เสร็จ/ผู้รับผิดชอบ</a:t>
            </a:r>
          </a:p>
        </p:txBody>
      </p:sp>
      <p:pic>
        <p:nvPicPr>
          <p:cNvPr id="755713" name="Picture 1" descr="C:\Users\Acer\Downloads\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2666" y="4053230"/>
            <a:ext cx="1080000" cy="108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78989-7FB2-411C-96BC-A7C98A4830C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91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996354" name="AutoShape 2" descr="ผลการค้นหารูปภาพสำหรับ pdca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2714612" y="800997"/>
            <a:ext cx="3429000" cy="7016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วงจรการควบคุมภายใน</a:t>
            </a:r>
          </a:p>
        </p:txBody>
      </p:sp>
      <p:pic>
        <p:nvPicPr>
          <p:cNvPr id="996356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643182"/>
            <a:ext cx="3581402" cy="3581402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214282" y="3000372"/>
            <a:ext cx="2214578" cy="1000132"/>
          </a:xfrm>
          <a:prstGeom prst="cloudCallout">
            <a:avLst>
              <a:gd name="adj1" fmla="val 86987"/>
              <a:gd name="adj2" fmla="val 34664"/>
            </a:avLst>
          </a:prstGeom>
          <a:solidFill>
            <a:srgbClr val="0066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ประเมิน</a:t>
            </a:r>
          </a:p>
          <a:p>
            <a:pPr algn="ctr">
              <a:lnSpc>
                <a:spcPct val="90000"/>
              </a:lnSpc>
              <a:defRPr/>
            </a:pP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ความเสี่ยง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714348" y="1714488"/>
            <a:ext cx="2214578" cy="1000132"/>
          </a:xfrm>
          <a:prstGeom prst="cloudCallout">
            <a:avLst>
              <a:gd name="adj1" fmla="val 72749"/>
              <a:gd name="adj2" fmla="val 107177"/>
            </a:avLst>
          </a:prstGeom>
          <a:solidFill>
            <a:srgbClr val="0066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ออกแบบ</a:t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การควบคุม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6288994" y="1571612"/>
            <a:ext cx="2214578" cy="1000132"/>
          </a:xfrm>
          <a:prstGeom prst="cloudCallout">
            <a:avLst>
              <a:gd name="adj1" fmla="val -55392"/>
              <a:gd name="adj2" fmla="val 100871"/>
            </a:avLst>
          </a:prstGeom>
          <a:solidFill>
            <a:srgbClr val="000099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ปฏิบัติ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214282" y="5072074"/>
            <a:ext cx="2214578" cy="1000132"/>
          </a:xfrm>
          <a:prstGeom prst="cloudCallout">
            <a:avLst>
              <a:gd name="adj1" fmla="val 66343"/>
              <a:gd name="adj2" fmla="val -4744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ปรับปรุง</a:t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การควบคุม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6566535" y="4171110"/>
            <a:ext cx="2214578" cy="1000132"/>
          </a:xfrm>
          <a:prstGeom prst="cloudCallout">
            <a:avLst>
              <a:gd name="adj1" fmla="val -70284"/>
              <a:gd name="adj2" fmla="val 70494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ประเมิน</a:t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การควบคุม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สี่เหลี่ยมผืนผ้า 3"/>
          <p:cNvSpPr>
            <a:spLocks noChangeArrowheads="1"/>
          </p:cNvSpPr>
          <p:nvPr/>
        </p:nvSpPr>
        <p:spPr bwMode="auto">
          <a:xfrm>
            <a:off x="3580242" y="1477016"/>
            <a:ext cx="31470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สภาพแวดล้อมของการควบคุม</a:t>
            </a:r>
            <a:endParaRPr lang="th-TH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52" name="สี่เหลี่ยมผืนผ้า 4"/>
          <p:cNvSpPr>
            <a:spLocks noChangeArrowheads="1"/>
          </p:cNvSpPr>
          <p:nvPr/>
        </p:nvSpPr>
        <p:spPr bwMode="auto">
          <a:xfrm>
            <a:off x="6215074" y="2946664"/>
            <a:ext cx="2364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การประเมินความเสี่ยง</a:t>
            </a:r>
            <a:endParaRPr lang="th-TH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53" name="สี่เหลี่ยมผืนผ้า 6"/>
          <p:cNvSpPr>
            <a:spLocks noChangeArrowheads="1"/>
          </p:cNvSpPr>
          <p:nvPr/>
        </p:nvSpPr>
        <p:spPr bwMode="auto">
          <a:xfrm>
            <a:off x="5214942" y="5286388"/>
            <a:ext cx="2188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63525" indent="-2635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กิจกรรมการควบคุม</a:t>
            </a:r>
          </a:p>
        </p:txBody>
      </p:sp>
      <p:sp>
        <p:nvSpPr>
          <p:cNvPr id="2054" name="สี่เหลี่ยมผืนผ้า 7"/>
          <p:cNvSpPr>
            <a:spLocks noChangeArrowheads="1"/>
          </p:cNvSpPr>
          <p:nvPr/>
        </p:nvSpPr>
        <p:spPr bwMode="auto">
          <a:xfrm>
            <a:off x="714348" y="5072074"/>
            <a:ext cx="27735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สารสนเทศ และการสื่อสาร</a:t>
            </a:r>
            <a:endParaRPr lang="th-TH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55" name="สี่เหลี่ยมผืนผ้า 8"/>
          <p:cNvSpPr>
            <a:spLocks noChangeArrowheads="1"/>
          </p:cNvSpPr>
          <p:nvPr/>
        </p:nvSpPr>
        <p:spPr bwMode="auto">
          <a:xfrm>
            <a:off x="642910" y="3008746"/>
            <a:ext cx="2571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การติดตาม</a:t>
            </a:r>
            <a:r>
              <a:rPr lang="th-TH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ประเมินผลฯ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78989-7FB2-411C-96BC-A7C98A4830C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92</a:t>
            </a:fld>
            <a:endParaRPr lang="th-TH">
              <a:solidFill>
                <a:srgbClr val="000000"/>
              </a:solidFill>
            </a:endParaRPr>
          </a:p>
        </p:txBody>
      </p:sp>
      <p:pic>
        <p:nvPicPr>
          <p:cNvPr id="924676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74361">
            <a:off x="6701869" y="1521927"/>
            <a:ext cx="1266249" cy="1264661"/>
          </a:xfrm>
          <a:prstGeom prst="rect">
            <a:avLst/>
          </a:prstGeom>
          <a:noFill/>
        </p:spPr>
      </p:pic>
      <p:pic>
        <p:nvPicPr>
          <p:cNvPr id="46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23478">
            <a:off x="6258491" y="3829949"/>
            <a:ext cx="1266249" cy="1264661"/>
          </a:xfrm>
          <a:prstGeom prst="rect">
            <a:avLst/>
          </a:prstGeom>
          <a:noFill/>
        </p:spPr>
      </p:pic>
      <p:pic>
        <p:nvPicPr>
          <p:cNvPr id="47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90181">
            <a:off x="3690677" y="5330863"/>
            <a:ext cx="1266249" cy="1264661"/>
          </a:xfrm>
          <a:prstGeom prst="rect">
            <a:avLst/>
          </a:prstGeom>
          <a:noFill/>
        </p:spPr>
      </p:pic>
      <p:pic>
        <p:nvPicPr>
          <p:cNvPr id="48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434112">
            <a:off x="2087198" y="3731597"/>
            <a:ext cx="1266249" cy="1264661"/>
          </a:xfrm>
          <a:prstGeom prst="rect">
            <a:avLst/>
          </a:prstGeom>
          <a:noFill/>
        </p:spPr>
      </p:pic>
      <p:pic>
        <p:nvPicPr>
          <p:cNvPr id="49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26672">
            <a:off x="2356202" y="1717531"/>
            <a:ext cx="1266249" cy="1264661"/>
          </a:xfrm>
          <a:prstGeom prst="rect">
            <a:avLst/>
          </a:prstGeom>
          <a:noFill/>
        </p:spPr>
      </p:pic>
      <p:pic>
        <p:nvPicPr>
          <p:cNvPr id="924678" name="Picture 6" descr="red star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5" y="1857365"/>
            <a:ext cx="3500460" cy="3500461"/>
          </a:xfrm>
          <a:prstGeom prst="rect">
            <a:avLst/>
          </a:prstGeom>
          <a:noFill/>
        </p:spPr>
      </p:pic>
      <p:sp>
        <p:nvSpPr>
          <p:cNvPr id="2050" name="สี่เหลี่ยมผืนผ้า 2"/>
          <p:cNvSpPr>
            <a:spLocks noChangeArrowheads="1"/>
          </p:cNvSpPr>
          <p:nvPr/>
        </p:nvSpPr>
        <p:spPr bwMode="auto">
          <a:xfrm>
            <a:off x="2357422" y="785794"/>
            <a:ext cx="4857784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องค์ประกอบของการควบคุมภายใน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2" grpId="0"/>
      <p:bldP spid="2053" grpId="0"/>
      <p:bldP spid="2054" grpId="0"/>
      <p:bldP spid="2055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สี่เหลี่ยมผืนผ้า 4"/>
          <p:cNvSpPr>
            <a:spLocks noChangeArrowheads="1"/>
          </p:cNvSpPr>
          <p:nvPr/>
        </p:nvSpPr>
        <p:spPr bwMode="auto">
          <a:xfrm>
            <a:off x="6215074" y="2946664"/>
            <a:ext cx="2364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การประเมินความเสี่ยง</a:t>
            </a:r>
            <a:endParaRPr lang="th-TH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53" name="สี่เหลี่ยมผืนผ้า 6"/>
          <p:cNvSpPr>
            <a:spLocks noChangeArrowheads="1"/>
          </p:cNvSpPr>
          <p:nvPr/>
        </p:nvSpPr>
        <p:spPr bwMode="auto">
          <a:xfrm>
            <a:off x="5214942" y="5286388"/>
            <a:ext cx="2188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63525" indent="-2635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กิจกรรมการควบคุม</a:t>
            </a:r>
          </a:p>
        </p:txBody>
      </p:sp>
      <p:sp>
        <p:nvSpPr>
          <p:cNvPr id="2054" name="สี่เหลี่ยมผืนผ้า 7"/>
          <p:cNvSpPr>
            <a:spLocks noChangeArrowheads="1"/>
          </p:cNvSpPr>
          <p:nvPr/>
        </p:nvSpPr>
        <p:spPr bwMode="auto">
          <a:xfrm>
            <a:off x="714348" y="5072074"/>
            <a:ext cx="27735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สารสนเทศ และการสื่อสาร</a:t>
            </a:r>
            <a:endParaRPr lang="th-TH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55" name="สี่เหลี่ยมผืนผ้า 8"/>
          <p:cNvSpPr>
            <a:spLocks noChangeArrowheads="1"/>
          </p:cNvSpPr>
          <p:nvPr/>
        </p:nvSpPr>
        <p:spPr bwMode="auto">
          <a:xfrm>
            <a:off x="642910" y="3008746"/>
            <a:ext cx="2571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การติดตาม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ประเมินผลฯ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78989-7FB2-411C-96BC-A7C98A4830C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93</a:t>
            </a:fld>
            <a:endParaRPr lang="th-TH">
              <a:solidFill>
                <a:srgbClr val="000000"/>
              </a:solidFill>
            </a:endParaRPr>
          </a:p>
        </p:txBody>
      </p:sp>
      <p:pic>
        <p:nvPicPr>
          <p:cNvPr id="924676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3" cstate="print">
            <a:lum bright="79000"/>
          </a:blip>
          <a:srcRect/>
          <a:stretch>
            <a:fillRect/>
          </a:stretch>
        </p:blipFill>
        <p:spPr bwMode="auto">
          <a:xfrm rot="18074361">
            <a:off x="6701869" y="1713093"/>
            <a:ext cx="1266249" cy="1264661"/>
          </a:xfrm>
          <a:prstGeom prst="rect">
            <a:avLst/>
          </a:prstGeom>
          <a:noFill/>
        </p:spPr>
      </p:pic>
      <p:pic>
        <p:nvPicPr>
          <p:cNvPr id="46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3" cstate="print">
            <a:lum bright="79000"/>
          </a:blip>
          <a:srcRect/>
          <a:stretch>
            <a:fillRect/>
          </a:stretch>
        </p:blipFill>
        <p:spPr bwMode="auto">
          <a:xfrm rot="20323478">
            <a:off x="6258491" y="3829949"/>
            <a:ext cx="1266249" cy="1264661"/>
          </a:xfrm>
          <a:prstGeom prst="rect">
            <a:avLst/>
          </a:prstGeom>
          <a:noFill/>
        </p:spPr>
      </p:pic>
      <p:pic>
        <p:nvPicPr>
          <p:cNvPr id="47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3" cstate="print">
            <a:lum bright="79000"/>
          </a:blip>
          <a:srcRect/>
          <a:stretch>
            <a:fillRect/>
          </a:stretch>
        </p:blipFill>
        <p:spPr bwMode="auto">
          <a:xfrm rot="2690181">
            <a:off x="3690677" y="5330863"/>
            <a:ext cx="1266249" cy="1264661"/>
          </a:xfrm>
          <a:prstGeom prst="rect">
            <a:avLst/>
          </a:prstGeom>
          <a:noFill/>
        </p:spPr>
      </p:pic>
      <p:pic>
        <p:nvPicPr>
          <p:cNvPr id="48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3" cstate="print">
            <a:lum bright="79000"/>
          </a:blip>
          <a:srcRect/>
          <a:stretch>
            <a:fillRect/>
          </a:stretch>
        </p:blipFill>
        <p:spPr bwMode="auto">
          <a:xfrm rot="6434112">
            <a:off x="2087198" y="3731597"/>
            <a:ext cx="1266249" cy="1264661"/>
          </a:xfrm>
          <a:prstGeom prst="rect">
            <a:avLst/>
          </a:prstGeom>
          <a:noFill/>
        </p:spPr>
      </p:pic>
      <p:pic>
        <p:nvPicPr>
          <p:cNvPr id="49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3" cstate="print">
            <a:lum bright="79000"/>
          </a:blip>
          <a:srcRect/>
          <a:stretch>
            <a:fillRect/>
          </a:stretch>
        </p:blipFill>
        <p:spPr bwMode="auto">
          <a:xfrm rot="9726672">
            <a:off x="2356202" y="1717531"/>
            <a:ext cx="1266249" cy="1264661"/>
          </a:xfrm>
          <a:prstGeom prst="rect">
            <a:avLst/>
          </a:prstGeom>
          <a:noFill/>
        </p:spPr>
      </p:pic>
      <p:pic>
        <p:nvPicPr>
          <p:cNvPr id="924678" name="Picture 6" descr="red star icon"/>
          <p:cNvPicPr>
            <a:picLocks noChangeAspect="1" noChangeArrowheads="1"/>
          </p:cNvPicPr>
          <p:nvPr/>
        </p:nvPicPr>
        <p:blipFill>
          <a:blip r:embed="rId4" cstate="print">
            <a:lum bright="65000"/>
          </a:blip>
          <a:srcRect/>
          <a:stretch>
            <a:fillRect/>
          </a:stretch>
        </p:blipFill>
        <p:spPr bwMode="auto">
          <a:xfrm>
            <a:off x="3000365" y="1857365"/>
            <a:ext cx="3500460" cy="3500461"/>
          </a:xfrm>
          <a:prstGeom prst="rect">
            <a:avLst/>
          </a:prstGeom>
          <a:noFill/>
        </p:spPr>
      </p:pic>
      <p:sp>
        <p:nvSpPr>
          <p:cNvPr id="2050" name="สี่เหลี่ยมผืนผ้า 2"/>
          <p:cNvSpPr>
            <a:spLocks noChangeArrowheads="1"/>
          </p:cNvSpPr>
          <p:nvPr/>
        </p:nvSpPr>
        <p:spPr bwMode="auto">
          <a:xfrm>
            <a:off x="2357422" y="785794"/>
            <a:ext cx="4857784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องค์ประกอบของการควบคุมภายใน</a:t>
            </a:r>
          </a:p>
        </p:txBody>
      </p:sp>
      <p:sp>
        <p:nvSpPr>
          <p:cNvPr id="2051" name="สี่เหลี่ยมผืนผ้า 3"/>
          <p:cNvSpPr>
            <a:spLocks noChangeArrowheads="1"/>
          </p:cNvSpPr>
          <p:nvPr/>
        </p:nvSpPr>
        <p:spPr bwMode="auto">
          <a:xfrm>
            <a:off x="3314702" y="1500174"/>
            <a:ext cx="39306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สภาพแวดล้อมของการควบคุม</a:t>
            </a:r>
            <a:endParaRPr lang="th-TH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สี่เหลี่ยมผืนผ้า 9"/>
          <p:cNvSpPr>
            <a:spLocks noChangeArrowheads="1"/>
          </p:cNvSpPr>
          <p:nvPr/>
        </p:nvSpPr>
        <p:spPr bwMode="auto">
          <a:xfrm>
            <a:off x="1428728" y="2183568"/>
            <a:ext cx="6500858" cy="36933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</a:pPr>
            <a:r>
              <a:rPr lang="th-TH" sz="2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- สร้างบรรยากาศของการควบคุมเพื่อให้เกิดทัศนคติที่</a:t>
            </a:r>
            <a:r>
              <a:rPr lang="th-TH" sz="2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ดีเกิด</a:t>
            </a:r>
            <a:r>
              <a:rPr lang="th-TH" sz="2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จิตสำนึกที่</a:t>
            </a:r>
            <a:r>
              <a:rPr lang="th-TH" sz="2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ดี</a:t>
            </a:r>
            <a:br>
              <a:rPr lang="th-TH" sz="2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sz="2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การปฏิบัติงาน รวมทั้งดำรงรักษา</a:t>
            </a:r>
            <a:r>
              <a:rPr lang="th-TH" sz="2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ไว้ซึ่ง</a:t>
            </a:r>
            <a:r>
              <a:rPr lang="th-TH" sz="2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สภาพแวดล้อมควบคุมที่ดี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</a:pPr>
            <a:r>
              <a:rPr lang="th-TH" sz="2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- ปัจจัยสภาพแวดล้อมของการควบคุม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895350" algn="l"/>
              </a:tabLst>
            </a:pPr>
            <a:r>
              <a:rPr lang="th-TH" sz="2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ปรัชญาและรูปแบบการทำงานของผู้บริหาร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895350" algn="l"/>
              </a:tabLst>
            </a:pPr>
            <a:r>
              <a:rPr lang="th-TH" sz="2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ความซื่อสัตย์และจริยธรรม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895350" algn="l"/>
              </a:tabLst>
            </a:pPr>
            <a:r>
              <a:rPr lang="th-TH" sz="2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ความรู้ ทักษะและความสามารถของบุคลากร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895350" algn="l"/>
              </a:tabLst>
            </a:pPr>
            <a:r>
              <a:rPr lang="th-TH" sz="2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โครงสร้างการจัดองค์กร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895350" algn="l"/>
              </a:tabLst>
            </a:pPr>
            <a:r>
              <a:rPr lang="th-TH" sz="2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การมอบอำนาจและหน้าที่ความรับผิดชอบ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895350" algn="l"/>
              </a:tabLst>
            </a:pPr>
            <a:r>
              <a:rPr lang="th-TH" sz="2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นโยบายและวิธีบริหารบุคลากร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16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สี่เหลี่ยมผืนผ้า 6"/>
          <p:cNvSpPr>
            <a:spLocks noChangeArrowheads="1"/>
          </p:cNvSpPr>
          <p:nvPr/>
        </p:nvSpPr>
        <p:spPr bwMode="auto">
          <a:xfrm>
            <a:off x="5214942" y="5286388"/>
            <a:ext cx="2188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63525" indent="-2635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กิจกรรมการควบคุม</a:t>
            </a:r>
          </a:p>
        </p:txBody>
      </p:sp>
      <p:sp>
        <p:nvSpPr>
          <p:cNvPr id="2054" name="สี่เหลี่ยมผืนผ้า 7"/>
          <p:cNvSpPr>
            <a:spLocks noChangeArrowheads="1"/>
          </p:cNvSpPr>
          <p:nvPr/>
        </p:nvSpPr>
        <p:spPr bwMode="auto">
          <a:xfrm>
            <a:off x="714348" y="5072074"/>
            <a:ext cx="27735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สารสนเทศ และการสื่อสาร</a:t>
            </a:r>
            <a:endParaRPr lang="th-TH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55" name="สี่เหลี่ยมผืนผ้า 8"/>
          <p:cNvSpPr>
            <a:spLocks noChangeArrowheads="1"/>
          </p:cNvSpPr>
          <p:nvPr/>
        </p:nvSpPr>
        <p:spPr bwMode="auto">
          <a:xfrm>
            <a:off x="642910" y="3008746"/>
            <a:ext cx="2571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การติดตาม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ประเมินผลฯ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78989-7FB2-411C-96BC-A7C98A4830C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94</a:t>
            </a:fld>
            <a:endParaRPr lang="th-TH">
              <a:solidFill>
                <a:srgbClr val="000000"/>
              </a:solidFill>
            </a:endParaRPr>
          </a:p>
        </p:txBody>
      </p:sp>
      <p:pic>
        <p:nvPicPr>
          <p:cNvPr id="924676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 rot="18074361">
            <a:off x="6701869" y="1665667"/>
            <a:ext cx="1266249" cy="1264661"/>
          </a:xfrm>
          <a:prstGeom prst="rect">
            <a:avLst/>
          </a:prstGeom>
          <a:noFill/>
        </p:spPr>
      </p:pic>
      <p:pic>
        <p:nvPicPr>
          <p:cNvPr id="46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3" cstate="print">
            <a:lum bright="79000"/>
          </a:blip>
          <a:srcRect/>
          <a:stretch>
            <a:fillRect/>
          </a:stretch>
        </p:blipFill>
        <p:spPr bwMode="auto">
          <a:xfrm rot="20323478">
            <a:off x="6258491" y="3829949"/>
            <a:ext cx="1266249" cy="1264661"/>
          </a:xfrm>
          <a:prstGeom prst="rect">
            <a:avLst/>
          </a:prstGeom>
          <a:noFill/>
        </p:spPr>
      </p:pic>
      <p:pic>
        <p:nvPicPr>
          <p:cNvPr id="47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3" cstate="print">
            <a:lum bright="79000"/>
          </a:blip>
          <a:srcRect/>
          <a:stretch>
            <a:fillRect/>
          </a:stretch>
        </p:blipFill>
        <p:spPr bwMode="auto">
          <a:xfrm rot="2690181">
            <a:off x="3690677" y="5330863"/>
            <a:ext cx="1266249" cy="1264661"/>
          </a:xfrm>
          <a:prstGeom prst="rect">
            <a:avLst/>
          </a:prstGeom>
          <a:noFill/>
        </p:spPr>
      </p:pic>
      <p:pic>
        <p:nvPicPr>
          <p:cNvPr id="48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3" cstate="print">
            <a:lum bright="79000"/>
          </a:blip>
          <a:srcRect/>
          <a:stretch>
            <a:fillRect/>
          </a:stretch>
        </p:blipFill>
        <p:spPr bwMode="auto">
          <a:xfrm rot="6434112">
            <a:off x="2087198" y="3731597"/>
            <a:ext cx="1266249" cy="1264661"/>
          </a:xfrm>
          <a:prstGeom prst="rect">
            <a:avLst/>
          </a:prstGeom>
          <a:noFill/>
        </p:spPr>
      </p:pic>
      <p:pic>
        <p:nvPicPr>
          <p:cNvPr id="49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3" cstate="print">
            <a:lum bright="79000"/>
          </a:blip>
          <a:srcRect/>
          <a:stretch>
            <a:fillRect/>
          </a:stretch>
        </p:blipFill>
        <p:spPr bwMode="auto">
          <a:xfrm rot="9726672">
            <a:off x="2356202" y="1717531"/>
            <a:ext cx="1266249" cy="1264661"/>
          </a:xfrm>
          <a:prstGeom prst="rect">
            <a:avLst/>
          </a:prstGeom>
          <a:noFill/>
        </p:spPr>
      </p:pic>
      <p:pic>
        <p:nvPicPr>
          <p:cNvPr id="924678" name="Picture 6" descr="red star icon"/>
          <p:cNvPicPr>
            <a:picLocks noChangeAspect="1" noChangeArrowheads="1"/>
          </p:cNvPicPr>
          <p:nvPr/>
        </p:nvPicPr>
        <p:blipFill>
          <a:blip r:embed="rId4" cstate="print">
            <a:lum bright="65000"/>
          </a:blip>
          <a:srcRect/>
          <a:stretch>
            <a:fillRect/>
          </a:stretch>
        </p:blipFill>
        <p:spPr bwMode="auto">
          <a:xfrm>
            <a:off x="3000365" y="1857365"/>
            <a:ext cx="3500460" cy="3500461"/>
          </a:xfrm>
          <a:prstGeom prst="rect">
            <a:avLst/>
          </a:prstGeom>
          <a:noFill/>
        </p:spPr>
      </p:pic>
      <p:sp>
        <p:nvSpPr>
          <p:cNvPr id="2050" name="สี่เหลี่ยมผืนผ้า 2"/>
          <p:cNvSpPr>
            <a:spLocks noChangeArrowheads="1"/>
          </p:cNvSpPr>
          <p:nvPr/>
        </p:nvSpPr>
        <p:spPr bwMode="auto">
          <a:xfrm>
            <a:off x="2357422" y="785794"/>
            <a:ext cx="4857784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องค์ประกอบของการควบคุมภายใน</a:t>
            </a:r>
          </a:p>
        </p:txBody>
      </p:sp>
      <p:sp>
        <p:nvSpPr>
          <p:cNvPr id="2051" name="สี่เหลี่ยมผืนผ้า 3"/>
          <p:cNvSpPr>
            <a:spLocks noChangeArrowheads="1"/>
          </p:cNvSpPr>
          <p:nvPr/>
        </p:nvSpPr>
        <p:spPr bwMode="auto">
          <a:xfrm>
            <a:off x="3314702" y="1500174"/>
            <a:ext cx="39306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สภาพแวดล้อมของการควบคุม</a:t>
            </a:r>
            <a:endParaRPr lang="th-TH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52" name="สี่เหลี่ยมผืนผ้า 4"/>
          <p:cNvSpPr>
            <a:spLocks noChangeArrowheads="1"/>
          </p:cNvSpPr>
          <p:nvPr/>
        </p:nvSpPr>
        <p:spPr bwMode="auto">
          <a:xfrm>
            <a:off x="6215074" y="2946664"/>
            <a:ext cx="26757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การประเมินความเสี่ยง</a:t>
            </a:r>
            <a:endParaRPr lang="th-TH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สี่เหลี่ยมผืนผ้า 9"/>
          <p:cNvSpPr>
            <a:spLocks noChangeArrowheads="1"/>
          </p:cNvSpPr>
          <p:nvPr/>
        </p:nvSpPr>
        <p:spPr bwMode="auto">
          <a:xfrm>
            <a:off x="572454" y="2009596"/>
            <a:ext cx="5572164" cy="431502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000FF"/>
              </a:buClr>
              <a:buSzPct val="80000"/>
              <a:buFontTx/>
              <a:buChar char="-"/>
              <a:defRPr/>
            </a:pP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ประเมินความเสี่ยงภายในและภายนอกที่มีผลกระทบต่อการบรรลุวัตถุประสงค์</a:t>
            </a:r>
          </a:p>
          <a:p>
            <a:pPr>
              <a:spcBef>
                <a:spcPct val="20000"/>
              </a:spcBef>
              <a:buClr>
                <a:srgbClr val="0000FF"/>
              </a:buClr>
              <a:buSzPct val="80000"/>
              <a:buFontTx/>
              <a:buChar char="-"/>
              <a:defRPr/>
            </a:pP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เพื่อระบุความเสี่ยงที่สำคัญ กระทบต่อ</a:t>
            </a:r>
          </a:p>
          <a:p>
            <a:pPr marL="355600" indent="-177800">
              <a:spcBef>
                <a:spcPct val="20000"/>
              </a:spcBef>
              <a:buClr>
                <a:srgbClr val="0000FF"/>
              </a:buClr>
              <a:buSzPct val="80000"/>
              <a:buFont typeface="Arial" pitchFamily="34" charset="0"/>
              <a:buChar char="•"/>
              <a:defRPr/>
            </a:pP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ประสิทธิผล ประสิทธิภาพ ของการดำเนินงาน (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O</a:t>
            </a:r>
            <a:r>
              <a:rPr lang="en-US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peration)</a:t>
            </a:r>
          </a:p>
          <a:p>
            <a:pPr marL="355600" indent="-177800">
              <a:spcBef>
                <a:spcPct val="20000"/>
              </a:spcBef>
              <a:buClr>
                <a:srgbClr val="0000FF"/>
              </a:buClr>
              <a:buSzPct val="80000"/>
              <a:buFont typeface="Arial" pitchFamily="34" charset="0"/>
              <a:buChar char="•"/>
              <a:defRPr/>
            </a:pP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ความน่าเชื่อถือของรายงานทางการเงิน  </a:t>
            </a:r>
            <a:b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F</a:t>
            </a:r>
            <a:r>
              <a:rPr lang="en-US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inancial Reporting)</a:t>
            </a:r>
          </a:p>
          <a:p>
            <a:pPr marL="355600" indent="-177800">
              <a:spcBef>
                <a:spcPct val="20000"/>
              </a:spcBef>
              <a:buClr>
                <a:srgbClr val="0000FF"/>
              </a:buClr>
              <a:buSzPct val="80000"/>
              <a:buFont typeface="Arial" pitchFamily="34" charset="0"/>
              <a:buChar char="•"/>
              <a:defRPr/>
            </a:pP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การปฏิบัติตาม กฎหมาย ระเบียบ ข้อบังคับ (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C</a:t>
            </a:r>
            <a:r>
              <a:rPr lang="en-US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ompliance)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16" grpId="1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สี่เหลี่ยมผืนผ้า 4"/>
          <p:cNvSpPr>
            <a:spLocks noChangeArrowheads="1"/>
          </p:cNvSpPr>
          <p:nvPr/>
        </p:nvSpPr>
        <p:spPr bwMode="auto">
          <a:xfrm>
            <a:off x="6215074" y="2946664"/>
            <a:ext cx="2364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การประเมินความเสี่ยง</a:t>
            </a:r>
            <a:endParaRPr lang="th-TH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53" name="สี่เหลี่ยมผืนผ้า 6"/>
          <p:cNvSpPr>
            <a:spLocks noChangeArrowheads="1"/>
          </p:cNvSpPr>
          <p:nvPr/>
        </p:nvSpPr>
        <p:spPr bwMode="auto">
          <a:xfrm>
            <a:off x="5214942" y="5286388"/>
            <a:ext cx="24721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63525" indent="-2635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กิจกรรมการควบคุม</a:t>
            </a:r>
          </a:p>
        </p:txBody>
      </p:sp>
      <p:sp>
        <p:nvSpPr>
          <p:cNvPr id="2054" name="สี่เหลี่ยมผืนผ้า 7"/>
          <p:cNvSpPr>
            <a:spLocks noChangeArrowheads="1"/>
          </p:cNvSpPr>
          <p:nvPr/>
        </p:nvSpPr>
        <p:spPr bwMode="auto">
          <a:xfrm>
            <a:off x="714348" y="5072074"/>
            <a:ext cx="27735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สารสนเทศ และการสื่อสาร</a:t>
            </a:r>
            <a:endParaRPr lang="th-TH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55" name="สี่เหลี่ยมผืนผ้า 8"/>
          <p:cNvSpPr>
            <a:spLocks noChangeArrowheads="1"/>
          </p:cNvSpPr>
          <p:nvPr/>
        </p:nvSpPr>
        <p:spPr bwMode="auto">
          <a:xfrm>
            <a:off x="642910" y="3008746"/>
            <a:ext cx="2571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การติดตาม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ประเมินผลฯ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78989-7FB2-411C-96BC-A7C98A4830C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95</a:t>
            </a:fld>
            <a:endParaRPr lang="th-TH">
              <a:solidFill>
                <a:srgbClr val="000000"/>
              </a:solidFill>
            </a:endParaRPr>
          </a:p>
        </p:txBody>
      </p:sp>
      <p:pic>
        <p:nvPicPr>
          <p:cNvPr id="924676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3" cstate="print">
            <a:lum bright="79000"/>
          </a:blip>
          <a:srcRect/>
          <a:stretch>
            <a:fillRect/>
          </a:stretch>
        </p:blipFill>
        <p:spPr bwMode="auto">
          <a:xfrm rot="18074361">
            <a:off x="6701869" y="1713093"/>
            <a:ext cx="1266249" cy="1264661"/>
          </a:xfrm>
          <a:prstGeom prst="rect">
            <a:avLst/>
          </a:prstGeom>
          <a:noFill/>
        </p:spPr>
      </p:pic>
      <p:pic>
        <p:nvPicPr>
          <p:cNvPr id="46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 rot="20323478">
            <a:off x="6258491" y="3829949"/>
            <a:ext cx="1266249" cy="1264661"/>
          </a:xfrm>
          <a:prstGeom prst="rect">
            <a:avLst/>
          </a:prstGeom>
          <a:noFill/>
        </p:spPr>
      </p:pic>
      <p:pic>
        <p:nvPicPr>
          <p:cNvPr id="47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3" cstate="print">
            <a:lum bright="79000"/>
          </a:blip>
          <a:srcRect/>
          <a:stretch>
            <a:fillRect/>
          </a:stretch>
        </p:blipFill>
        <p:spPr bwMode="auto">
          <a:xfrm rot="2690181">
            <a:off x="3690677" y="5330863"/>
            <a:ext cx="1266249" cy="1264661"/>
          </a:xfrm>
          <a:prstGeom prst="rect">
            <a:avLst/>
          </a:prstGeom>
          <a:noFill/>
        </p:spPr>
      </p:pic>
      <p:pic>
        <p:nvPicPr>
          <p:cNvPr id="48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3" cstate="print">
            <a:lum bright="79000"/>
          </a:blip>
          <a:srcRect/>
          <a:stretch>
            <a:fillRect/>
          </a:stretch>
        </p:blipFill>
        <p:spPr bwMode="auto">
          <a:xfrm rot="6434112">
            <a:off x="2087198" y="3731597"/>
            <a:ext cx="1266249" cy="1264661"/>
          </a:xfrm>
          <a:prstGeom prst="rect">
            <a:avLst/>
          </a:prstGeom>
          <a:noFill/>
        </p:spPr>
      </p:pic>
      <p:pic>
        <p:nvPicPr>
          <p:cNvPr id="49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3" cstate="print">
            <a:lum bright="79000"/>
          </a:blip>
          <a:srcRect/>
          <a:stretch>
            <a:fillRect/>
          </a:stretch>
        </p:blipFill>
        <p:spPr bwMode="auto">
          <a:xfrm rot="9726672">
            <a:off x="2356202" y="1717531"/>
            <a:ext cx="1266249" cy="1264661"/>
          </a:xfrm>
          <a:prstGeom prst="rect">
            <a:avLst/>
          </a:prstGeom>
          <a:noFill/>
        </p:spPr>
      </p:pic>
      <p:pic>
        <p:nvPicPr>
          <p:cNvPr id="924678" name="Picture 6" descr="red star icon"/>
          <p:cNvPicPr>
            <a:picLocks noChangeAspect="1" noChangeArrowheads="1"/>
          </p:cNvPicPr>
          <p:nvPr/>
        </p:nvPicPr>
        <p:blipFill>
          <a:blip r:embed="rId4" cstate="print">
            <a:lum bright="65000"/>
          </a:blip>
          <a:srcRect/>
          <a:stretch>
            <a:fillRect/>
          </a:stretch>
        </p:blipFill>
        <p:spPr bwMode="auto">
          <a:xfrm>
            <a:off x="3000365" y="1857365"/>
            <a:ext cx="3500460" cy="3500461"/>
          </a:xfrm>
          <a:prstGeom prst="rect">
            <a:avLst/>
          </a:prstGeom>
          <a:noFill/>
        </p:spPr>
      </p:pic>
      <p:sp>
        <p:nvSpPr>
          <p:cNvPr id="2050" name="สี่เหลี่ยมผืนผ้า 2"/>
          <p:cNvSpPr>
            <a:spLocks noChangeArrowheads="1"/>
          </p:cNvSpPr>
          <p:nvPr/>
        </p:nvSpPr>
        <p:spPr bwMode="auto">
          <a:xfrm>
            <a:off x="2357422" y="785794"/>
            <a:ext cx="4857784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องค์ประกอบของการควบคุมภายใน</a:t>
            </a:r>
          </a:p>
        </p:txBody>
      </p:sp>
      <p:sp>
        <p:nvSpPr>
          <p:cNvPr id="2051" name="สี่เหลี่ยมผืนผ้า 3"/>
          <p:cNvSpPr>
            <a:spLocks noChangeArrowheads="1"/>
          </p:cNvSpPr>
          <p:nvPr/>
        </p:nvSpPr>
        <p:spPr bwMode="auto">
          <a:xfrm>
            <a:off x="3314702" y="1500174"/>
            <a:ext cx="39306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สภาพแวดล้อมของการควบคุม</a:t>
            </a:r>
            <a:endParaRPr lang="th-TH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 9"/>
          <p:cNvSpPr>
            <a:spLocks noChangeArrowheads="1"/>
          </p:cNvSpPr>
          <p:nvPr/>
        </p:nvSpPr>
        <p:spPr bwMode="auto">
          <a:xfrm>
            <a:off x="928662" y="2285992"/>
            <a:ext cx="5500726" cy="22467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rgbClr val="0000FF"/>
              </a:buClr>
              <a:buSzPct val="80000"/>
              <a:defRPr/>
            </a:pP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ฝ่ายบริหารต้องจัดให้มีกิจกรรมการควบคุมที่มีประสิทธิภาพและประสิทธิผล เพื่อป้องกัน </a:t>
            </a:r>
            <a:b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หรือลดความเสียหายความผิดพลาดที่อาจเกิดขึ้น</a:t>
            </a:r>
            <a:b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และให้สามารถบรรลุผลสำเร็จตามวัตถุประสงค์ของ</a:t>
            </a:r>
            <a:b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การควบคุมภายใน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15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สี่เหลี่ยมผืนผ้า 4"/>
          <p:cNvSpPr>
            <a:spLocks noChangeArrowheads="1"/>
          </p:cNvSpPr>
          <p:nvPr/>
        </p:nvSpPr>
        <p:spPr bwMode="auto">
          <a:xfrm>
            <a:off x="6215074" y="2946664"/>
            <a:ext cx="2364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การประเมินความเสี่ยง</a:t>
            </a:r>
            <a:endParaRPr lang="th-TH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53" name="สี่เหลี่ยมผืนผ้า 6"/>
          <p:cNvSpPr>
            <a:spLocks noChangeArrowheads="1"/>
          </p:cNvSpPr>
          <p:nvPr/>
        </p:nvSpPr>
        <p:spPr bwMode="auto">
          <a:xfrm>
            <a:off x="5214942" y="5286388"/>
            <a:ext cx="2188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63525" indent="-2635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กิจกรรมการควบคุม</a:t>
            </a:r>
          </a:p>
        </p:txBody>
      </p:sp>
      <p:sp>
        <p:nvSpPr>
          <p:cNvPr id="2054" name="สี่เหลี่ยมผืนผ้า 7"/>
          <p:cNvSpPr>
            <a:spLocks noChangeArrowheads="1"/>
          </p:cNvSpPr>
          <p:nvPr/>
        </p:nvSpPr>
        <p:spPr bwMode="auto">
          <a:xfrm>
            <a:off x="714348" y="5072074"/>
            <a:ext cx="31438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สารสนเทศ และการสื่อสาร</a:t>
            </a:r>
            <a:endParaRPr lang="th-TH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55" name="สี่เหลี่ยมผืนผ้า 8"/>
          <p:cNvSpPr>
            <a:spLocks noChangeArrowheads="1"/>
          </p:cNvSpPr>
          <p:nvPr/>
        </p:nvSpPr>
        <p:spPr bwMode="auto">
          <a:xfrm>
            <a:off x="642910" y="3008746"/>
            <a:ext cx="2571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การติดตาม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ประเมินผลฯ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78989-7FB2-411C-96BC-A7C98A4830C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96</a:t>
            </a:fld>
            <a:endParaRPr lang="th-TH">
              <a:solidFill>
                <a:srgbClr val="000000"/>
              </a:solidFill>
            </a:endParaRPr>
          </a:p>
        </p:txBody>
      </p:sp>
      <p:pic>
        <p:nvPicPr>
          <p:cNvPr id="924676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3" cstate="print">
            <a:lum bright="79000"/>
          </a:blip>
          <a:srcRect/>
          <a:stretch>
            <a:fillRect/>
          </a:stretch>
        </p:blipFill>
        <p:spPr bwMode="auto">
          <a:xfrm rot="18074361">
            <a:off x="6701869" y="1713093"/>
            <a:ext cx="1266249" cy="1264661"/>
          </a:xfrm>
          <a:prstGeom prst="rect">
            <a:avLst/>
          </a:prstGeom>
          <a:noFill/>
        </p:spPr>
      </p:pic>
      <p:pic>
        <p:nvPicPr>
          <p:cNvPr id="46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3" cstate="print">
            <a:lum bright="79000"/>
          </a:blip>
          <a:srcRect/>
          <a:stretch>
            <a:fillRect/>
          </a:stretch>
        </p:blipFill>
        <p:spPr bwMode="auto">
          <a:xfrm rot="20323478">
            <a:off x="6258491" y="3829949"/>
            <a:ext cx="1266249" cy="1264661"/>
          </a:xfrm>
          <a:prstGeom prst="rect">
            <a:avLst/>
          </a:prstGeom>
          <a:noFill/>
        </p:spPr>
      </p:pic>
      <p:pic>
        <p:nvPicPr>
          <p:cNvPr id="47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 rot="2690181">
            <a:off x="3690677" y="5330863"/>
            <a:ext cx="1266249" cy="1264661"/>
          </a:xfrm>
          <a:prstGeom prst="rect">
            <a:avLst/>
          </a:prstGeom>
          <a:noFill/>
        </p:spPr>
      </p:pic>
      <p:pic>
        <p:nvPicPr>
          <p:cNvPr id="48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3" cstate="print">
            <a:lum bright="79000"/>
          </a:blip>
          <a:srcRect/>
          <a:stretch>
            <a:fillRect/>
          </a:stretch>
        </p:blipFill>
        <p:spPr bwMode="auto">
          <a:xfrm rot="6434112">
            <a:off x="2087198" y="3731597"/>
            <a:ext cx="1266249" cy="1264661"/>
          </a:xfrm>
          <a:prstGeom prst="rect">
            <a:avLst/>
          </a:prstGeom>
          <a:noFill/>
        </p:spPr>
      </p:pic>
      <p:pic>
        <p:nvPicPr>
          <p:cNvPr id="49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3" cstate="print">
            <a:lum bright="79000"/>
          </a:blip>
          <a:srcRect/>
          <a:stretch>
            <a:fillRect/>
          </a:stretch>
        </p:blipFill>
        <p:spPr bwMode="auto">
          <a:xfrm rot="9726672">
            <a:off x="2356202" y="1717531"/>
            <a:ext cx="1266249" cy="1264661"/>
          </a:xfrm>
          <a:prstGeom prst="rect">
            <a:avLst/>
          </a:prstGeom>
          <a:noFill/>
        </p:spPr>
      </p:pic>
      <p:pic>
        <p:nvPicPr>
          <p:cNvPr id="924678" name="Picture 6" descr="red star icon"/>
          <p:cNvPicPr>
            <a:picLocks noChangeAspect="1" noChangeArrowheads="1"/>
          </p:cNvPicPr>
          <p:nvPr/>
        </p:nvPicPr>
        <p:blipFill>
          <a:blip r:embed="rId4" cstate="print">
            <a:lum bright="65000"/>
          </a:blip>
          <a:srcRect/>
          <a:stretch>
            <a:fillRect/>
          </a:stretch>
        </p:blipFill>
        <p:spPr bwMode="auto">
          <a:xfrm>
            <a:off x="3000365" y="1857365"/>
            <a:ext cx="3500460" cy="3500461"/>
          </a:xfrm>
          <a:prstGeom prst="rect">
            <a:avLst/>
          </a:prstGeom>
          <a:noFill/>
        </p:spPr>
      </p:pic>
      <p:sp>
        <p:nvSpPr>
          <p:cNvPr id="2050" name="สี่เหลี่ยมผืนผ้า 2"/>
          <p:cNvSpPr>
            <a:spLocks noChangeArrowheads="1"/>
          </p:cNvSpPr>
          <p:nvPr/>
        </p:nvSpPr>
        <p:spPr bwMode="auto">
          <a:xfrm>
            <a:off x="2357422" y="785794"/>
            <a:ext cx="4857784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องค์ประกอบของการควบคุมภายใน</a:t>
            </a:r>
          </a:p>
        </p:txBody>
      </p:sp>
      <p:sp>
        <p:nvSpPr>
          <p:cNvPr id="2051" name="สี่เหลี่ยมผืนผ้า 3"/>
          <p:cNvSpPr>
            <a:spLocks noChangeArrowheads="1"/>
          </p:cNvSpPr>
          <p:nvPr/>
        </p:nvSpPr>
        <p:spPr bwMode="auto">
          <a:xfrm>
            <a:off x="3314702" y="1500174"/>
            <a:ext cx="39306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สภาพแวดล้อมของการควบคุม</a:t>
            </a:r>
            <a:endParaRPr lang="th-TH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 9"/>
          <p:cNvSpPr>
            <a:spLocks noChangeArrowheads="1"/>
          </p:cNvSpPr>
          <p:nvPr/>
        </p:nvSpPr>
        <p:spPr bwMode="auto">
          <a:xfrm>
            <a:off x="1571604" y="2571744"/>
            <a:ext cx="5786478" cy="22467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000FF"/>
              </a:buClr>
              <a:buSzPct val="80000"/>
              <a:defRPr/>
            </a:pP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ฝ่ายบริหารต้องจัดให้มีสารสนเทศอย่างพอเพียง </a:t>
            </a:r>
            <a:b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และสื่อสารให้ฝ่ายบริหารและบุคลากรอื่นๆ </a:t>
            </a:r>
            <a:b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ที่เหมาะสมทั้งภายในและภายนอกองค์กร </a:t>
            </a:r>
            <a:b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ซึ่งจำเป็นต้องใช้สารสนเทศนั้นในรูปแบบที่เหมาะสมและทันเวลา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15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สี่เหลี่ยมผืนผ้า 4"/>
          <p:cNvSpPr>
            <a:spLocks noChangeArrowheads="1"/>
          </p:cNvSpPr>
          <p:nvPr/>
        </p:nvSpPr>
        <p:spPr bwMode="auto">
          <a:xfrm>
            <a:off x="6215074" y="2946664"/>
            <a:ext cx="2364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การประเมินความเสี่ยง</a:t>
            </a:r>
            <a:endParaRPr lang="th-TH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53" name="สี่เหลี่ยมผืนผ้า 6"/>
          <p:cNvSpPr>
            <a:spLocks noChangeArrowheads="1"/>
          </p:cNvSpPr>
          <p:nvPr/>
        </p:nvSpPr>
        <p:spPr bwMode="auto">
          <a:xfrm>
            <a:off x="5214942" y="5286388"/>
            <a:ext cx="2188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63525" indent="-2635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กิจกรรมการควบคุม</a:t>
            </a:r>
          </a:p>
        </p:txBody>
      </p:sp>
      <p:sp>
        <p:nvSpPr>
          <p:cNvPr id="2054" name="สี่เหลี่ยมผืนผ้า 7"/>
          <p:cNvSpPr>
            <a:spLocks noChangeArrowheads="1"/>
          </p:cNvSpPr>
          <p:nvPr/>
        </p:nvSpPr>
        <p:spPr bwMode="auto">
          <a:xfrm>
            <a:off x="714348" y="5072074"/>
            <a:ext cx="27735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สารสนเทศ และการสื่อสาร</a:t>
            </a:r>
            <a:endParaRPr lang="th-TH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55" name="สี่เหลี่ยมผืนผ้า 8"/>
          <p:cNvSpPr>
            <a:spLocks noChangeArrowheads="1"/>
          </p:cNvSpPr>
          <p:nvPr/>
        </p:nvSpPr>
        <p:spPr bwMode="auto">
          <a:xfrm>
            <a:off x="500034" y="3008746"/>
            <a:ext cx="29289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การติดตาม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ประเมินผลฯ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78989-7FB2-411C-96BC-A7C98A4830C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97</a:t>
            </a:fld>
            <a:endParaRPr lang="th-TH">
              <a:solidFill>
                <a:srgbClr val="000000"/>
              </a:solidFill>
            </a:endParaRPr>
          </a:p>
        </p:txBody>
      </p:sp>
      <p:pic>
        <p:nvPicPr>
          <p:cNvPr id="924676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3" cstate="print">
            <a:lum bright="79000"/>
          </a:blip>
          <a:srcRect/>
          <a:stretch>
            <a:fillRect/>
          </a:stretch>
        </p:blipFill>
        <p:spPr bwMode="auto">
          <a:xfrm rot="18074361">
            <a:off x="6701869" y="1713093"/>
            <a:ext cx="1266249" cy="1264661"/>
          </a:xfrm>
          <a:prstGeom prst="rect">
            <a:avLst/>
          </a:prstGeom>
          <a:noFill/>
        </p:spPr>
      </p:pic>
      <p:pic>
        <p:nvPicPr>
          <p:cNvPr id="46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3" cstate="print">
            <a:lum bright="79000"/>
          </a:blip>
          <a:srcRect/>
          <a:stretch>
            <a:fillRect/>
          </a:stretch>
        </p:blipFill>
        <p:spPr bwMode="auto">
          <a:xfrm rot="20323478">
            <a:off x="6258491" y="3829949"/>
            <a:ext cx="1266249" cy="1264661"/>
          </a:xfrm>
          <a:prstGeom prst="rect">
            <a:avLst/>
          </a:prstGeom>
          <a:noFill/>
        </p:spPr>
      </p:pic>
      <p:pic>
        <p:nvPicPr>
          <p:cNvPr id="47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3" cstate="print">
            <a:lum bright="79000"/>
          </a:blip>
          <a:srcRect/>
          <a:stretch>
            <a:fillRect/>
          </a:stretch>
        </p:blipFill>
        <p:spPr bwMode="auto">
          <a:xfrm rot="2690181">
            <a:off x="3690677" y="5330863"/>
            <a:ext cx="1266249" cy="1264661"/>
          </a:xfrm>
          <a:prstGeom prst="rect">
            <a:avLst/>
          </a:prstGeom>
          <a:noFill/>
        </p:spPr>
      </p:pic>
      <p:pic>
        <p:nvPicPr>
          <p:cNvPr id="48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 rot="6434112">
            <a:off x="2087198" y="3731597"/>
            <a:ext cx="1266249" cy="1264661"/>
          </a:xfrm>
          <a:prstGeom prst="rect">
            <a:avLst/>
          </a:prstGeom>
          <a:noFill/>
        </p:spPr>
      </p:pic>
      <p:pic>
        <p:nvPicPr>
          <p:cNvPr id="49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3" cstate="print">
            <a:lum bright="79000"/>
          </a:blip>
          <a:srcRect/>
          <a:stretch>
            <a:fillRect/>
          </a:stretch>
        </p:blipFill>
        <p:spPr bwMode="auto">
          <a:xfrm rot="9726672">
            <a:off x="2356202" y="1717531"/>
            <a:ext cx="1266249" cy="1264661"/>
          </a:xfrm>
          <a:prstGeom prst="rect">
            <a:avLst/>
          </a:prstGeom>
          <a:noFill/>
        </p:spPr>
      </p:pic>
      <p:pic>
        <p:nvPicPr>
          <p:cNvPr id="924678" name="Picture 6" descr="red star icon"/>
          <p:cNvPicPr>
            <a:picLocks noChangeAspect="1" noChangeArrowheads="1"/>
          </p:cNvPicPr>
          <p:nvPr/>
        </p:nvPicPr>
        <p:blipFill>
          <a:blip r:embed="rId4" cstate="print">
            <a:lum bright="65000"/>
          </a:blip>
          <a:srcRect/>
          <a:stretch>
            <a:fillRect/>
          </a:stretch>
        </p:blipFill>
        <p:spPr bwMode="auto">
          <a:xfrm>
            <a:off x="3000365" y="1857365"/>
            <a:ext cx="3500460" cy="3500461"/>
          </a:xfrm>
          <a:prstGeom prst="rect">
            <a:avLst/>
          </a:prstGeom>
          <a:noFill/>
        </p:spPr>
      </p:pic>
      <p:sp>
        <p:nvSpPr>
          <p:cNvPr id="2050" name="สี่เหลี่ยมผืนผ้า 2"/>
          <p:cNvSpPr>
            <a:spLocks noChangeArrowheads="1"/>
          </p:cNvSpPr>
          <p:nvPr/>
        </p:nvSpPr>
        <p:spPr bwMode="auto">
          <a:xfrm>
            <a:off x="2357422" y="785794"/>
            <a:ext cx="4857784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องค์ประกอบของการควบคุมภายใน</a:t>
            </a:r>
          </a:p>
        </p:txBody>
      </p:sp>
      <p:sp>
        <p:nvSpPr>
          <p:cNvPr id="2051" name="สี่เหลี่ยมผืนผ้า 3"/>
          <p:cNvSpPr>
            <a:spLocks noChangeArrowheads="1"/>
          </p:cNvSpPr>
          <p:nvPr/>
        </p:nvSpPr>
        <p:spPr bwMode="auto">
          <a:xfrm>
            <a:off x="3314702" y="1500174"/>
            <a:ext cx="39306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สภาพแวดล้อมของการควบคุม</a:t>
            </a:r>
            <a:endParaRPr lang="th-TH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 9"/>
          <p:cNvSpPr>
            <a:spLocks noChangeArrowheads="1"/>
          </p:cNvSpPr>
          <p:nvPr/>
        </p:nvSpPr>
        <p:spPr bwMode="auto">
          <a:xfrm>
            <a:off x="3493038" y="1580968"/>
            <a:ext cx="5357850" cy="5133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0000FF"/>
              </a:buClr>
              <a:buSzPct val="80000"/>
              <a:buFont typeface="Wingdings" pitchFamily="2" charset="2"/>
              <a:buNone/>
              <a:defRPr/>
            </a:pPr>
            <a:r>
              <a:rPr lang="en-US" sz="2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การติดตามผลระหว่างการปฏิบัติงาน</a:t>
            </a:r>
            <a:r>
              <a:rPr lang="en-US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</a:p>
          <a:p>
            <a:pPr algn="ctr">
              <a:buClr>
                <a:srgbClr val="0000FF"/>
              </a:buClr>
              <a:buSzPct val="80000"/>
              <a:defRPr/>
            </a:pPr>
            <a:r>
              <a:rPr lang="en-US" sz="2600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(Ongoing  Monitoring)</a:t>
            </a:r>
          </a:p>
          <a:p>
            <a:pPr algn="ctr">
              <a:buClr>
                <a:srgbClr val="0000FF"/>
              </a:buClr>
              <a:buSzPct val="80000"/>
              <a:buFont typeface="Wingdings" pitchFamily="2" charset="2"/>
              <a:buNone/>
              <a:defRPr/>
            </a:pPr>
            <a:r>
              <a:rPr lang="en-US" sz="2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การประเมินผลเป็นรายครั้ง</a:t>
            </a:r>
            <a:endParaRPr lang="en-US" sz="2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 algn="ctr"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None/>
              <a:defRPr/>
            </a:pPr>
            <a:r>
              <a:rPr lang="en-US" sz="2600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(Separate Evaluation</a:t>
            </a:r>
            <a:r>
              <a:rPr lang="en-US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u="sng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การติดตามผล</a:t>
            </a:r>
            <a:r>
              <a:rPr lang="en-US" sz="2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(Monitoring)</a:t>
            </a:r>
          </a:p>
          <a:p>
            <a:pPr indent="-35560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Wingdings" pitchFamily="2" charset="2"/>
              <a:buChar char="Ø"/>
            </a:pPr>
            <a:r>
              <a:rPr lang="en-US" sz="26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ใช้สำหรับมาตรการหรือระบบการควบคุมภายในที่อยู่ระหว่างการออกแบบหรือการนำออกสู่การปฏิบัติ</a:t>
            </a:r>
          </a:p>
          <a:p>
            <a:pPr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600" b="1" u="sng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การประเมินผล</a:t>
            </a:r>
            <a:r>
              <a:rPr lang="en-US" sz="2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(Evaluation)</a:t>
            </a:r>
          </a:p>
          <a:p>
            <a:pPr indent="-342900" algn="thaiDist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</a:pPr>
            <a:r>
              <a:rPr lang="en-US" sz="2600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ใช้สำหรับมาตรการหรือระบบการควบคุมภายในที่ได้ใช้ไปแล้วเป็นระ</a:t>
            </a:r>
            <a:r>
              <a:rPr lang="th-TH" sz="26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ยะเ</a:t>
            </a:r>
            <a:r>
              <a:rPr lang="en-US" sz="26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วลานานพอสมควรที่จะได้รับการประเมินว่ายังมีความเหมาะสมกับสิ่งแวดล้อมต่างๆที่เปลี่ยนไปอยู่อีกหรือไม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15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669022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i="1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	</a:t>
            </a:r>
            <a:r>
              <a:rPr lang="th-TH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</a:t>
            </a:r>
            <a:r>
              <a:rPr lang="th-TH" sz="36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จัดทำรายงานการประเมินผลการควบคุมภายใน</a:t>
            </a:r>
            <a:r>
              <a:rPr lang="th-TH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b="1" i="1" dirty="0">
                <a:solidFill>
                  <a:srgbClr val="0000CC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78989-7FB2-411C-96BC-A7C98A4830C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98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741377" name="Rectangle 1"/>
          <p:cNvSpPr>
            <a:spLocks noChangeArrowheads="1"/>
          </p:cNvSpPr>
          <p:nvPr/>
        </p:nvSpPr>
        <p:spPr bwMode="auto">
          <a:xfrm>
            <a:off x="0" y="1344322"/>
            <a:ext cx="9144000" cy="126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9988" algn="l"/>
              </a:tabLst>
            </a:pPr>
            <a:r>
              <a:rPr kumimoji="0" lang="th-TH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- การจัดทำรายงานการประเมินผลการควบคุมภายในที่หน่วยต้องดำเนินการรายงานระดับนขต.ทอ.</a:t>
            </a:r>
            <a:endParaRPr kumimoji="0" lang="en-US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ordia New" pitchFamily="34" charset="-34"/>
              <a:cs typeface="Cordia New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9988" algn="l"/>
              </a:tabLst>
            </a:pPr>
            <a:r>
              <a:rPr kumimoji="0" lang="th-TH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- รายงานการประเมินผลองค์ประกอบของการควบคุมภายใน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	</a:t>
            </a:r>
            <a:r>
              <a:rPr kumimoji="0" lang="th-TH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(แบบ ปค.๔-๑)</a:t>
            </a:r>
            <a:endParaRPr kumimoji="0" lang="en-US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ordia New" pitchFamily="34" charset="-34"/>
              <a:cs typeface="Cordia New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9988" algn="l"/>
              </a:tabLst>
            </a:pPr>
            <a:r>
              <a:rPr kumimoji="0" lang="th-TH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- รายงานการประเมินผลการควบคุมภายใน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</a:t>
            </a:r>
            <a:r>
              <a:rPr kumimoji="0" lang="th-TH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                  (แบบ ปค.๕-๑)</a:t>
            </a: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71462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</a:pPr>
            <a:r>
              <a:rPr lang="th-TH" sz="24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คณอก.ควบคุมภายใน ทอ.กำหนดให้ นขต.ทอ.ดำเนินการในปี ๖๒ ดังนี้</a:t>
            </a:r>
            <a:endParaRPr lang="en-US" sz="2400" b="1" dirty="0" smtClean="0">
              <a:latin typeface="Arial" pitchFamily="34" charset="0"/>
              <a:cs typeface="Angsana New" pitchFamily="18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</a:pPr>
            <a:r>
              <a:rPr lang="th-TH" sz="24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๑. รายงานการประเมินผลการควบคุมภายใน งวด ๖ เดือนแรก (๑ ต.ค.๖๑ ถึง ๓๑ มี.ค.๖๒) ให้ คณอก.ควบคุมภายในทราบภายใน ๑ เม.ย.๖๒ โดยใช้แบบฟอร์ม แบบ ปค.๕-๑</a:t>
            </a:r>
            <a:endParaRPr lang="en-US" sz="2400" dirty="0" smtClean="0">
              <a:latin typeface="Arial" pitchFamily="34" charset="0"/>
              <a:cs typeface="Angsana New" pitchFamily="18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</a:pPr>
            <a:r>
              <a:rPr lang="th-TH" sz="24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๒. รายงานการประเมินผลการควบคุมภายใน งวด ๑๒ เดือน (๑ ต.ค.๖๑ ถึง ๓๐ ก.ย.๖๒) ให้ คณอก.ควบคุมภายในทราบภายใน ๓๐ ส.ค.๖๒ โดยใช้แบบรายงาน ๒ แบบ ดังนี้</a:t>
            </a:r>
            <a:endParaRPr lang="en-US" sz="2400" dirty="0" smtClean="0">
              <a:latin typeface="Arial" pitchFamily="34" charset="0"/>
              <a:cs typeface="Angsana New" pitchFamily="18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</a:pPr>
            <a:r>
              <a:rPr lang="th-TH" sz="24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๒.๑ แบบรายงานการประเมินผลองค์ประกอบของการควบคุมภายใน (แบบ ปค.</a:t>
            </a:r>
            <a:r>
              <a:rPr lang="th-TH" sz="24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๔-</a:t>
            </a:r>
            <a:r>
              <a:rPr lang="th-TH" sz="24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๑</a:t>
            </a:r>
            <a:r>
              <a:rPr lang="en-US" sz="24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)</a:t>
            </a:r>
            <a:endParaRPr lang="en-US" sz="2400" dirty="0" smtClean="0">
              <a:latin typeface="Arial" pitchFamily="34" charset="0"/>
              <a:cs typeface="Angsana New" pitchFamily="18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</a:pPr>
            <a:r>
              <a:rPr lang="th-TH" sz="24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๒.๒ แบบรายงานการประเมินผลการควบคุมภายใน (แบบ ปค.๕-๑)</a:t>
            </a:r>
            <a:endParaRPr lang="en-US" sz="2400" dirty="0" smtClean="0">
              <a:latin typeface="Arial" pitchFamily="34" charset="0"/>
              <a:cs typeface="Angsana New" pitchFamily="18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</a:pPr>
            <a:r>
              <a:rPr lang="th-TH" sz="24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๓. เมื่อทำการประเมินผลการควบคุมภายในแล้วพบจุดอ่อน/ความเสี่ยง ต้องมีหลักฐานการสั่งการ การกำหนดผู้รับผิดชอบให้ทำการแก้ไข โดยกำหนดวันแล้วเสร็จ และมีหลักฐานการติดตามผลการแก้ไขความเสี่ยงที่ยังมีอยู่ </a:t>
            </a:r>
            <a:r>
              <a:rPr lang="th-TH" sz="24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</a:t>
            </a:r>
            <a:endParaRPr lang="th-TH" sz="2400" dirty="0" smtClean="0"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ตัวยึดหมายเลขภาพนิ่ง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3B0D238-CCB0-453A-A665-C2C3B97C0E62}" type="slidenum">
              <a:rPr lang="en-US" sz="1600">
                <a:solidFill>
                  <a:srgbClr val="FFFFFF"/>
                </a:solidFill>
                <a:latin typeface="Angsana New" pitchFamily="18" charset="-34"/>
              </a:rPr>
              <a:pPr algn="r"/>
              <a:t>99</a:t>
            </a:fld>
            <a:endParaRPr lang="th-TH" sz="1600">
              <a:solidFill>
                <a:srgbClr val="FFFFFF"/>
              </a:solidFill>
              <a:latin typeface="Angsana New" pitchFamily="18" charset="-34"/>
            </a:endParaRPr>
          </a:p>
        </p:txBody>
      </p:sp>
      <p:sp>
        <p:nvSpPr>
          <p:cNvPr id="35843" name="Line 4"/>
          <p:cNvSpPr>
            <a:spLocks noChangeShapeType="1"/>
          </p:cNvSpPr>
          <p:nvPr/>
        </p:nvSpPr>
        <p:spPr bwMode="auto">
          <a:xfrm>
            <a:off x="0" y="64135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928688"/>
            <a:ext cx="82296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th-TH" sz="4400" b="1">
              <a:solidFill>
                <a:srgbClr val="FF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eaLnBrk="0" hangingPunct="0">
              <a:defRPr/>
            </a:pPr>
            <a:endParaRPr lang="th-TH" sz="4400" b="1">
              <a:solidFill>
                <a:srgbClr val="FF99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5847" name="Rectangle 8"/>
          <p:cNvSpPr>
            <a:spLocks noChangeArrowheads="1"/>
          </p:cNvSpPr>
          <p:nvPr/>
        </p:nvSpPr>
        <p:spPr bwMode="auto">
          <a:xfrm>
            <a:off x="0" y="-3709235"/>
            <a:ext cx="65" cy="14276470"/>
          </a:xfrm>
          <a:prstGeom prst="rect">
            <a:avLst/>
          </a:prstGeom>
          <a:solidFill>
            <a:srgbClr val="D8DFEA"/>
          </a:solidFill>
          <a:ln w="9525" algn="ctr">
            <a:noFill/>
            <a:miter lim="800000"/>
            <a:headEnd/>
            <a:tailEnd/>
          </a:ln>
        </p:spPr>
        <p:txBody>
          <a:bodyPr wrap="none" lIns="0" tIns="13711680" rIns="0" bIns="0" anchor="ctr">
            <a:spAutoFit/>
          </a:bodyPr>
          <a:lstStyle/>
          <a:p>
            <a:pPr eaLnBrk="0" hangingPunct="0"/>
            <a:endParaRPr lang="en-US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42938" y="1340354"/>
            <a:ext cx="74295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+mj-cs"/>
              </a:rPr>
              <a:t>การ</a:t>
            </a:r>
            <a:r>
              <a:rPr lang="th-TH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+mj-cs"/>
              </a:rPr>
              <a:t>จัดทำการควบคุม</a:t>
            </a:r>
            <a:r>
              <a:rPr lang="th-TH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+mj-cs"/>
              </a:rPr>
              <a:t>ภายใน</a:t>
            </a:r>
            <a:endParaRPr lang="th-TH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+mj-cs"/>
            </a:endParaRPr>
          </a:p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+mj-cs"/>
              </a:rPr>
              <a:t>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+mj-cs"/>
              </a:rPr>
              <a:t>    </a:t>
            </a:r>
            <a:r>
              <a:rPr lang="th-TH" sz="2400" b="1" dirty="0" err="1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+mj-cs"/>
              </a:rPr>
              <a:t>นขต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+mj-cs"/>
              </a:rPr>
              <a:t>.</a:t>
            </a:r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+mj-cs"/>
              </a:rPr>
              <a:t>ทอ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+mj-cs"/>
              </a:rPr>
              <a:t>.</a:t>
            </a:r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+mj-cs"/>
              </a:rPr>
              <a:t> นำมาตรฐานงานในคู่มือ พจนานุกรมกิจกรรมกองทัพอากาศ ๑ กิจกรรม </a:t>
            </a:r>
            <a:r>
              <a:rPr lang="th-TH" sz="2400" i="1" u="sng" dirty="0" smtClean="0">
                <a:cs typeface="+mj-cs"/>
              </a:rPr>
              <a:t>ข้อสังเกตเพื่อการบูร</a:t>
            </a:r>
            <a:r>
              <a:rPr lang="th-TH" sz="2400" i="1" u="sng" dirty="0" err="1" smtClean="0">
                <a:cs typeface="+mj-cs"/>
              </a:rPr>
              <a:t>ณา</a:t>
            </a:r>
            <a:r>
              <a:rPr lang="th-TH" sz="2400" i="1" u="sng" dirty="0" smtClean="0">
                <a:cs typeface="+mj-cs"/>
              </a:rPr>
              <a:t>การของงาน</a:t>
            </a:r>
            <a:endParaRPr lang="en-US" sz="2400" dirty="0" smtClean="0">
              <a:cs typeface="+mj-cs"/>
            </a:endParaRPr>
          </a:p>
          <a:p>
            <a:r>
              <a:rPr lang="th-TH" sz="2400" i="1" dirty="0" smtClean="0">
                <a:cs typeface="+mj-cs"/>
              </a:rPr>
              <a:t>	งานที่เลือกมาดำเนินการควรเลือกมาจาก</a:t>
            </a:r>
            <a:endParaRPr lang="en-US" sz="2400" dirty="0" smtClean="0">
              <a:cs typeface="+mj-cs"/>
            </a:endParaRPr>
          </a:p>
          <a:p>
            <a:r>
              <a:rPr lang="en-US" sz="2400" i="1" dirty="0" smtClean="0">
                <a:cs typeface="+mj-cs"/>
              </a:rPr>
              <a:t>1.</a:t>
            </a:r>
            <a:r>
              <a:rPr lang="th-TH" sz="2400" i="1" dirty="0" smtClean="0">
                <a:cs typeface="+mj-cs"/>
              </a:rPr>
              <a:t>งานประจำของหน่วย ดูได้จากพจนานุกรมงานของ ทอ</a:t>
            </a:r>
            <a:r>
              <a:rPr lang="en-US" sz="2400" i="1" dirty="0" smtClean="0">
                <a:cs typeface="+mj-cs"/>
              </a:rPr>
              <a:t>. </a:t>
            </a:r>
            <a:endParaRPr lang="en-US" sz="2400" dirty="0" smtClean="0">
              <a:cs typeface="+mj-cs"/>
            </a:endParaRPr>
          </a:p>
          <a:p>
            <a:r>
              <a:rPr lang="en-US" sz="2400" i="1" dirty="0" smtClean="0">
                <a:cs typeface="+mj-cs"/>
              </a:rPr>
              <a:t>2.</a:t>
            </a:r>
            <a:r>
              <a:rPr lang="th-TH" sz="2400" i="1" dirty="0" smtClean="0">
                <a:cs typeface="+mj-cs"/>
              </a:rPr>
              <a:t>งานพัฒนาและงานใหม่ที่ตอบสนองกลยุทธ์ของหน่วย ควรมาจากงานที่กำหนดไว้ในแผนปฏิบัติราชการของหน่วย</a:t>
            </a:r>
            <a:endParaRPr lang="en-US" sz="2400" dirty="0" smtClean="0">
              <a:cs typeface="+mj-cs"/>
            </a:endParaRPr>
          </a:p>
          <a:p>
            <a:r>
              <a:rPr lang="th-TH" sz="2400" i="1" dirty="0" smtClean="0">
                <a:cs typeface="+mj-cs"/>
              </a:rPr>
              <a:t/>
            </a:r>
            <a:br>
              <a:rPr lang="th-TH" sz="2400" i="1" dirty="0" smtClean="0">
                <a:cs typeface="+mj-cs"/>
              </a:rPr>
            </a:br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+mj-cs"/>
              </a:rPr>
              <a:t>มา</a:t>
            </a:r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+mj-cs"/>
              </a:rPr>
              <a:t>วิเคราะห์หาความเสี่ยง และนำผลที่ได้มาจัดทำการควบคุมภายใน ตามที่ </a:t>
            </a:r>
            <a:r>
              <a:rPr lang="th-TH" sz="2400" b="1" dirty="0" err="1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+mj-cs"/>
              </a:rPr>
              <a:t>คณ</a:t>
            </a:r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+mj-cs"/>
              </a:rPr>
              <a:t>อก.</a:t>
            </a:r>
            <a:r>
              <a:rPr lang="th-TH" sz="2400" b="1" u="sng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+mj-cs"/>
              </a:rPr>
              <a:t>ควบคุมภายใน</a:t>
            </a:r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+mj-cs"/>
              </a:rPr>
              <a:t> ทอ.กำหนด</a:t>
            </a:r>
            <a:endParaRPr lang="th-TH" sz="2400" dirty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+mj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11582-4A72-45AC-A73D-C1DA311FF5D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6E1E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13579</TotalTime>
  <Words>11665</Words>
  <Application>Microsoft Office PowerPoint</Application>
  <PresentationFormat>On-screen Show (4:3)</PresentationFormat>
  <Paragraphs>2121</Paragraphs>
  <Slides>181</Slides>
  <Notes>64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181</vt:i4>
      </vt:variant>
    </vt:vector>
  </HeadingPairs>
  <TitlesOfParts>
    <vt:vector size="182" baseType="lpstr">
      <vt:lpstr>ppt6E1E.tmp</vt:lpstr>
      <vt:lpstr>Slide 1</vt:lpstr>
      <vt:lpstr>Slide 2</vt:lpstr>
      <vt:lpstr>Slide 3</vt:lpstr>
      <vt:lpstr>Slide 4</vt:lpstr>
      <vt:lpstr>ปัจจัยไปสู่เป็นองค์กรที่มีขีดสมรรถนะสูง  (High Performance Organization : HPO) ประกอบด้วย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การบูรณาการงานของ นขต.ทอ.(๖๑ – ๖๒)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ความสัมพันธ์ และการใช้งานเชื่อมโยงกันของ 3 แนวคิด</vt:lpstr>
      <vt:lpstr>Slide 30</vt:lpstr>
      <vt:lpstr>SIPOC  MODEL </vt:lpstr>
      <vt:lpstr>Slide 32</vt:lpstr>
      <vt:lpstr>Slide 33</vt:lpstr>
      <vt:lpstr>ขั้นตอนการปฏิบัติงาน ก่อนทำงาน, ขณะทำงาน  และหลังทำงาน</vt:lpstr>
      <vt:lpstr>กระบวนการทำงานที่คัดเลือกนี้  มีข้อกำหนดที่สำคัญ ในการทำงาน อะไรบ้าง ?</vt:lpstr>
      <vt:lpstr>นขต.ทอ.มีแนวทางหรือวิธีการในการปรับปรุง</vt:lpstr>
      <vt:lpstr>Slide 37</vt:lpstr>
      <vt:lpstr>Slide 38</vt:lpstr>
      <vt:lpstr>Slide 39</vt:lpstr>
      <vt:lpstr>Slide 40</vt:lpstr>
      <vt:lpstr>Slide 41</vt:lpstr>
      <vt:lpstr>Slide 42</vt:lpstr>
      <vt:lpstr>การบริหารความเสี่ยง (Risk Management)</vt:lpstr>
      <vt:lpstr>Slide 44</vt:lpstr>
      <vt:lpstr>1. การกำหนดวัตถุประสงค์</vt:lpstr>
      <vt:lpstr>2. การระบุความเสี่ยง</vt:lpstr>
      <vt:lpstr>ประเภทความเสี่ยง</vt:lpstr>
      <vt:lpstr>ประเภทความเสี่ยง</vt:lpstr>
      <vt:lpstr>ประเภทความเสี่ยง</vt:lpstr>
      <vt:lpstr>ตัวอย่างการระบุเหตุการณ์</vt:lpstr>
      <vt:lpstr>ตัวอย่างการระบุเหตุการณ์</vt:lpstr>
      <vt:lpstr>ตัวอย่างการระบุเหตุการณ์</vt:lpstr>
      <vt:lpstr>ตัวอย่างการระบุเหตุการณ์</vt:lpstr>
      <vt:lpstr>ตัวอย่างการระบุเหตุการณ์</vt:lpstr>
      <vt:lpstr>Slide 55</vt:lpstr>
      <vt:lpstr>ตัวอย่างโอกาสที่จะเกิดเหตุการณ์ที่เป็นความเสี่ยง</vt:lpstr>
      <vt:lpstr>ตัวอย่าง โอกาสที่จะเกิดเหตุการณ์ที่เป็นความเสี่ยง</vt:lpstr>
      <vt:lpstr>ตัวอย่าง ผลกระทบต่อองค์กร (ด้านการเงิน)</vt:lpstr>
      <vt:lpstr>ตัวอย่างผลกระทบต่อองค์กร (ด้านเวลา)</vt:lpstr>
      <vt:lpstr>ตัวอย่างผลกระทบต่อองค์กร (ด้านชื่อเสียง)</vt:lpstr>
      <vt:lpstr>ตัวอย่าง ผลกระทบต่อองค์กร (ด้านลูกค้า)</vt:lpstr>
      <vt:lpstr>ตัวอย่างผลกระทบต่อองค์กร (ด้านความสำเร็จ)</vt:lpstr>
      <vt:lpstr>ตัวอย่างผลกระทบต่อองค์กร(ด้านระบบเทคโนโลยีสารสนเทศ)</vt:lpstr>
      <vt:lpstr>ตัวอย่างผลกระทบต่อองค์กร (ด้านการดำเนินกิจการ)</vt:lpstr>
      <vt:lpstr>ตัวอย่างผลกระทบต่อองค์กร (ด้านบุคลากร)</vt:lpstr>
      <vt:lpstr>การประเมินความเสี่ยงด้วยวิธี   MATRIX</vt:lpstr>
      <vt:lpstr>การจัดลำดับความเสี่ยง</vt:lpstr>
      <vt:lpstr>4. การจัดการความเสี่ยง</vt:lpstr>
      <vt:lpstr>ระดับความเสี่ยง</vt:lpstr>
      <vt:lpstr>Slide 70</vt:lpstr>
      <vt:lpstr>แนวทางการตอบสนองความเสี่ยง</vt:lpstr>
      <vt:lpstr>Slide 72</vt:lpstr>
      <vt:lpstr>5. การติดตามและประเมินผล</vt:lpstr>
      <vt:lpstr>การติดตามและทบทวนความเสี่ยง</vt:lpstr>
      <vt:lpstr>ระดับความเสี่ยงคงเหลือที่ยอมรับได้</vt:lpstr>
      <vt:lpstr>Slide 76</vt:lpstr>
      <vt:lpstr>ขั้นตอนที่สำคัญในการบริหารความเสี่ยง</vt:lpstr>
      <vt:lpstr>Slide 78</vt:lpstr>
      <vt:lpstr>กระบวนการทำงาน มีความเสี่ยงที่อาจจะเกิดขึ้นอะไรบ้าง ? </vt:lpstr>
      <vt:lpstr> จากความเสี่ยงให้ นขต.ทอ.ประเมินความเสี่ยง จาก  การประเมิน ความรุนแรงของผลกระทบ (X) และ โอกาสที่จะเกิดความเสียหาย (Y)  </vt:lpstr>
      <vt:lpstr>  ให้กำหนดกิจกรรมแนวทางการจัดการความเสี่ยงของการปฏิบัติงาน  โดยเรียงตามระดับความเสี่ยง จากมากไปหาน้อย   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กลยุทธ์ที่ ๑ พัฒนาศักยภาพกำลังพล ทอ.ให้พร้อมขับเคลื่อนหน่วยงาน สู่วิสัยทัศน์ ทอ.</vt:lpstr>
      <vt:lpstr>Slide 104</vt:lpstr>
      <vt:lpstr>กลยุทธ์ที่ ๓  เสริมสร้างจิตสำนึกทางสังคมในการให้บริการของกำลังพลหน่วยงาน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องค์ประกอบของการจัดการความรู้</vt:lpstr>
      <vt:lpstr>นิยามของความรู้</vt:lpstr>
      <vt:lpstr>การใช้ประโยชน์จาก Information, Knowledge</vt:lpstr>
      <vt:lpstr>Slide 132</vt:lpstr>
      <vt:lpstr>Slide 133</vt:lpstr>
      <vt:lpstr>Slide 134</vt:lpstr>
      <vt:lpstr>Knowledge Transfer Process</vt:lpstr>
      <vt:lpstr>Slide 136</vt:lpstr>
      <vt:lpstr>Learn to Share – KM (ตัวอย่างของ AOT)</vt:lpstr>
      <vt:lpstr>ตัวอย่าง KM Process</vt:lpstr>
      <vt:lpstr>1. การบ่งชี้ความรู้  (Knowledge Identification)</vt:lpstr>
      <vt:lpstr>Slide 140</vt:lpstr>
      <vt:lpstr>Slide 141</vt:lpstr>
      <vt:lpstr>2. การสร้างและแสวงหาความรู้ (Knowledge Creation and Acquisition)</vt:lpstr>
      <vt:lpstr>2. การสร้างและแสวงหาความรู้ (Knowledge Creation and Acquisition)</vt:lpstr>
      <vt:lpstr>3. การจัดความรู้ให้เป็นระบบ  (Knowledge Organization)</vt:lpstr>
      <vt:lpstr>3. การจัดความรู้ให้เป็นระบบ  (Knowledge Organization)</vt:lpstr>
      <vt:lpstr> 4. การประมวลและกลั่นกรองความรู้ (Knowledge Codification and  Refinement) </vt:lpstr>
      <vt:lpstr> 4. การประมวลและกลั่นกรองความรู้ (Knowledge Codification and  Refinement) </vt:lpstr>
      <vt:lpstr>  5. การเข้าถึงความรู้  (Knowledge Access)  </vt:lpstr>
      <vt:lpstr>  5. การเข้าถึงความรู้  (Knowledge Access)  </vt:lpstr>
      <vt:lpstr>   6. การแบ่งปันแลกเปลี่ยนความรู้ (Knowledge Sharing)   </vt:lpstr>
      <vt:lpstr>   6. การแบ่งปันแลกเปลี่ยนความรู้ (Knowledge Sharing)   </vt:lpstr>
      <vt:lpstr>   7. การเรียนรู้  (Learning)    </vt:lpstr>
      <vt:lpstr> </vt:lpstr>
      <vt:lpstr>      ปัจจัยหลักที่เอื้อต่อความสำเร็จ  (Key  Enables)</vt:lpstr>
      <vt:lpstr>Slide 155</vt:lpstr>
      <vt:lpstr>Slide 156</vt:lpstr>
      <vt:lpstr>Slide 157</vt:lpstr>
      <vt:lpstr>Slide 158</vt:lpstr>
      <vt:lpstr>Slide 159</vt:lpstr>
      <vt:lpstr>Slide 160</vt:lpstr>
      <vt:lpstr>Slide 161</vt:lpstr>
      <vt:lpstr>Slide 162</vt:lpstr>
      <vt:lpstr>Slide 163</vt:lpstr>
      <vt:lpstr>Slide 164</vt:lpstr>
      <vt:lpstr>Slide 165</vt:lpstr>
      <vt:lpstr>Slide 166</vt:lpstr>
      <vt:lpstr>Slide 167</vt:lpstr>
      <vt:lpstr> </vt:lpstr>
      <vt:lpstr>Slide 169</vt:lpstr>
      <vt:lpstr>Slide 170</vt:lpstr>
      <vt:lpstr>Slide 171</vt:lpstr>
      <vt:lpstr>การพัฒนาบุคลากรของ สพร.ทอ.</vt:lpstr>
      <vt:lpstr>การพัฒนาบุคลากรของ สพร.ทอ.</vt:lpstr>
      <vt:lpstr>การพัฒนาบุคลากรของ สพร.ทอ.</vt:lpstr>
      <vt:lpstr>การพัฒนาบุคลากรของ สพร.ทอ.</vt:lpstr>
      <vt:lpstr>การพัฒนาบุคลากรของ สพร.ทอ.</vt:lpstr>
      <vt:lpstr>การพัฒนาบุคลากรของ สพร.ทอ.</vt:lpstr>
      <vt:lpstr>Slide 178</vt:lpstr>
      <vt:lpstr>Slide 179</vt:lpstr>
      <vt:lpstr>หัวข้อนำเสนอ</vt:lpstr>
      <vt:lpstr>หัวข้อนำเสนอ (ต่อ)</vt:lpstr>
    </vt:vector>
  </TitlesOfParts>
  <Company>FasterOS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FasterUser</dc:creator>
  <cp:lastModifiedBy>Acer</cp:lastModifiedBy>
  <cp:revision>820</cp:revision>
  <dcterms:created xsi:type="dcterms:W3CDTF">2012-02-27T06:05:01Z</dcterms:created>
  <dcterms:modified xsi:type="dcterms:W3CDTF">2019-05-13T06:32:15Z</dcterms:modified>
</cp:coreProperties>
</file>